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handoutMasterIdLst>
    <p:handoutMasterId r:id="rId50"/>
  </p:handoutMasterIdLst>
  <p:sldIdLst>
    <p:sldId id="345" r:id="rId2"/>
    <p:sldId id="362" r:id="rId3"/>
    <p:sldId id="363" r:id="rId4"/>
    <p:sldId id="369" r:id="rId5"/>
    <p:sldId id="295" r:id="rId6"/>
    <p:sldId id="475" r:id="rId7"/>
    <p:sldId id="476" r:id="rId8"/>
    <p:sldId id="573" r:id="rId9"/>
    <p:sldId id="574" r:id="rId10"/>
    <p:sldId id="575" r:id="rId11"/>
    <p:sldId id="576" r:id="rId12"/>
    <p:sldId id="580" r:id="rId13"/>
    <p:sldId id="551" r:id="rId14"/>
    <p:sldId id="479" r:id="rId15"/>
    <p:sldId id="582" r:id="rId16"/>
    <p:sldId id="581" r:id="rId17"/>
    <p:sldId id="478" r:id="rId18"/>
    <p:sldId id="553" r:id="rId19"/>
    <p:sldId id="519" r:id="rId20"/>
    <p:sldId id="517" r:id="rId21"/>
    <p:sldId id="473" r:id="rId22"/>
    <p:sldId id="554" r:id="rId23"/>
    <p:sldId id="508" r:id="rId24"/>
    <p:sldId id="518" r:id="rId25"/>
    <p:sldId id="458" r:id="rId26"/>
    <p:sldId id="459" r:id="rId27"/>
    <p:sldId id="556" r:id="rId28"/>
    <p:sldId id="457" r:id="rId29"/>
    <p:sldId id="585" r:id="rId30"/>
    <p:sldId id="469" r:id="rId31"/>
    <p:sldId id="456" r:id="rId32"/>
    <p:sldId id="557" r:id="rId33"/>
    <p:sldId id="543" r:id="rId34"/>
    <p:sldId id="558" r:id="rId35"/>
    <p:sldId id="578" r:id="rId36"/>
    <p:sldId id="306" r:id="rId37"/>
    <p:sldId id="427" r:id="rId38"/>
    <p:sldId id="347" r:id="rId39"/>
    <p:sldId id="431" r:id="rId40"/>
    <p:sldId id="549" r:id="rId41"/>
    <p:sldId id="587" r:id="rId42"/>
    <p:sldId id="590" r:id="rId43"/>
    <p:sldId id="588" r:id="rId44"/>
    <p:sldId id="589" r:id="rId45"/>
    <p:sldId id="579" r:id="rId46"/>
    <p:sldId id="286" r:id="rId47"/>
    <p:sldId id="46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0C"/>
    <a:srgbClr val="6CFF7E"/>
    <a:srgbClr val="A137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3" autoAdjust="0"/>
    <p:restoredTop sz="94024" autoAdjust="0"/>
  </p:normalViewPr>
  <p:slideViewPr>
    <p:cSldViewPr snapToGrid="0" snapToObjects="1">
      <p:cViewPr>
        <p:scale>
          <a:sx n="150" d="100"/>
          <a:sy n="150" d="100"/>
        </p:scale>
        <p:origin x="-328" y="14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FE099F-8F8A-BC47-A0E1-70825A6383C6}" type="datetimeFigureOut">
              <a:rPr lang="en-US" smtClean="0"/>
              <a:t>11/07/22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B0D21A-AD48-2A41-89E4-3BA95AEB3827}" type="slidenum">
              <a:rPr lang="en-US" smtClean="0"/>
              <a:t>‹#›</a:t>
            </a:fld>
            <a:endParaRPr lang="en-US"/>
          </a:p>
        </p:txBody>
      </p:sp>
    </p:spTree>
    <p:extLst>
      <p:ext uri="{BB962C8B-B14F-4D97-AF65-F5344CB8AC3E}">
        <p14:creationId xmlns:p14="http://schemas.microsoft.com/office/powerpoint/2010/main" val="28097689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3CDA5-F0C7-B544-9A84-BBC3A746273C}" type="datetimeFigureOut">
              <a:rPr lang="en-US" smtClean="0"/>
              <a:t>11/07/22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518CD-516E-DF4A-829A-86D09C6F1CBD}" type="slidenum">
              <a:rPr lang="en-US" smtClean="0"/>
              <a:t>‹#›</a:t>
            </a:fld>
            <a:endParaRPr lang="en-US"/>
          </a:p>
        </p:txBody>
      </p:sp>
    </p:spTree>
    <p:extLst>
      <p:ext uri="{BB962C8B-B14F-4D97-AF65-F5344CB8AC3E}">
        <p14:creationId xmlns:p14="http://schemas.microsoft.com/office/powerpoint/2010/main" val="37395102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rxiv.org/search/hep-ph?searchtype=author&amp;query=Cacciari,+M" TargetMode="External"/><Relationship Id="rId4" Type="http://schemas.openxmlformats.org/officeDocument/2006/relationships/hyperlink" Target="https://arxiv.org/search/hep-ph?searchtype=author&amp;query=Salam,+G+P" TargetMode="External"/><Relationship Id="rId5" Type="http://schemas.openxmlformats.org/officeDocument/2006/relationships/hyperlink" Target="https://arxiv.org/search/hep-ph?searchtype=author&amp;query=Soyez,+G" TargetMode="External"/><Relationship Id="rId6" Type="http://schemas.openxmlformats.org/officeDocument/2006/relationships/hyperlink" Target="https://arxiv.org/list/hep-ph/recent"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ure.com/articles/nphys4111%23ref-CR7" TargetMode="External"/><Relationship Id="rId4" Type="http://schemas.openxmlformats.org/officeDocument/2006/relationships/hyperlink" Target="https://www.nature.com/articles/nphys4111%23ref-CR8" TargetMode="External"/><Relationship Id="rId5" Type="http://schemas.openxmlformats.org/officeDocument/2006/relationships/hyperlink" Target="https://www.nature.com/articles/nphys4111%23ref-CR9"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arxiv.org/pdf/2107.10627.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alice-notes.web.cern.ch/node/10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sz="quarter" idx="5"/>
          </p:nvPr>
        </p:nvSpPr>
        <p:spPr/>
        <p:txBody>
          <a:bodyPr/>
          <a:lstStyle/>
          <a:p>
            <a:pPr>
              <a:defRPr/>
            </a:pPr>
            <a:fld id="{DB0BF7CB-DF60-6D47-BEC9-6069DDFB82F4}" type="slidenum">
              <a:rPr lang="en-US"/>
              <a:pPr>
                <a:defRPr/>
              </a:pPr>
              <a:t>1</a:t>
            </a:fld>
            <a:endParaRPr lang="en-US"/>
          </a:p>
        </p:txBody>
      </p:sp>
      <p:sp>
        <p:nvSpPr>
          <p:cNvPr id="54273"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defRPr/>
            </a:pPr>
            <a:fld id="{8514BEE7-C0A5-3D42-9567-708ADFF9983A}" type="slidenum">
              <a:rPr lang="en-US">
                <a:solidFill>
                  <a:srgbClr val="000000"/>
                </a:solidFill>
              </a:rPr>
              <a:pPr>
                <a:defRPr/>
              </a:pPr>
              <a:t>1</a:t>
            </a:fld>
            <a:endParaRPr lang="en-US">
              <a:solidFill>
                <a:srgbClr val="000000"/>
              </a:solidFill>
            </a:endParaRPr>
          </a:p>
        </p:txBody>
      </p:sp>
      <p:sp>
        <p:nvSpPr>
          <p:cNvPr id="54274" name="Text Box 2"/>
          <p:cNvSpPr txBox="1">
            <a:spLocks noGrp="1" noChangeArrowheads="1"/>
          </p:cNvSpPr>
          <p:nvPr>
            <p:ph type="body"/>
          </p:nvPr>
        </p:nvSpPr>
        <p:spPr>
          <a:xfrm>
            <a:off x="685800" y="4343400"/>
            <a:ext cx="5481638"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spcBef>
                <a:spcPct val="0"/>
              </a:spcBef>
              <a:defRPr/>
            </a:pPr>
            <a:endParaRPr lang="en-US" sz="2000" smtClean="0">
              <a:latin typeface="Arial" charset="0"/>
              <a:ea typeface="Microsoft YaHei" charset="0"/>
              <a:cs typeface="Microsoft YaHei" charset="0"/>
            </a:endParaRPr>
          </a:p>
        </p:txBody>
      </p:sp>
      <p:sp>
        <p:nvSpPr>
          <p:cNvPr id="54275" name="Rectangle 3"/>
          <p:cNvSpPr>
            <a:spLocks noChangeArrowheads="1"/>
          </p:cNvSpPr>
          <p:nvPr/>
        </p:nvSpPr>
        <p:spPr bwMode="auto">
          <a:xfrm>
            <a:off x="228600" y="1127125"/>
            <a:ext cx="4572000" cy="34448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R=0.2 </a:t>
            </a:r>
            <a:r>
              <a:rPr lang="en-US" sz="1200" b="1" dirty="0" err="1" smtClean="0"/>
              <a:t>hadron+jet</a:t>
            </a:r>
            <a:r>
              <a:rPr lang="en-US" sz="1200" b="1" dirty="0" smtClean="0"/>
              <a:t> Δ</a:t>
            </a:r>
            <a:r>
              <a:rPr lang="en-US" sz="1200" b="1" i="1" dirty="0" smtClean="0"/>
              <a:t>ϕ</a:t>
            </a:r>
            <a:r>
              <a:rPr lang="en-US" sz="1200" b="1" dirty="0" smtClean="0"/>
              <a:t> distribution for 10&lt;</a:t>
            </a:r>
            <a:r>
              <a:rPr lang="en-US" sz="1200" b="1" i="1" dirty="0" err="1" smtClean="0"/>
              <a:t>p</a:t>
            </a:r>
            <a:r>
              <a:rPr lang="en-US" sz="1200" b="1" dirty="0" err="1" smtClean="0"/>
              <a:t>T,jet</a:t>
            </a:r>
            <a:r>
              <a:rPr lang="en-US" sz="1200" b="1" i="1" dirty="0" err="1" smtClean="0"/>
              <a:t>ch</a:t>
            </a:r>
            <a:r>
              <a:rPr lang="en-US" sz="1200" b="1" dirty="0" smtClean="0"/>
              <a:t>&lt;20GeV/c in 0-10% Pb-Pb collisions and pp collisions at ‾‾‾‾√</a:t>
            </a:r>
            <a:r>
              <a:rPr lang="en-US" sz="1200" b="1" i="1" dirty="0" smtClean="0"/>
              <a:t>sNN</a:t>
            </a:r>
            <a:r>
              <a:rPr lang="en-US" sz="1200" b="1" dirty="0" smtClean="0"/>
              <a:t>=5.02TeV</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Understand interplay between QGP competing effects -e.g. medium-induced gluon radiation vs. multiple-</a:t>
            </a:r>
            <a:r>
              <a:rPr lang="en-US" sz="1200" baseline="0" dirty="0" smtClean="0"/>
              <a:t> </a:t>
            </a:r>
            <a:r>
              <a:rPr lang="en-US" sz="1200" dirty="0" smtClean="0"/>
              <a:t>scattering-like (intra-jet) broadening</a:t>
            </a: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16</a:t>
            </a:fld>
            <a:endParaRPr lang="en-US"/>
          </a:p>
        </p:txBody>
      </p:sp>
    </p:spTree>
    <p:extLst>
      <p:ext uri="{BB962C8B-B14F-4D97-AF65-F5344CB8AC3E}">
        <p14:creationId xmlns:p14="http://schemas.microsoft.com/office/powerpoint/2010/main" val="3935759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Δrecoil is defined as the difference between the trigger-</a:t>
            </a:r>
            <a:r>
              <a:rPr lang="en-US" dirty="0" err="1" smtClean="0"/>
              <a:t>normalised</a:t>
            </a:r>
            <a:r>
              <a:rPr lang="en-US" dirty="0" smtClean="0"/>
              <a:t> recoil jet yields</a:t>
            </a:r>
          </a:p>
          <a:p>
            <a:r>
              <a:rPr lang="en-US" dirty="0" smtClean="0"/>
              <a:t> in two exclusive trigger-track intervals:</a:t>
            </a:r>
          </a:p>
          <a:p>
            <a:r>
              <a:rPr lang="en-US" i="1" dirty="0" smtClean="0"/>
              <a:t>TTRef</a:t>
            </a:r>
            <a:r>
              <a:rPr lang="en-US" dirty="0" smtClean="0"/>
              <a:t>:5&lt;</a:t>
            </a:r>
            <a:r>
              <a:rPr lang="en-US" i="1" dirty="0" err="1" smtClean="0"/>
              <a:t>p</a:t>
            </a:r>
            <a:r>
              <a:rPr lang="en-US" dirty="0" err="1" smtClean="0"/>
              <a:t>T,trig</a:t>
            </a:r>
            <a:r>
              <a:rPr lang="en-US" dirty="0" smtClean="0"/>
              <a:t>&lt;7 </a:t>
            </a:r>
            <a:r>
              <a:rPr lang="en-US" dirty="0" err="1" smtClean="0"/>
              <a:t>GeV</a:t>
            </a:r>
            <a:r>
              <a:rPr lang="en-US" dirty="0" smtClean="0"/>
              <a:t>/c </a:t>
            </a:r>
          </a:p>
          <a:p>
            <a:r>
              <a:rPr lang="en-US" dirty="0" smtClean="0"/>
              <a:t>and </a:t>
            </a:r>
          </a:p>
          <a:p>
            <a:r>
              <a:rPr lang="en-US" i="1" dirty="0" smtClean="0"/>
              <a:t>TTSig</a:t>
            </a:r>
            <a:r>
              <a:rPr lang="en-US" dirty="0" smtClean="0"/>
              <a:t>:20&lt;</a:t>
            </a:r>
            <a:r>
              <a:rPr lang="en-US" i="1" dirty="0" err="1" smtClean="0"/>
              <a:t>p</a:t>
            </a:r>
            <a:r>
              <a:rPr lang="en-US" dirty="0" err="1" smtClean="0"/>
              <a:t>T,trig</a:t>
            </a:r>
            <a:r>
              <a:rPr lang="en-US" dirty="0" smtClean="0"/>
              <a:t>&lt;50 </a:t>
            </a:r>
            <a:r>
              <a:rPr lang="en-US" dirty="0" err="1" smtClean="0"/>
              <a:t>GeV</a:t>
            </a:r>
            <a:r>
              <a:rPr lang="en-US" dirty="0" smtClean="0"/>
              <a:t>/c.</a:t>
            </a:r>
          </a:p>
          <a:p>
            <a:endParaRPr lang="en-US" dirty="0" smtClean="0"/>
          </a:p>
          <a:p>
            <a:r>
              <a:rPr lang="en-US" b="1" dirty="0" smtClean="0"/>
              <a:t>The anti-</a:t>
            </a:r>
            <a:r>
              <a:rPr lang="en-US" b="1" dirty="0" err="1" smtClean="0"/>
              <a:t>k_t</a:t>
            </a:r>
            <a:r>
              <a:rPr lang="en-US" b="1" dirty="0" smtClean="0"/>
              <a:t> jet clustering algorithm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Matteo Cacciari</a:t>
            </a:r>
            <a:r>
              <a:rPr lang="en-US" dirty="0" smtClean="0"/>
              <a:t>, </a:t>
            </a:r>
            <a:r>
              <a:rPr lang="en-US" dirty="0" smtClean="0">
                <a:hlinkClick r:id="rId4"/>
              </a:rPr>
              <a:t>Gavin P. Salam</a:t>
            </a:r>
            <a:r>
              <a:rPr lang="en-US" dirty="0" smtClean="0"/>
              <a:t>, </a:t>
            </a:r>
            <a:r>
              <a:rPr lang="en-US" dirty="0" smtClean="0">
                <a:hlinkClick r:id="rId5"/>
              </a:rPr>
              <a:t>Gregory Soyez</a:t>
            </a:r>
            <a:r>
              <a:rPr lang="en-US" dirty="0" smtClean="0"/>
              <a:t> </a:t>
            </a:r>
            <a:r>
              <a:rPr lang="mr-IN" dirty="0" smtClean="0"/>
              <a:t>&gt; </a:t>
            </a:r>
            <a:r>
              <a:rPr lang="mr-IN" dirty="0" smtClean="0">
                <a:hlinkClick r:id="rId6"/>
              </a:rPr>
              <a:t>hep-ph</a:t>
            </a:r>
            <a:r>
              <a:rPr lang="mr-IN" dirty="0" smtClean="0"/>
              <a:t> &gt; arXiv:0802.1189 </a:t>
            </a:r>
          </a:p>
          <a:p>
            <a:endParaRPr lang="en-US" dirty="0" smtClean="0"/>
          </a:p>
          <a:p>
            <a:endParaRPr lang="en-US" dirty="0" smtClean="0"/>
          </a:p>
          <a:p>
            <a:endParaRPr lang="en-US" dirty="0" smtClean="0"/>
          </a:p>
          <a:p>
            <a:r>
              <a:rPr lang="en-US" dirty="0" smtClean="0"/>
              <a:t>Δrecoil is measured </a:t>
            </a:r>
          </a:p>
          <a:p>
            <a:r>
              <a:rPr lang="en-US" dirty="0" smtClean="0"/>
              <a:t>n the back-to-back region of the azimuthal angle between the trigger track and recoil </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17</a:t>
            </a:fld>
            <a:endParaRPr lang="en-US"/>
          </a:p>
        </p:txBody>
      </p:sp>
    </p:spTree>
    <p:extLst>
      <p:ext uri="{BB962C8B-B14F-4D97-AF65-F5344CB8AC3E}">
        <p14:creationId xmlns:p14="http://schemas.microsoft.com/office/powerpoint/2010/main" val="13802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Strangeness enhancement, originally proposed as a signature of QGP formation in nuclear collisions</a:t>
            </a:r>
            <a:r>
              <a:rPr lang="en-US" baseline="30000" dirty="0" smtClean="0">
                <a:hlinkClick r:id="rId3" tooltip="Koch, P., Muller, B. &amp; Rafelski, J. Strangeness in relativistic heavy ion collisions. Phys. Rep. 142, 167–262 (1986)."/>
              </a:rPr>
              <a:t>7</a:t>
            </a:r>
            <a:r>
              <a:rPr lang="en-US" dirty="0" smtClean="0"/>
              <a:t>, is more pronounced for multi-strange baryons. Several effects typical of heavy-ion phenomenology have been observed in high-multiplicity proton–proton (pp) collisions</a:t>
            </a:r>
            <a:r>
              <a:rPr lang="en-US" baseline="30000" dirty="0" smtClean="0">
                <a:hlinkClick r:id="rId4" tooltip="Khachatryan, V. et al. (CMS Collaboration) Observation of long-range near-side angular correlations in proton–proton collisions at the LHC. JHEP 9, 091 (2010)."/>
              </a:rPr>
              <a:t>8</a:t>
            </a:r>
            <a:r>
              <a:rPr lang="en-US" baseline="30000" dirty="0" smtClean="0"/>
              <a:t>,</a:t>
            </a:r>
            <a:r>
              <a:rPr lang="en-US" baseline="30000" dirty="0" smtClean="0">
                <a:hlinkClick r:id="rId5" tooltip="Khachatryan, V. et al. (CMS Collaboration) Evidence for collectivity in pp collisions at the LHC. Phys. Lett. B 765, 193–220 (2017)."/>
              </a:rPr>
              <a:t>9</a:t>
            </a:r>
            <a:r>
              <a:rPr lang="en-US" dirty="0" smtClean="0"/>
              <a:t>, but the enhanced production of multi-strange particles has not been reported so far. Here we present the first observation of strangeness enhancement in high-multiplicity proton–proton collisions. We find that the integrated yields of strange and multi-strange particles, relative to </a:t>
            </a:r>
            <a:r>
              <a:rPr lang="en-US" dirty="0" err="1" smtClean="0"/>
              <a:t>pions</a:t>
            </a:r>
            <a:r>
              <a:rPr lang="en-US" dirty="0" smtClean="0"/>
              <a:t>, increases significantly with the event charged-particle multiplicity.</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19</a:t>
            </a:fld>
            <a:endParaRPr lang="en-US"/>
          </a:p>
        </p:txBody>
      </p:sp>
    </p:spTree>
    <p:extLst>
      <p:ext uri="{BB962C8B-B14F-4D97-AF65-F5344CB8AC3E}">
        <p14:creationId xmlns:p14="http://schemas.microsoft.com/office/powerpoint/2010/main" val="1415205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Ξ</a:t>
            </a:r>
            <a:r>
              <a:rPr lang="en-US" sz="1200" kern="1200" baseline="300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dss</a:t>
            </a:r>
            <a:endParaRPr lang="en-US" sz="1200" kern="1200" dirty="0" smtClean="0">
              <a:solidFill>
                <a:schemeClr val="tx1"/>
              </a:solidFill>
              <a:effectLst/>
              <a:latin typeface="+mn-lt"/>
              <a:ea typeface="+mn-ea"/>
              <a:cs typeface="+mn-cs"/>
            </a:endParaRPr>
          </a:p>
          <a:p>
            <a:r>
              <a:rPr lang="el-GR" dirty="0" smtClean="0"/>
              <a:t>Λ0 + π−</a:t>
            </a:r>
            <a:endParaRPr lang="en-US" dirty="0" smtClean="0"/>
          </a:p>
          <a:p>
            <a:r>
              <a:rPr lang="en-US" sz="1200" kern="1200" dirty="0" err="1" smtClean="0">
                <a:solidFill>
                  <a:schemeClr val="tx1"/>
                </a:solidFill>
                <a:effectLst/>
                <a:latin typeface="+mn-lt"/>
                <a:ea typeface="+mn-ea"/>
                <a:cs typeface="+mn-cs"/>
              </a:rPr>
              <a:t>Λ</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1116 MeV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2.6·10</a:t>
            </a:r>
            <a:r>
              <a:rPr lang="en-US" sz="1200" kern="1200" baseline="30000" dirty="0" smtClean="0">
                <a:solidFill>
                  <a:schemeClr val="tx1"/>
                </a:solidFill>
                <a:effectLst/>
                <a:latin typeface="+mn-lt"/>
                <a:ea typeface="+mn-ea"/>
                <a:cs typeface="+mn-cs"/>
              </a:rPr>
              <a:t>-10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1/2</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sym typeface="Wingdings"/>
              </a:rPr>
              <a:t> </a:t>
            </a:r>
            <a:r>
              <a:rPr lang="en-US" sz="1200" kern="1200" dirty="0" smtClean="0">
                <a:solidFill>
                  <a:schemeClr val="tx1"/>
                </a:solidFill>
                <a:effectLst/>
                <a:latin typeface="+mn-lt"/>
                <a:ea typeface="+mn-ea"/>
                <a:cs typeface="+mn-cs"/>
              </a:rPr>
              <a:t>pπ</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nπ</a:t>
            </a:r>
            <a:r>
              <a:rPr lang="en-US" sz="1200" kern="1200" baseline="30000" dirty="0" smtClean="0">
                <a:solidFill>
                  <a:schemeClr val="tx1"/>
                </a:solidFill>
                <a:effectLst/>
                <a:latin typeface="+mn-lt"/>
                <a:ea typeface="+mn-ea"/>
                <a:cs typeface="+mn-cs"/>
              </a:rPr>
              <a:t>0</a:t>
            </a:r>
          </a:p>
          <a:p>
            <a:r>
              <a:rPr lang="en-US" sz="1200" dirty="0" smtClean="0"/>
              <a:t>Self normalized) ratio of Ξ yields to multiplicity (to INEL&gt;0) vs midrapidity multiplicity (left) </a:t>
            </a:r>
          </a:p>
          <a:p>
            <a:r>
              <a:rPr lang="en-US" sz="1200" dirty="0" smtClean="0"/>
              <a:t>                                                                      						and vs ZDC energy (right).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smtClean="0">
              <a:solidFill>
                <a:schemeClr val="tx1"/>
              </a:solidFill>
              <a:effectLst/>
              <a:latin typeface="+mn-lt"/>
              <a:ea typeface="+mn-ea"/>
              <a:cs typeface="+mn-cs"/>
            </a:endParaRPr>
          </a:p>
          <a:p>
            <a:endParaRPr lang="en-US"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20</a:t>
            </a:fld>
            <a:endParaRPr lang="en-US"/>
          </a:p>
        </p:txBody>
      </p:sp>
    </p:spTree>
    <p:extLst>
      <p:ext uri="{BB962C8B-B14F-4D97-AF65-F5344CB8AC3E}">
        <p14:creationId xmlns:p14="http://schemas.microsoft.com/office/powerpoint/2010/main" val="127628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equilibration, within roughly 10</a:t>
            </a:r>
            <a:r>
              <a:rPr lang="en-US" baseline="30000" dirty="0" smtClean="0"/>
              <a:t>–24</a:t>
            </a:r>
            <a:r>
              <a:rPr lang="en-US" dirty="0" smtClean="0"/>
              <a:t> s, </a:t>
            </a:r>
          </a:p>
          <a:p>
            <a:r>
              <a:rPr lang="en-US" dirty="0" smtClean="0"/>
              <a:t>The resulting </a:t>
            </a:r>
            <a:r>
              <a:rPr lang="en-US" dirty="0" err="1" smtClean="0"/>
              <a:t>deconfined</a:t>
            </a:r>
            <a:r>
              <a:rPr lang="en-US" dirty="0" smtClean="0"/>
              <a:t> and </a:t>
            </a:r>
            <a:r>
              <a:rPr lang="en-US" dirty="0" err="1" smtClean="0"/>
              <a:t>thermalised</a:t>
            </a:r>
            <a:r>
              <a:rPr lang="en-US" dirty="0" smtClean="0"/>
              <a:t> medium expands and cools over the next few 10</a:t>
            </a:r>
            <a:r>
              <a:rPr lang="en-US" baseline="30000" dirty="0" smtClean="0"/>
              <a:t>–24</a:t>
            </a:r>
            <a:r>
              <a:rPr lang="en-US" dirty="0" smtClean="0"/>
              <a:t> s, before the quarks and gluons recombine to form a hadron gas.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Heavy quarks  are mainly produced in hard-scattering processes and hence in shorter timescales compared to the QGP.</a:t>
            </a:r>
          </a:p>
          <a:p>
            <a:r>
              <a:rPr lang="en-US" dirty="0" smtClean="0"/>
              <a:t>Charm azimuthal correlations (DD azimuthal correlations)</a:t>
            </a:r>
          </a:p>
          <a:p>
            <a:r>
              <a:rPr lang="en-US" dirty="0" smtClean="0"/>
              <a:t>Heavy </a:t>
            </a:r>
            <a:r>
              <a:rPr lang="en-US" dirty="0" err="1" smtClean="0"/>
              <a:t>flavour</a:t>
            </a:r>
            <a:r>
              <a:rPr lang="en-US" dirty="0" smtClean="0"/>
              <a:t> transport</a:t>
            </a:r>
          </a:p>
          <a:p>
            <a:r>
              <a:rPr lang="en-US" dirty="0" smtClean="0"/>
              <a:t>Interactions with the plasma generate azimuthal anisotropy v2: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23</a:t>
            </a:fld>
            <a:endParaRPr lang="en-US"/>
          </a:p>
        </p:txBody>
      </p:sp>
    </p:spTree>
    <p:extLst>
      <p:ext uri="{BB962C8B-B14F-4D97-AF65-F5344CB8AC3E}">
        <p14:creationId xmlns:p14="http://schemas.microsoft.com/office/powerpoint/2010/main" val="96153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most precise</a:t>
            </a:r>
            <a:r>
              <a:rPr lang="en-US" sz="1200" baseline="0" dirty="0" smtClean="0"/>
              <a:t> </a:t>
            </a:r>
            <a:r>
              <a:rPr lang="en-US" sz="1200" dirty="0" smtClean="0"/>
              <a:t>measurements of prompt D+s -meson production in heavy-ion collisions at LHC energies to date</a:t>
            </a:r>
          </a:p>
          <a:p>
            <a:endParaRPr lang="en-US" dirty="0" smtClean="0"/>
          </a:p>
          <a:p>
            <a:r>
              <a:rPr lang="en-US" dirty="0" smtClean="0"/>
              <a:t>The measured D+s -</a:t>
            </a:r>
            <a:r>
              <a:rPr lang="en-US" baseline="0" dirty="0" smtClean="0"/>
              <a:t> </a:t>
            </a:r>
            <a:r>
              <a:rPr lang="en-US" dirty="0" smtClean="0"/>
              <a:t>meson v2 is compatible within uncertainties with the predictions</a:t>
            </a:r>
          </a:p>
          <a:p>
            <a:r>
              <a:rPr lang="en-US" dirty="0" smtClean="0"/>
              <a:t>of the TAMU and PHSD models, which include charm-quark coalescence with flowing strange quarks in the medium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Elliptic flow coefficient v2 of prompt D</a:t>
            </a:r>
            <a:r>
              <a:rPr lang="en-US" baseline="30000" dirty="0" smtClean="0"/>
              <a:t>+</a:t>
            </a:r>
            <a:r>
              <a:rPr lang="en-US" baseline="-25000" dirty="0" smtClean="0"/>
              <a:t>s</a:t>
            </a:r>
            <a:r>
              <a:rPr lang="en-US" dirty="0" smtClean="0"/>
              <a:t> mesons in the 30–50% centrality interval in Pb–Pb collisions at √sNN = 5.02 TeV compared with that of non-strange D mesons [26] (left panel) and with theoretical calculations based on the charm-quark transport in a </a:t>
            </a:r>
            <a:r>
              <a:rPr lang="en-US" dirty="0" err="1" smtClean="0"/>
              <a:t>hydrodynamically</a:t>
            </a:r>
            <a:r>
              <a:rPr lang="en-US" dirty="0" smtClean="0"/>
              <a:t> expanding QGP (right panel)</a:t>
            </a: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24</a:t>
            </a:fld>
            <a:endParaRPr lang="en-US"/>
          </a:p>
        </p:txBody>
      </p:sp>
    </p:spTree>
    <p:extLst>
      <p:ext uri="{BB962C8B-B14F-4D97-AF65-F5344CB8AC3E}">
        <p14:creationId xmlns:p14="http://schemas.microsoft.com/office/powerpoint/2010/main" val="3947281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pT-differential </a:t>
            </a:r>
            <a:r>
              <a:rPr lang="en-US" dirty="0" err="1" smtClean="0"/>
              <a:t>Λ</a:t>
            </a:r>
            <a:r>
              <a:rPr lang="en-US" dirty="0" smtClean="0"/>
              <a:t>+</a:t>
            </a:r>
          </a:p>
          <a:p>
            <a:r>
              <a:rPr lang="en-US" dirty="0" smtClean="0"/>
              <a:t>c /D0 ratio was interpolated using the shape predicted by</a:t>
            </a:r>
          </a:p>
          <a:p>
            <a:r>
              <a:rPr lang="en-US" dirty="0" smtClean="0"/>
              <a:t>TAMU [8], Catania [7] (not available for 30–50%), </a:t>
            </a:r>
            <a:r>
              <a:rPr lang="en-US" dirty="0" err="1" smtClean="0"/>
              <a:t>SHMc</a:t>
            </a:r>
            <a:r>
              <a:rPr lang="en-US" dirty="0" smtClean="0"/>
              <a:t> [9], and blast-wave [62] calculations, leaving the normalization as a free parameter</a:t>
            </a:r>
          </a:p>
          <a:p>
            <a:r>
              <a:rPr lang="cs-CZ" sz="1200" kern="1200" dirty="0" smtClean="0">
                <a:solidFill>
                  <a:schemeClr val="tx1"/>
                </a:solidFill>
                <a:effectLst/>
                <a:latin typeface="+mn-lt"/>
                <a:ea typeface="+mn-ea"/>
                <a:cs typeface="+mn-cs"/>
              </a:rPr>
              <a:t>arXiv:2112.08156 </a:t>
            </a:r>
            <a:endParaRPr lang="cs-CZ" dirty="0" smtClean="0">
              <a:effectLst/>
            </a:endParaRPr>
          </a:p>
          <a:p>
            <a:r>
              <a:rPr lang="cs-CZ" sz="1200" kern="1200" dirty="0" smtClean="0">
                <a:solidFill>
                  <a:schemeClr val="tx1"/>
                </a:solidFill>
                <a:effectLst/>
                <a:latin typeface="+mn-lt"/>
                <a:ea typeface="+mn-ea"/>
                <a:cs typeface="+mn-cs"/>
              </a:rPr>
              <a:t>arXiv:2111.11948 </a:t>
            </a:r>
          </a:p>
          <a:p>
            <a:endParaRPr lang="cs-CZ"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Catania</a:t>
            </a:r>
            <a:r>
              <a:rPr lang="cs-CZ" sz="1200" kern="1200" dirty="0" smtClean="0">
                <a:solidFill>
                  <a:schemeClr val="tx1"/>
                </a:solidFill>
                <a:effectLst/>
                <a:latin typeface="+mn-lt"/>
                <a:ea typeface="+mn-ea"/>
                <a:cs typeface="+mn-cs"/>
              </a:rPr>
              <a:t> model</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Thermalised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system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u,d,s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gluons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assumed</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Mixed</a:t>
            </a:r>
            <a:r>
              <a:rPr lang="cs-CZ" sz="1200" kern="1200" dirty="0" smtClean="0">
                <a:solidFill>
                  <a:schemeClr val="tx1"/>
                </a:solidFill>
                <a:effectLst/>
                <a:latin typeface="+mn-lt"/>
                <a:ea typeface="+mn-ea"/>
                <a:cs typeface="+mn-cs"/>
              </a:rPr>
              <a:t> hadron </a:t>
            </a:r>
            <a:r>
              <a:rPr lang="cs-CZ" sz="1200" kern="1200" dirty="0" err="1" smtClean="0">
                <a:solidFill>
                  <a:schemeClr val="tx1"/>
                </a:solidFill>
                <a:effectLst/>
                <a:latin typeface="+mn-lt"/>
                <a:ea typeface="+mn-ea"/>
                <a:cs typeface="+mn-cs"/>
              </a:rPr>
              <a:t>formation</a:t>
            </a:r>
            <a:r>
              <a:rPr lang="cs-CZ" dirty="0" smtClean="0"/>
              <a:t/>
            </a:r>
            <a:br>
              <a:rPr lang="cs-CZ" dirty="0" smtClean="0"/>
            </a:br>
            <a:r>
              <a:rPr lang="cs-CZ" sz="1200" kern="1200" dirty="0" smtClean="0">
                <a:solidFill>
                  <a:schemeClr val="tx1"/>
                </a:solidFill>
                <a:effectLst/>
                <a:latin typeface="+mn-lt"/>
                <a:ea typeface="+mn-ea"/>
                <a:cs typeface="+mn-cs"/>
              </a:rPr>
              <a:t>a. </a:t>
            </a:r>
            <a:r>
              <a:rPr lang="cs-CZ" sz="1200" kern="1200" dirty="0" err="1" smtClean="0">
                <a:solidFill>
                  <a:schemeClr val="tx1"/>
                </a:solidFill>
                <a:effectLst/>
                <a:latin typeface="+mn-lt"/>
                <a:ea typeface="+mn-ea"/>
                <a:cs typeface="+mn-cs"/>
              </a:rPr>
              <a:t>Fragmentation</a:t>
            </a:r>
            <a:r>
              <a:rPr lang="cs-CZ" dirty="0" smtClean="0"/>
              <a:t/>
            </a:r>
            <a:br>
              <a:rPr lang="cs-CZ" dirty="0" smtClean="0"/>
            </a:br>
            <a:r>
              <a:rPr lang="cs-CZ" sz="1200" kern="1200" dirty="0" smtClean="0">
                <a:solidFill>
                  <a:schemeClr val="tx1"/>
                </a:solidFill>
                <a:effectLst/>
                <a:latin typeface="+mn-lt"/>
                <a:ea typeface="+mn-ea"/>
                <a:cs typeface="+mn-cs"/>
              </a:rPr>
              <a:t>b. </a:t>
            </a:r>
            <a:r>
              <a:rPr lang="cs-CZ" sz="1200" kern="1200" dirty="0" err="1" smtClean="0">
                <a:solidFill>
                  <a:schemeClr val="tx1"/>
                </a:solidFill>
                <a:effectLst/>
                <a:latin typeface="+mn-lt"/>
                <a:ea typeface="+mn-ea"/>
                <a:cs typeface="+mn-cs"/>
              </a:rPr>
              <a:t>Coalescence</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imposed</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be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only </a:t>
            </a:r>
            <a:r>
              <a:rPr lang="cs-CZ" sz="1200" kern="1200" dirty="0" err="1" smtClean="0">
                <a:solidFill>
                  <a:schemeClr val="tx1"/>
                </a:solidFill>
                <a:effectLst/>
                <a:latin typeface="+mn-lt"/>
                <a:ea typeface="+mn-ea"/>
                <a:cs typeface="+mn-cs"/>
              </a:rPr>
              <a:t>mechanism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a:t>
            </a:r>
            <a:r>
              <a:rPr lang="cs-CZ" sz="1200" kern="1200" dirty="0" smtClean="0">
                <a:solidFill>
                  <a:schemeClr val="tx1"/>
                </a:solidFill>
                <a:effectLst/>
                <a:latin typeface="+mn-lt"/>
                <a:ea typeface="+mn-ea"/>
                <a:cs typeface="+mn-cs"/>
              </a:rPr>
              <a:t> 𝑝 → 0</a:t>
            </a:r>
          </a:p>
          <a:p>
            <a:endParaRPr lang="cs-CZ"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Luuk Vermunt | Quark Matter 2022 | 07/04/2022 </a:t>
            </a:r>
            <a:endParaRPr lang="hr-HR" dirty="0" smtClean="0">
              <a:effectLst/>
            </a:endParaRPr>
          </a:p>
          <a:p>
            <a:r>
              <a:rPr lang="cs-CZ" sz="1200" kern="1200" baseline="0" dirty="0" smtClean="0">
                <a:solidFill>
                  <a:schemeClr val="tx1"/>
                </a:solidFill>
                <a:effectLst/>
                <a:latin typeface="+mn-lt"/>
                <a:ea typeface="+mn-ea"/>
                <a:cs typeface="+mn-cs"/>
              </a:rPr>
              <a:t>“What </a:t>
            </a:r>
            <a:r>
              <a:rPr lang="cs-CZ" sz="1200" kern="1200" baseline="0" dirty="0" err="1" smtClean="0">
                <a:solidFill>
                  <a:schemeClr val="tx1"/>
                </a:solidFill>
                <a:effectLst/>
                <a:latin typeface="+mn-lt"/>
                <a:ea typeface="+mn-ea"/>
                <a:cs typeface="+mn-cs"/>
              </a:rPr>
              <a:t>did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learn</a:t>
            </a:r>
            <a:r>
              <a:rPr lang="cs-CZ" sz="1200" kern="1200" baseline="0" dirty="0" smtClean="0">
                <a:solidFill>
                  <a:schemeClr val="tx1"/>
                </a:solidFill>
                <a:effectLst/>
                <a:latin typeface="+mn-lt"/>
                <a:ea typeface="+mn-ea"/>
                <a:cs typeface="+mn-cs"/>
              </a:rPr>
              <a:t> so far? </a:t>
            </a:r>
            <a:endParaRPr lang="cs-CZ" baseline="0" dirty="0" smtClean="0">
              <a:effectLst/>
            </a:endParaRPr>
          </a:p>
          <a:p>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Charm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quarks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interact</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with</a:t>
            </a:r>
            <a:r>
              <a:rPr lang="cs-CZ" sz="1200" kern="1200" baseline="0" dirty="0" smtClean="0">
                <a:solidFill>
                  <a:schemeClr val="tx1"/>
                </a:solidFill>
                <a:effectLst/>
                <a:latin typeface="+mn-lt"/>
                <a:ea typeface="+mn-ea"/>
                <a:cs typeface="+mn-cs"/>
              </a:rPr>
              <a:t> medium via </a:t>
            </a:r>
            <a:r>
              <a:rPr lang="cs-CZ" sz="1200" b="1" kern="1200" baseline="0" dirty="0" err="1" smtClean="0">
                <a:solidFill>
                  <a:schemeClr val="tx1"/>
                </a:solidFill>
                <a:effectLst/>
                <a:latin typeface="+mn-lt"/>
                <a:ea typeface="+mn-ea"/>
                <a:cs typeface="+mn-cs"/>
              </a:rPr>
              <a:t>collisional</a:t>
            </a:r>
            <a:r>
              <a:rPr lang="cs-CZ" sz="1200" b="1" kern="1200" baseline="0" dirty="0" smtClean="0">
                <a:solidFill>
                  <a:schemeClr val="tx1"/>
                </a:solidFill>
                <a:effectLst/>
                <a:latin typeface="+mn-lt"/>
                <a:ea typeface="+mn-ea"/>
                <a:cs typeface="+mn-cs"/>
              </a:rPr>
              <a:t> and </a:t>
            </a:r>
            <a:r>
              <a:rPr lang="cs-CZ" sz="1200" b="1" kern="1200" baseline="0" dirty="0" err="1" smtClean="0">
                <a:solidFill>
                  <a:schemeClr val="tx1"/>
                </a:solidFill>
                <a:effectLst/>
                <a:latin typeface="+mn-lt"/>
                <a:ea typeface="+mn-ea"/>
                <a:cs typeface="+mn-cs"/>
              </a:rPr>
              <a:t>radiative</a:t>
            </a:r>
            <a:r>
              <a:rPr lang="cs-CZ" sz="1200" b="1" kern="1200" baseline="0" dirty="0" smtClean="0">
                <a:solidFill>
                  <a:schemeClr val="tx1"/>
                </a:solidFill>
                <a:effectLst/>
                <a:latin typeface="+mn-lt"/>
                <a:ea typeface="+mn-ea"/>
                <a:cs typeface="+mn-cs"/>
              </a:rPr>
              <a:t> </a:t>
            </a:r>
            <a:r>
              <a:rPr lang="cs-CZ" sz="1200" b="1" kern="1200" baseline="0" dirty="0" err="1" smtClean="0">
                <a:solidFill>
                  <a:schemeClr val="tx1"/>
                </a:solidFill>
                <a:effectLst/>
                <a:latin typeface="+mn-lt"/>
                <a:ea typeface="+mn-ea"/>
                <a:cs typeface="+mn-cs"/>
              </a:rPr>
              <a:t>processes</a:t>
            </a:r>
            <a:r>
              <a:rPr lang="cs-CZ" sz="1200" b="1" kern="1200" baseline="0" dirty="0" smtClean="0">
                <a:solidFill>
                  <a:schemeClr val="tx1"/>
                </a:solidFill>
                <a:effectLst/>
                <a:latin typeface="+mn-lt"/>
                <a:ea typeface="+mn-ea"/>
                <a:cs typeface="+mn-cs"/>
              </a:rPr>
              <a:t> </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Charm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quarks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participate</a:t>
            </a:r>
            <a:r>
              <a:rPr lang="cs-CZ" sz="1200" kern="1200" baseline="0" dirty="0" smtClean="0">
                <a:solidFill>
                  <a:schemeClr val="tx1"/>
                </a:solidFill>
                <a:effectLst/>
                <a:latin typeface="+mn-lt"/>
                <a:ea typeface="+mn-ea"/>
                <a:cs typeface="+mn-cs"/>
              </a:rPr>
              <a:t> in </a:t>
            </a:r>
            <a:r>
              <a:rPr lang="cs-CZ" sz="1200" kern="1200" baseline="0" dirty="0" err="1" smtClean="0">
                <a:solidFill>
                  <a:schemeClr val="tx1"/>
                </a:solidFill>
                <a:effectLst/>
                <a:latin typeface="+mn-lt"/>
                <a:ea typeface="+mn-ea"/>
                <a:cs typeface="+mn-cs"/>
              </a:rPr>
              <a:t>the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collective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motion</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i.e</a:t>
            </a:r>
            <a:r>
              <a:rPr lang="cs-CZ" sz="1200" kern="1200" baseline="0" dirty="0" smtClean="0">
                <a:solidFill>
                  <a:schemeClr val="tx1"/>
                </a:solidFill>
                <a:effectLst/>
                <a:latin typeface="+mn-lt"/>
                <a:ea typeface="+mn-ea"/>
                <a:cs typeface="+mn-cs"/>
              </a:rPr>
              <a:t>. are </a:t>
            </a:r>
            <a:r>
              <a:rPr lang="cs-CZ" sz="1200" b="1" kern="1200" baseline="0" dirty="0" err="1" smtClean="0">
                <a:solidFill>
                  <a:schemeClr val="tx1"/>
                </a:solidFill>
                <a:effectLst/>
                <a:latin typeface="+mn-lt"/>
                <a:ea typeface="+mn-ea"/>
                <a:cs typeface="+mn-cs"/>
              </a:rPr>
              <a:t>thermalised</a:t>
            </a:r>
            <a:r>
              <a:rPr lang="cs-CZ" sz="1200" b="1" kern="1200" baseline="0" dirty="0" smtClean="0">
                <a:solidFill>
                  <a:schemeClr val="tx1"/>
                </a:solidFill>
                <a:effectLst/>
                <a:latin typeface="+mn-lt"/>
                <a:ea typeface="+mn-ea"/>
                <a:cs typeface="+mn-cs"/>
              </a:rPr>
              <a:t/>
            </a:r>
            <a:br>
              <a:rPr lang="cs-CZ" sz="1200" b="1" kern="1200" baseline="0" dirty="0" smtClean="0">
                <a:solidFill>
                  <a:schemeClr val="tx1"/>
                </a:solidFill>
                <a:effectLst/>
                <a:latin typeface="+mn-lt"/>
                <a:ea typeface="+mn-ea"/>
                <a:cs typeface="+mn-cs"/>
              </a:rPr>
            </a:b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Charm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quarks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hadronise</a:t>
            </a:r>
            <a:r>
              <a:rPr lang="cs-CZ" sz="1200" kern="1200" baseline="0" dirty="0" smtClean="0">
                <a:solidFill>
                  <a:schemeClr val="tx1"/>
                </a:solidFill>
                <a:effectLst/>
                <a:latin typeface="+mn-lt"/>
                <a:ea typeface="+mn-ea"/>
                <a:cs typeface="+mn-cs"/>
              </a:rPr>
              <a:t> via </a:t>
            </a:r>
            <a:r>
              <a:rPr lang="cs-CZ" sz="1200" b="1" kern="1200" baseline="0" dirty="0" err="1" smtClean="0">
                <a:solidFill>
                  <a:schemeClr val="tx1"/>
                </a:solidFill>
                <a:effectLst/>
                <a:latin typeface="+mn-lt"/>
                <a:ea typeface="+mn-ea"/>
                <a:cs typeface="+mn-cs"/>
              </a:rPr>
              <a:t>recombination</a:t>
            </a:r>
            <a:r>
              <a:rPr lang="cs-CZ" sz="1200" b="1" kern="1200" baseline="0" dirty="0" smtClean="0">
                <a:solidFill>
                  <a:schemeClr val="tx1"/>
                </a:solidFill>
                <a:effectLst/>
                <a:latin typeface="+mn-lt"/>
                <a:ea typeface="+mn-ea"/>
                <a:cs typeface="+mn-cs"/>
              </a:rPr>
              <a:t> </a:t>
            </a:r>
            <a:r>
              <a:rPr lang="cs-CZ" sz="1200" kern="1200" baseline="0" dirty="0" smtClean="0">
                <a:solidFill>
                  <a:schemeClr val="tx1"/>
                </a:solidFill>
                <a:effectLst/>
                <a:latin typeface="+mn-lt"/>
                <a:ea typeface="+mn-ea"/>
                <a:cs typeface="+mn-cs"/>
              </a:rPr>
              <a:t>(in </a:t>
            </a:r>
            <a:r>
              <a:rPr lang="cs-CZ" sz="1200" kern="1200" baseline="0" dirty="0" err="1" smtClean="0">
                <a:solidFill>
                  <a:schemeClr val="tx1"/>
                </a:solidFill>
                <a:effectLst/>
                <a:latin typeface="+mn-lt"/>
                <a:ea typeface="+mn-ea"/>
                <a:cs typeface="+mn-cs"/>
              </a:rPr>
              <a:t>addition</a:t>
            </a:r>
            <a:r>
              <a:rPr lang="cs-CZ" sz="1200" kern="1200" baseline="0" dirty="0" smtClean="0">
                <a:solidFill>
                  <a:schemeClr val="tx1"/>
                </a:solidFill>
                <a:effectLst/>
                <a:latin typeface="+mn-lt"/>
                <a:ea typeface="+mn-ea"/>
                <a:cs typeface="+mn-cs"/>
              </a:rPr>
              <a:t> to </a:t>
            </a:r>
            <a:r>
              <a:rPr lang="cs-CZ" sz="1200" kern="1200" baseline="0" dirty="0" err="1" smtClean="0">
                <a:solidFill>
                  <a:schemeClr val="tx1"/>
                </a:solidFill>
                <a:effectLst/>
                <a:latin typeface="+mn-lt"/>
                <a:ea typeface="+mn-ea"/>
                <a:cs typeface="+mn-cs"/>
              </a:rPr>
              <a:t>fragmentation</a:t>
            </a:r>
            <a:r>
              <a:rPr lang="cs-CZ" sz="1200" kern="1200" baseline="0" dirty="0" smtClean="0">
                <a:solidFill>
                  <a:schemeClr val="tx1"/>
                </a:solidFill>
                <a:effectLst/>
                <a:latin typeface="+mn-lt"/>
                <a:ea typeface="+mn-ea"/>
                <a:cs typeface="+mn-cs"/>
              </a:rPr>
              <a:t>) </a:t>
            </a:r>
            <a:r>
              <a:rPr lang="cs-CZ" sz="1200" kern="1200" baseline="30000" dirty="0" smtClean="0">
                <a:solidFill>
                  <a:schemeClr val="tx1"/>
                </a:solidFill>
                <a:effectLst/>
                <a:latin typeface="+mn-lt"/>
                <a:ea typeface="+mn-ea"/>
                <a:cs typeface="+mn-cs"/>
              </a:rPr>
              <a:t>„</a:t>
            </a:r>
          </a:p>
          <a:p>
            <a:endParaRPr lang="cs-CZ" sz="1200" kern="1200" baseline="300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Statistical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Hadronization</a:t>
            </a:r>
            <a:r>
              <a:rPr lang="cs-CZ" sz="1200" kern="1200" dirty="0" smtClean="0">
                <a:solidFill>
                  <a:schemeClr val="tx1"/>
                </a:solidFill>
                <a:effectLst/>
                <a:latin typeface="+mn-lt"/>
                <a:ea typeface="+mn-ea"/>
                <a:cs typeface="+mn-cs"/>
              </a:rPr>
              <a:t> Model and </a:t>
            </a:r>
            <a:r>
              <a:rPr lang="cs-CZ" sz="1200" kern="1200" dirty="0" err="1" smtClean="0">
                <a:solidFill>
                  <a:schemeClr val="tx1"/>
                </a:solidFill>
                <a:effectLst/>
                <a:latin typeface="+mn-lt"/>
                <a:ea typeface="+mn-ea"/>
                <a:cs typeface="+mn-cs"/>
              </a:rPr>
              <a:t>Relativistic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Quark</a:t>
            </a:r>
            <a:r>
              <a:rPr lang="cs-CZ" dirty="0" smtClean="0"/>
              <a:t/>
            </a:r>
            <a:br>
              <a:rPr lang="cs-CZ" dirty="0" smtClean="0"/>
            </a:br>
            <a:r>
              <a:rPr lang="cs-CZ" sz="1200" kern="1200" dirty="0" smtClean="0">
                <a:solidFill>
                  <a:schemeClr val="tx1"/>
                </a:solidFill>
                <a:effectLst/>
                <a:latin typeface="+mn-lt"/>
                <a:ea typeface="+mn-ea"/>
                <a:cs typeface="+mn-cs"/>
              </a:rPr>
              <a:t>Model (SHM + RQM)</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Hadronization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driven</a:t>
            </a:r>
            <a:r>
              <a:rPr lang="cs-CZ" sz="1200" kern="1200" dirty="0" smtClean="0">
                <a:solidFill>
                  <a:schemeClr val="tx1"/>
                </a:solidFill>
                <a:effectLst/>
                <a:latin typeface="+mn-lt"/>
                <a:ea typeface="+mn-ea"/>
                <a:cs typeface="+mn-cs"/>
              </a:rPr>
              <a:t> by </a:t>
            </a:r>
            <a:r>
              <a:rPr lang="cs-CZ" sz="1200" kern="1200" dirty="0" err="1" smtClean="0">
                <a:solidFill>
                  <a:schemeClr val="tx1"/>
                </a:solidFill>
                <a:effectLst/>
                <a:latin typeface="+mn-lt"/>
                <a:ea typeface="+mn-ea"/>
                <a:cs typeface="+mn-cs"/>
              </a:rPr>
              <a:t>statistical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weights</a:t>
            </a:r>
            <a:r>
              <a:rPr lang="cs-CZ" dirty="0" smtClean="0"/>
              <a:t/>
            </a:r>
            <a:br>
              <a:rPr lang="cs-CZ" dirty="0" smtClean="0"/>
            </a:br>
            <a:r>
              <a:rPr lang="cs-CZ" sz="1200" kern="1200" dirty="0" err="1" smtClean="0">
                <a:solidFill>
                  <a:schemeClr val="tx1"/>
                </a:solidFill>
                <a:effectLst/>
                <a:latin typeface="+mn-lt"/>
                <a:ea typeface="+mn-ea"/>
                <a:cs typeface="+mn-cs"/>
              </a:rPr>
              <a:t>governed</a:t>
            </a:r>
            <a:r>
              <a:rPr lang="cs-CZ" sz="1200" kern="1200" dirty="0" smtClean="0">
                <a:solidFill>
                  <a:schemeClr val="tx1"/>
                </a:solidFill>
                <a:effectLst/>
                <a:latin typeface="+mn-lt"/>
                <a:ea typeface="+mn-ea"/>
                <a:cs typeface="+mn-cs"/>
              </a:rPr>
              <a:t> by hadron </a:t>
            </a:r>
            <a:r>
              <a:rPr lang="cs-CZ" sz="1200" kern="1200" dirty="0" err="1" smtClean="0">
                <a:solidFill>
                  <a:schemeClr val="tx1"/>
                </a:solidFill>
                <a:effectLst/>
                <a:latin typeface="+mn-lt"/>
                <a:ea typeface="+mn-ea"/>
                <a:cs typeface="+mn-cs"/>
              </a:rPr>
              <a:t>masses</a:t>
            </a:r>
            <a:r>
              <a:rPr lang="cs-CZ" sz="1200" kern="1200" dirty="0" smtClean="0">
                <a:solidFill>
                  <a:schemeClr val="tx1"/>
                </a:solidFill>
                <a:effectLst/>
                <a:latin typeface="+mn-lt"/>
                <a:ea typeface="+mn-ea"/>
                <a:cs typeface="+mn-cs"/>
              </a:rPr>
              <a:t> (𝑛𝑖 ∼ 𝑚𝑖</a:t>
            </a:r>
            <a:r>
              <a:rPr lang="cs-CZ" dirty="0" smtClean="0"/>
              <a:t/>
            </a:r>
            <a:br>
              <a:rPr lang="cs-CZ" dirty="0" smtClean="0"/>
            </a:br>
            <a:r>
              <a:rPr lang="cs-CZ" sz="1200" kern="1200" dirty="0" smtClean="0">
                <a:solidFill>
                  <a:schemeClr val="tx1"/>
                </a:solidFill>
                <a:effectLst/>
                <a:latin typeface="+mn-lt"/>
                <a:ea typeface="+mn-ea"/>
                <a:cs typeface="+mn-cs"/>
              </a:rPr>
              <a:t>2𝑇H𝐾2(𝑚𝑖/𝑇H))</a:t>
            </a:r>
            <a:r>
              <a:rPr lang="cs-CZ" dirty="0" smtClean="0"/>
              <a:t/>
            </a:r>
            <a:br>
              <a:rPr lang="cs-CZ" dirty="0" smtClean="0"/>
            </a:br>
            <a:r>
              <a:rPr lang="cs-CZ" sz="1200" kern="1200" dirty="0" err="1" smtClean="0">
                <a:solidFill>
                  <a:schemeClr val="tx1"/>
                </a:solidFill>
                <a:effectLst/>
                <a:latin typeface="+mn-lt"/>
                <a:ea typeface="+mn-ea"/>
                <a:cs typeface="+mn-cs"/>
              </a:rPr>
              <a:t>at</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hadronization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temperature</a:t>
            </a:r>
            <a:r>
              <a:rPr lang="cs-CZ" sz="1200" kern="1200" dirty="0" smtClean="0">
                <a:solidFill>
                  <a:schemeClr val="tx1"/>
                </a:solidFill>
                <a:effectLst/>
                <a:latin typeface="+mn-lt"/>
                <a:ea typeface="+mn-ea"/>
                <a:cs typeface="+mn-cs"/>
              </a:rPr>
              <a:t> 𝑇H</a:t>
            </a:r>
            <a:r>
              <a:rPr lang="cs-CZ" dirty="0" smtClean="0"/>
              <a:t/>
            </a:r>
            <a:br>
              <a:rPr lang="cs-CZ" dirty="0" smtClean="0"/>
            </a:br>
            <a:r>
              <a:rPr lang="cs-CZ" sz="1200" kern="1200" dirty="0" smtClean="0">
                <a:solidFill>
                  <a:schemeClr val="tx1"/>
                </a:solidFill>
                <a:effectLst/>
                <a:latin typeface="+mn-lt"/>
                <a:ea typeface="+mn-ea"/>
                <a:cs typeface="+mn-cs"/>
              </a:rPr>
              <a:t>o </a:t>
            </a:r>
            <a:r>
              <a:rPr lang="cs-CZ" sz="1200" kern="1200" dirty="0" err="1" smtClean="0">
                <a:solidFill>
                  <a:schemeClr val="tx1"/>
                </a:solidFill>
                <a:effectLst/>
                <a:latin typeface="+mn-lt"/>
                <a:ea typeface="+mn-ea"/>
                <a:cs typeface="+mn-cs"/>
              </a:rPr>
              <a:t>Strong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feed-down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from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augmented</a:t>
            </a:r>
            <a:r>
              <a:rPr lang="cs-CZ" sz="1200" kern="1200" dirty="0" smtClean="0">
                <a:solidFill>
                  <a:schemeClr val="tx1"/>
                </a:solidFill>
                <a:effectLst/>
                <a:latin typeface="+mn-lt"/>
                <a:ea typeface="+mn-ea"/>
                <a:cs typeface="+mn-cs"/>
              </a:rPr>
              <a:t> set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excited</a:t>
            </a:r>
            <a:r>
              <a:rPr lang="cs-CZ" dirty="0" smtClean="0"/>
              <a:t/>
            </a:r>
            <a:br>
              <a:rPr lang="cs-CZ" dirty="0" smtClean="0"/>
            </a:br>
            <a:r>
              <a:rPr lang="cs-CZ" sz="1200" kern="1200" dirty="0" err="1" smtClean="0">
                <a:solidFill>
                  <a:schemeClr val="tx1"/>
                </a:solidFill>
                <a:effectLst/>
                <a:latin typeface="+mn-lt"/>
                <a:ea typeface="+mn-ea"/>
                <a:cs typeface="+mn-cs"/>
              </a:rPr>
              <a:t>charm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baryons</a:t>
            </a:r>
            <a:r>
              <a:rPr lang="cs-CZ" dirty="0" smtClean="0"/>
              <a:t/>
            </a:r>
            <a:br>
              <a:rPr lang="cs-CZ" dirty="0" smtClean="0"/>
            </a:br>
            <a:r>
              <a:rPr lang="cs-CZ" sz="1200" kern="1200" dirty="0" smtClean="0">
                <a:solidFill>
                  <a:schemeClr val="tx1"/>
                </a:solidFill>
                <a:effectLst/>
                <a:latin typeface="+mn-lt"/>
                <a:ea typeface="+mn-ea"/>
                <a:cs typeface="+mn-cs"/>
              </a:rPr>
              <a:t>→ PDG: 5 </a:t>
            </a:r>
            <a:r>
              <a:rPr lang="cs-CZ" sz="1200" kern="1200" dirty="0" err="1" smtClean="0">
                <a:solidFill>
                  <a:schemeClr val="tx1"/>
                </a:solidFill>
                <a:effectLst/>
                <a:latin typeface="+mn-lt"/>
                <a:ea typeface="+mn-ea"/>
                <a:cs typeface="+mn-cs"/>
              </a:rPr>
              <a:t>Λc</a:t>
            </a:r>
            <a:r>
              <a:rPr lang="cs-CZ" sz="1200" kern="1200" dirty="0" smtClean="0">
                <a:solidFill>
                  <a:schemeClr val="tx1"/>
                </a:solidFill>
                <a:effectLst/>
                <a:latin typeface="+mn-lt"/>
                <a:ea typeface="+mn-ea"/>
                <a:cs typeface="+mn-cs"/>
              </a:rPr>
              <a:t>, 3 </a:t>
            </a:r>
            <a:r>
              <a:rPr lang="cs-CZ" sz="1200" kern="1200" dirty="0" err="1" smtClean="0">
                <a:solidFill>
                  <a:schemeClr val="tx1"/>
                </a:solidFill>
                <a:effectLst/>
                <a:latin typeface="+mn-lt"/>
                <a:ea typeface="+mn-ea"/>
                <a:cs typeface="+mn-cs"/>
              </a:rPr>
              <a:t>Σc</a:t>
            </a:r>
            <a:r>
              <a:rPr lang="cs-CZ" sz="1200" kern="1200" dirty="0" smtClean="0">
                <a:solidFill>
                  <a:schemeClr val="tx1"/>
                </a:solidFill>
                <a:effectLst/>
                <a:latin typeface="+mn-lt"/>
                <a:ea typeface="+mn-ea"/>
                <a:cs typeface="+mn-cs"/>
              </a:rPr>
              <a:t>, 8 </a:t>
            </a:r>
            <a:r>
              <a:rPr lang="cs-CZ" sz="1200" kern="1200" dirty="0" err="1" smtClean="0">
                <a:solidFill>
                  <a:schemeClr val="tx1"/>
                </a:solidFill>
                <a:effectLst/>
                <a:latin typeface="+mn-lt"/>
                <a:ea typeface="+mn-ea"/>
                <a:cs typeface="+mn-cs"/>
              </a:rPr>
              <a:t>Ξc</a:t>
            </a:r>
            <a:r>
              <a:rPr lang="cs-CZ" sz="1200" kern="1200" dirty="0" smtClean="0">
                <a:solidFill>
                  <a:schemeClr val="tx1"/>
                </a:solidFill>
                <a:effectLst/>
                <a:latin typeface="+mn-lt"/>
                <a:ea typeface="+mn-ea"/>
                <a:cs typeface="+mn-cs"/>
              </a:rPr>
              <a:t>, 2 </a:t>
            </a:r>
            <a:r>
              <a:rPr lang="cs-CZ" sz="1200" kern="1200" dirty="0" err="1" smtClean="0">
                <a:solidFill>
                  <a:schemeClr val="tx1"/>
                </a:solidFill>
                <a:effectLst/>
                <a:latin typeface="+mn-lt"/>
                <a:ea typeface="+mn-ea"/>
                <a:cs typeface="+mn-cs"/>
              </a:rPr>
              <a:t>Ωc</a:t>
            </a:r>
            <a:r>
              <a:rPr lang="cs-CZ" dirty="0" smtClean="0"/>
              <a:t/>
            </a:r>
            <a:br>
              <a:rPr lang="cs-CZ" dirty="0" smtClean="0"/>
            </a:br>
            <a:r>
              <a:rPr lang="cs-CZ" sz="1200" kern="1200" dirty="0" smtClean="0">
                <a:solidFill>
                  <a:schemeClr val="tx1"/>
                </a:solidFill>
                <a:effectLst/>
                <a:latin typeface="+mn-lt"/>
                <a:ea typeface="+mn-ea"/>
                <a:cs typeface="+mn-cs"/>
              </a:rPr>
              <a:t>→ RQM: </a:t>
            </a:r>
            <a:r>
              <a:rPr lang="cs-CZ" sz="1200" kern="1200" dirty="0" err="1" smtClean="0">
                <a:solidFill>
                  <a:schemeClr val="tx1"/>
                </a:solidFill>
                <a:effectLst/>
                <a:latin typeface="+mn-lt"/>
                <a:ea typeface="+mn-ea"/>
                <a:cs typeface="+mn-cs"/>
              </a:rPr>
              <a:t>additional</a:t>
            </a:r>
            <a:r>
              <a:rPr lang="cs-CZ" sz="1200" kern="1200" dirty="0" smtClean="0">
                <a:solidFill>
                  <a:schemeClr val="tx1"/>
                </a:solidFill>
                <a:effectLst/>
                <a:latin typeface="+mn-lt"/>
                <a:ea typeface="+mn-ea"/>
                <a:cs typeface="+mn-cs"/>
              </a:rPr>
              <a:t> 18 </a:t>
            </a:r>
            <a:r>
              <a:rPr lang="cs-CZ" sz="1200" kern="1200" dirty="0" err="1" smtClean="0">
                <a:solidFill>
                  <a:schemeClr val="tx1"/>
                </a:solidFill>
                <a:effectLst/>
                <a:latin typeface="+mn-lt"/>
                <a:ea typeface="+mn-ea"/>
                <a:cs typeface="+mn-cs"/>
              </a:rPr>
              <a:t>Λc</a:t>
            </a:r>
            <a:r>
              <a:rPr lang="cs-CZ" sz="1200" kern="1200" dirty="0" smtClean="0">
                <a:solidFill>
                  <a:schemeClr val="tx1"/>
                </a:solidFill>
                <a:effectLst/>
                <a:latin typeface="+mn-lt"/>
                <a:ea typeface="+mn-ea"/>
                <a:cs typeface="+mn-cs"/>
              </a:rPr>
              <a:t>, 42 </a:t>
            </a:r>
            <a:r>
              <a:rPr lang="cs-CZ" sz="1200" kern="1200" dirty="0" err="1" smtClean="0">
                <a:solidFill>
                  <a:schemeClr val="tx1"/>
                </a:solidFill>
                <a:effectLst/>
                <a:latin typeface="+mn-lt"/>
                <a:ea typeface="+mn-ea"/>
                <a:cs typeface="+mn-cs"/>
              </a:rPr>
              <a:t>Σc</a:t>
            </a:r>
            <a:r>
              <a:rPr lang="cs-CZ" sz="1200" kern="1200" dirty="0" smtClean="0">
                <a:solidFill>
                  <a:schemeClr val="tx1"/>
                </a:solidFill>
                <a:effectLst/>
                <a:latin typeface="+mn-lt"/>
                <a:ea typeface="+mn-ea"/>
                <a:cs typeface="+mn-cs"/>
              </a:rPr>
              <a:t>, 62 </a:t>
            </a:r>
            <a:r>
              <a:rPr lang="cs-CZ" sz="1200" kern="1200" dirty="0" err="1" smtClean="0">
                <a:solidFill>
                  <a:schemeClr val="tx1"/>
                </a:solidFill>
                <a:effectLst/>
                <a:latin typeface="+mn-lt"/>
                <a:ea typeface="+mn-ea"/>
                <a:cs typeface="+mn-cs"/>
              </a:rPr>
              <a:t>Ξc</a:t>
            </a:r>
            <a:r>
              <a:rPr lang="cs-CZ" sz="1200" kern="1200" dirty="0" smtClean="0">
                <a:solidFill>
                  <a:schemeClr val="tx1"/>
                </a:solidFill>
                <a:effectLst/>
                <a:latin typeface="+mn-lt"/>
                <a:ea typeface="+mn-ea"/>
                <a:cs typeface="+mn-cs"/>
              </a:rPr>
              <a:t>, 34 </a:t>
            </a:r>
            <a:r>
              <a:rPr lang="cs-CZ" sz="1200" kern="1200" dirty="0" err="1" smtClean="0">
                <a:solidFill>
                  <a:schemeClr val="tx1"/>
                </a:solidFill>
                <a:effectLst/>
                <a:latin typeface="+mn-lt"/>
                <a:ea typeface="+mn-ea"/>
                <a:cs typeface="+mn-cs"/>
              </a:rPr>
              <a:t>Ωc</a:t>
            </a:r>
            <a:r>
              <a:rPr lang="cs-CZ" sz="1200" kern="1200" dirty="0" smtClean="0">
                <a:solidFill>
                  <a:schemeClr val="tx1"/>
                </a:solidFill>
                <a:effectLst/>
                <a:latin typeface="+mn-lt"/>
                <a:ea typeface="+mn-ea"/>
                <a:cs typeface="+mn-cs"/>
              </a:rPr>
              <a:t> (not </a:t>
            </a:r>
            <a:r>
              <a:rPr lang="cs-CZ" sz="1200" kern="1200" dirty="0" err="1" smtClean="0">
                <a:solidFill>
                  <a:schemeClr val="tx1"/>
                </a:solidFill>
                <a:effectLst/>
                <a:latin typeface="+mn-lt"/>
                <a:ea typeface="+mn-ea"/>
                <a:cs typeface="+mn-cs"/>
              </a:rPr>
              <a:t>yet</a:t>
            </a:r>
            <a:r>
              <a:rPr lang="cs-CZ" dirty="0" smtClean="0"/>
              <a:t/>
            </a:r>
            <a:br>
              <a:rPr lang="cs-CZ" dirty="0" smtClean="0"/>
            </a:br>
            <a:r>
              <a:rPr lang="cs-CZ" sz="1200" kern="1200" dirty="0" err="1" smtClean="0">
                <a:solidFill>
                  <a:schemeClr val="tx1"/>
                </a:solidFill>
                <a:effectLst/>
                <a:latin typeface="+mn-lt"/>
                <a:ea typeface="+mn-ea"/>
                <a:cs typeface="+mn-cs"/>
              </a:rPr>
              <a:t>measured</a:t>
            </a:r>
            <a:endParaRPr lang="cs-CZ" baseline="30000" dirty="0" smtClean="0">
              <a:effectLst/>
            </a:endParaRPr>
          </a:p>
          <a:p>
            <a:endParaRPr lang="cs-CZ" dirty="0" smtClean="0">
              <a:effectLst/>
            </a:endParaRP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26</a:t>
            </a:fld>
            <a:endParaRPr lang="en-US"/>
          </a:p>
        </p:txBody>
      </p:sp>
    </p:spTree>
    <p:extLst>
      <p:ext uri="{BB962C8B-B14F-4D97-AF65-F5344CB8AC3E}">
        <p14:creationId xmlns:p14="http://schemas.microsoft.com/office/powerpoint/2010/main" val="3879228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situation has drastically changed in recent years,</a:t>
            </a:r>
            <a:r>
              <a:rPr lang="en-US" dirty="0" smtClean="0"/>
              <a:t/>
            </a:r>
            <a:br>
              <a:rPr lang="en-US" dirty="0" smtClean="0"/>
            </a:br>
            <a:r>
              <a:rPr lang="en-US" sz="1200" kern="1200" dirty="0" smtClean="0">
                <a:solidFill>
                  <a:schemeClr val="tx1"/>
                </a:solidFill>
                <a:effectLst/>
                <a:latin typeface="+mn-lt"/>
                <a:ea typeface="+mn-ea"/>
                <a:cs typeface="+mn-cs"/>
              </a:rPr>
              <a:t>thanks to the novel employment of the femtoscopy technique [37] in pp and p–Pb collisions at the LHC</a:t>
            </a:r>
            <a:r>
              <a:rPr lang="en-US" dirty="0" smtClean="0"/>
              <a:t/>
            </a:r>
            <a:br>
              <a:rPr lang="en-US" dirty="0" smtClean="0"/>
            </a:br>
            <a:r>
              <a:rPr lang="en-US" sz="1200" kern="1200" dirty="0" smtClean="0">
                <a:solidFill>
                  <a:schemeClr val="tx1"/>
                </a:solidFill>
                <a:effectLst/>
                <a:latin typeface="+mn-lt"/>
                <a:ea typeface="+mn-ea"/>
                <a:cs typeface="+mn-cs"/>
              </a:rPr>
              <a:t>applied to almost all combinations of protons and strange hadrons [38]. The ALICE Collaboration could</a:t>
            </a:r>
            <a:r>
              <a:rPr lang="en-US" dirty="0" smtClean="0"/>
              <a:t/>
            </a:r>
            <a:br>
              <a:rPr lang="en-US" dirty="0" smtClean="0"/>
            </a:br>
            <a:r>
              <a:rPr lang="en-US" sz="1200" kern="1200" dirty="0" smtClean="0">
                <a:solidFill>
                  <a:schemeClr val="tx1"/>
                </a:solidFill>
                <a:effectLst/>
                <a:latin typeface="+mn-lt"/>
                <a:ea typeface="+mn-ea"/>
                <a:cs typeface="+mn-cs"/>
              </a:rPr>
              <a:t>precisely study the following interactions: pp,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pΣ0, ΛΛ, ΛΛ, </a:t>
            </a:r>
            <a:r>
              <a:rPr lang="en-US" sz="1200" kern="1200" dirty="0" err="1" smtClean="0">
                <a:solidFill>
                  <a:schemeClr val="tx1"/>
                </a:solidFill>
                <a:effectLst/>
                <a:latin typeface="+mn-lt"/>
                <a:ea typeface="+mn-ea"/>
                <a:cs typeface="+mn-cs"/>
              </a:rPr>
              <a:t>pΞ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pΩ</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pφ</a:t>
            </a:r>
            <a:r>
              <a:rPr lang="en-US" sz="1200" kern="1200" dirty="0" smtClean="0">
                <a:solidFill>
                  <a:schemeClr val="tx1"/>
                </a:solidFill>
                <a:effectLst/>
                <a:latin typeface="+mn-lt"/>
                <a:ea typeface="+mn-ea"/>
                <a:cs typeface="+mn-cs"/>
              </a:rPr>
              <a:t> [38–46].</a:t>
            </a:r>
            <a:r>
              <a:rPr lang="en-US" dirty="0" smtClean="0"/>
              <a:t/>
            </a:r>
            <a:br>
              <a:rPr lang="en-US" dirty="0" smtClean="0"/>
            </a:br>
            <a:r>
              <a:rPr lang="en-US" sz="1200" kern="1200" dirty="0" smtClean="0">
                <a:solidFill>
                  <a:schemeClr val="tx1"/>
                </a:solidFill>
                <a:effectLst/>
                <a:latin typeface="+mn-lt"/>
                <a:ea typeface="+mn-ea"/>
                <a:cs typeface="+mn-cs"/>
              </a:rPr>
              <a:t>Since conventional scattering experiments cannot be performed with D mesons and charm nuclei [47]</a:t>
            </a:r>
            <a:r>
              <a:rPr lang="en-US" dirty="0" smtClean="0"/>
              <a:t/>
            </a:r>
            <a:br>
              <a:rPr lang="en-US" dirty="0" smtClean="0"/>
            </a:br>
            <a:r>
              <a:rPr lang="en-US" sz="1200" kern="1200" dirty="0" smtClean="0">
                <a:solidFill>
                  <a:schemeClr val="tx1"/>
                </a:solidFill>
                <a:effectLst/>
                <a:latin typeface="+mn-lt"/>
                <a:ea typeface="+mn-ea"/>
                <a:cs typeface="+mn-cs"/>
              </a:rPr>
              <a:t>have not been discovered yet (searches for charm nuclear states are included in the scientific program</a:t>
            </a:r>
            <a:r>
              <a:rPr lang="en-US" dirty="0" smtClean="0"/>
              <a:t/>
            </a:r>
            <a:br>
              <a:rPr lang="en-US" dirty="0" smtClean="0"/>
            </a:br>
            <a:r>
              <a:rPr lang="en-US" sz="1200" kern="1200" dirty="0" smtClean="0">
                <a:solidFill>
                  <a:schemeClr val="tx1"/>
                </a:solidFill>
                <a:effectLst/>
                <a:latin typeface="+mn-lt"/>
                <a:ea typeface="+mn-ea"/>
                <a:cs typeface="+mn-cs"/>
              </a:rPr>
              <a:t>of the Japan Proton Accelerator Research Complex [48]), the femtoscopy technique can be employed</a:t>
            </a:r>
            <a:r>
              <a:rPr lang="en-US" dirty="0" smtClean="0"/>
              <a:t/>
            </a:r>
            <a:br>
              <a:rPr lang="en-US" dirty="0" smtClean="0"/>
            </a:br>
            <a:r>
              <a:rPr lang="en-US" sz="1200" kern="1200" dirty="0" smtClean="0">
                <a:solidFill>
                  <a:schemeClr val="tx1"/>
                </a:solidFill>
                <a:effectLst/>
                <a:latin typeface="+mn-lt"/>
                <a:ea typeface="+mn-ea"/>
                <a:cs typeface="+mn-cs"/>
              </a:rPr>
              <a:t>to study the ND and ND interactions. In this Letter, the first measurement of the strong interaction</a:t>
            </a:r>
            <a:r>
              <a:rPr lang="en-US" dirty="0" smtClean="0"/>
              <a:t/>
            </a:r>
            <a:br>
              <a:rPr lang="en-US" dirty="0" smtClean="0"/>
            </a:br>
            <a:r>
              <a:rPr lang="en-US" sz="1200" kern="1200" dirty="0" smtClean="0">
                <a:solidFill>
                  <a:schemeClr val="tx1"/>
                </a:solidFill>
                <a:effectLst/>
                <a:latin typeface="+mn-lt"/>
                <a:ea typeface="+mn-ea"/>
                <a:cs typeface="+mn-cs"/>
              </a:rPr>
              <a:t>between a D− meson and a proton is reported. This pioneering analysis employs D− instead of the more</a:t>
            </a:r>
            <a:r>
              <a:rPr lang="en-US" dirty="0" smtClean="0"/>
              <a:t/>
            </a:r>
            <a:br>
              <a:rPr lang="en-US" dirty="0" smtClean="0"/>
            </a:br>
            <a:r>
              <a:rPr lang="en-US" sz="1200" kern="1200" dirty="0" smtClean="0">
                <a:solidFill>
                  <a:schemeClr val="tx1"/>
                </a:solidFill>
                <a:effectLst/>
                <a:latin typeface="+mn-lt"/>
                <a:ea typeface="+mn-ea"/>
                <a:cs typeface="+mn-cs"/>
              </a:rPr>
              <a:t>abundantly produced D0 mesons because of the smaller contribution from decays of excited charm states</a:t>
            </a:r>
            <a:r>
              <a:rPr lang="en-US" dirty="0" smtClean="0"/>
              <a:t/>
            </a:r>
            <a:br>
              <a:rPr lang="en-US" dirty="0" smtClean="0"/>
            </a:br>
            <a:r>
              <a:rPr lang="en-US" sz="1200" kern="1200" dirty="0" smtClean="0">
                <a:solidFill>
                  <a:schemeClr val="tx1"/>
                </a:solidFill>
                <a:effectLst/>
                <a:latin typeface="+mn-lt"/>
                <a:ea typeface="+mn-ea"/>
                <a:cs typeface="+mn-cs"/>
              </a:rPr>
              <a:t>and the possibility to separate particles and antiparticles without ambiguity</a:t>
            </a:r>
          </a:p>
          <a:p>
            <a:r>
              <a:rPr lang="en-US" sz="1200" dirty="0" smtClean="0"/>
              <a:t>Absence of interaction C(k*) = 1</a:t>
            </a:r>
          </a:p>
          <a:p>
            <a:r>
              <a:rPr lang="en-US" sz="1200" dirty="0" smtClean="0"/>
              <a:t>➡ Attractive potential C(k*) &gt; 1</a:t>
            </a:r>
          </a:p>
          <a:p>
            <a:r>
              <a:rPr lang="en-US" sz="1200" dirty="0" smtClean="0"/>
              <a:t>➡ Repulsive potential C(k*) &lt; 1</a:t>
            </a:r>
          </a:p>
          <a:p>
            <a:r>
              <a:rPr lang="en-US" sz="1200" dirty="0" smtClean="0"/>
              <a:t>➡ Bound-state formation C(k*) &lt;&gt; 1</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28</a:t>
            </a:fld>
            <a:endParaRPr lang="en-US"/>
          </a:p>
        </p:txBody>
      </p:sp>
    </p:spTree>
    <p:extLst>
      <p:ext uri="{BB962C8B-B14F-4D97-AF65-F5344CB8AC3E}">
        <p14:creationId xmlns:p14="http://schemas.microsoft.com/office/powerpoint/2010/main" val="3962070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situation has drastically changed in recent years,</a:t>
            </a:r>
            <a:r>
              <a:rPr lang="en-US" dirty="0" smtClean="0"/>
              <a:t/>
            </a:r>
            <a:br>
              <a:rPr lang="en-US" dirty="0" smtClean="0"/>
            </a:br>
            <a:r>
              <a:rPr lang="en-US" sz="1200" kern="1200" dirty="0" smtClean="0">
                <a:solidFill>
                  <a:schemeClr val="tx1"/>
                </a:solidFill>
                <a:effectLst/>
                <a:latin typeface="+mn-lt"/>
                <a:ea typeface="+mn-ea"/>
                <a:cs typeface="+mn-cs"/>
              </a:rPr>
              <a:t>thanks to the novel employment of the femtoscopy technique [37] in pp and p–Pb collisions at the LHC</a:t>
            </a:r>
            <a:r>
              <a:rPr lang="en-US" dirty="0" smtClean="0"/>
              <a:t/>
            </a:r>
            <a:br>
              <a:rPr lang="en-US" dirty="0" smtClean="0"/>
            </a:br>
            <a:r>
              <a:rPr lang="en-US" sz="1200" kern="1200" dirty="0" smtClean="0">
                <a:solidFill>
                  <a:schemeClr val="tx1"/>
                </a:solidFill>
                <a:effectLst/>
                <a:latin typeface="+mn-lt"/>
                <a:ea typeface="+mn-ea"/>
                <a:cs typeface="+mn-cs"/>
              </a:rPr>
              <a:t>applied to almost all combinations of protons and strange hadrons [38]. The ALICE Collaboration could</a:t>
            </a:r>
            <a:r>
              <a:rPr lang="en-US" dirty="0" smtClean="0"/>
              <a:t/>
            </a:r>
            <a:br>
              <a:rPr lang="en-US" dirty="0" smtClean="0"/>
            </a:br>
            <a:r>
              <a:rPr lang="en-US" sz="1200" kern="1200" dirty="0" smtClean="0">
                <a:solidFill>
                  <a:schemeClr val="tx1"/>
                </a:solidFill>
                <a:effectLst/>
                <a:latin typeface="+mn-lt"/>
                <a:ea typeface="+mn-ea"/>
                <a:cs typeface="+mn-cs"/>
              </a:rPr>
              <a:t>precisely study the following interactions: pp,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pΣ0, ΛΛ, ΛΛ, </a:t>
            </a:r>
            <a:r>
              <a:rPr lang="en-US" sz="1200" kern="1200" dirty="0" err="1" smtClean="0">
                <a:solidFill>
                  <a:schemeClr val="tx1"/>
                </a:solidFill>
                <a:effectLst/>
                <a:latin typeface="+mn-lt"/>
                <a:ea typeface="+mn-ea"/>
                <a:cs typeface="+mn-cs"/>
              </a:rPr>
              <a:t>pΞ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pΩ</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pφ</a:t>
            </a:r>
            <a:r>
              <a:rPr lang="en-US" sz="1200" kern="1200" dirty="0" smtClean="0">
                <a:solidFill>
                  <a:schemeClr val="tx1"/>
                </a:solidFill>
                <a:effectLst/>
                <a:latin typeface="+mn-lt"/>
                <a:ea typeface="+mn-ea"/>
                <a:cs typeface="+mn-cs"/>
              </a:rPr>
              <a:t> [38–46].</a:t>
            </a:r>
            <a:r>
              <a:rPr lang="en-US" dirty="0" smtClean="0"/>
              <a:t/>
            </a:r>
            <a:br>
              <a:rPr lang="en-US" dirty="0" smtClean="0"/>
            </a:br>
            <a:r>
              <a:rPr lang="en-US" sz="1200" kern="1200" dirty="0" smtClean="0">
                <a:solidFill>
                  <a:schemeClr val="tx1"/>
                </a:solidFill>
                <a:effectLst/>
                <a:latin typeface="+mn-lt"/>
                <a:ea typeface="+mn-ea"/>
                <a:cs typeface="+mn-cs"/>
              </a:rPr>
              <a:t>Since conventional scattering experiments cannot be performed with D mesons and charm nuclei [47]</a:t>
            </a:r>
            <a:r>
              <a:rPr lang="en-US" dirty="0" smtClean="0"/>
              <a:t/>
            </a:r>
            <a:br>
              <a:rPr lang="en-US" dirty="0" smtClean="0"/>
            </a:br>
            <a:r>
              <a:rPr lang="en-US" sz="1200" kern="1200" dirty="0" smtClean="0">
                <a:solidFill>
                  <a:schemeClr val="tx1"/>
                </a:solidFill>
                <a:effectLst/>
                <a:latin typeface="+mn-lt"/>
                <a:ea typeface="+mn-ea"/>
                <a:cs typeface="+mn-cs"/>
              </a:rPr>
              <a:t>have not been discovered yet (searches for charm nuclear states are included in the scientific program</a:t>
            </a:r>
            <a:r>
              <a:rPr lang="en-US" dirty="0" smtClean="0"/>
              <a:t/>
            </a:r>
            <a:br>
              <a:rPr lang="en-US" dirty="0" smtClean="0"/>
            </a:br>
            <a:r>
              <a:rPr lang="en-US" sz="1200" kern="1200" dirty="0" smtClean="0">
                <a:solidFill>
                  <a:schemeClr val="tx1"/>
                </a:solidFill>
                <a:effectLst/>
                <a:latin typeface="+mn-lt"/>
                <a:ea typeface="+mn-ea"/>
                <a:cs typeface="+mn-cs"/>
              </a:rPr>
              <a:t>of the Japan Proton Accelerator Research Complex [48]), the femtoscopy technique can be employed</a:t>
            </a:r>
            <a:r>
              <a:rPr lang="en-US" dirty="0" smtClean="0"/>
              <a:t/>
            </a:r>
            <a:br>
              <a:rPr lang="en-US" dirty="0" smtClean="0"/>
            </a:br>
            <a:r>
              <a:rPr lang="en-US" sz="1200" kern="1200" dirty="0" smtClean="0">
                <a:solidFill>
                  <a:schemeClr val="tx1"/>
                </a:solidFill>
                <a:effectLst/>
                <a:latin typeface="+mn-lt"/>
                <a:ea typeface="+mn-ea"/>
                <a:cs typeface="+mn-cs"/>
              </a:rPr>
              <a:t>to study the ND and ND interactions. In this Letter, the first measurement of the strong interaction</a:t>
            </a:r>
            <a:r>
              <a:rPr lang="en-US" dirty="0" smtClean="0"/>
              <a:t/>
            </a:r>
            <a:br>
              <a:rPr lang="en-US" dirty="0" smtClean="0"/>
            </a:br>
            <a:r>
              <a:rPr lang="en-US" sz="1200" kern="1200" dirty="0" smtClean="0">
                <a:solidFill>
                  <a:schemeClr val="tx1"/>
                </a:solidFill>
                <a:effectLst/>
                <a:latin typeface="+mn-lt"/>
                <a:ea typeface="+mn-ea"/>
                <a:cs typeface="+mn-cs"/>
              </a:rPr>
              <a:t>between a D− meson and a proton is reported. This pioneering analysis employs D− instead of the more</a:t>
            </a:r>
            <a:r>
              <a:rPr lang="en-US" dirty="0" smtClean="0"/>
              <a:t/>
            </a:r>
            <a:br>
              <a:rPr lang="en-US" dirty="0" smtClean="0"/>
            </a:br>
            <a:r>
              <a:rPr lang="en-US" sz="1200" kern="1200" dirty="0" smtClean="0">
                <a:solidFill>
                  <a:schemeClr val="tx1"/>
                </a:solidFill>
                <a:effectLst/>
                <a:latin typeface="+mn-lt"/>
                <a:ea typeface="+mn-ea"/>
                <a:cs typeface="+mn-cs"/>
              </a:rPr>
              <a:t>abundantly produced D0 mesons because of the smaller contribution from decays of excited charm states</a:t>
            </a:r>
            <a:r>
              <a:rPr lang="en-US" dirty="0" smtClean="0"/>
              <a:t/>
            </a:r>
            <a:br>
              <a:rPr lang="en-US" dirty="0" smtClean="0"/>
            </a:br>
            <a:r>
              <a:rPr lang="en-US" sz="1200" kern="1200" dirty="0" smtClean="0">
                <a:solidFill>
                  <a:schemeClr val="tx1"/>
                </a:solidFill>
                <a:effectLst/>
                <a:latin typeface="+mn-lt"/>
                <a:ea typeface="+mn-ea"/>
                <a:cs typeface="+mn-cs"/>
              </a:rPr>
              <a:t>and the possibility to separate particles and antiparticles without ambiguity</a:t>
            </a:r>
          </a:p>
          <a:p>
            <a:endParaRPr lang="en-US" sz="1200" kern="1200" dirty="0" smtClean="0">
              <a:solidFill>
                <a:schemeClr val="tx1"/>
              </a:solidFill>
              <a:effectLst/>
              <a:latin typeface="+mn-lt"/>
              <a:ea typeface="+mn-ea"/>
              <a:cs typeface="+mn-cs"/>
            </a:endParaRPr>
          </a:p>
          <a:p>
            <a:r>
              <a:rPr lang="en-US" sz="1200" dirty="0" smtClean="0"/>
              <a:t>Absence of interaction C(k*) = 1</a:t>
            </a:r>
          </a:p>
          <a:p>
            <a:r>
              <a:rPr lang="en-US" sz="1200" dirty="0" smtClean="0"/>
              <a:t>➡ Attractive potential C(k*) &gt; 1</a:t>
            </a:r>
          </a:p>
          <a:p>
            <a:r>
              <a:rPr lang="en-US" sz="1200" dirty="0" smtClean="0"/>
              <a:t>➡ Repulsive potential C(k*) &lt; 1</a:t>
            </a:r>
          </a:p>
          <a:p>
            <a:r>
              <a:rPr lang="en-US" sz="1200" dirty="0" smtClean="0"/>
              <a:t>➡ Bound-state formation C(k*) &lt;&gt; 1</a:t>
            </a: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29</a:t>
            </a:fld>
            <a:endParaRPr lang="en-US"/>
          </a:p>
        </p:txBody>
      </p:sp>
    </p:spTree>
    <p:extLst>
      <p:ext uri="{BB962C8B-B14F-4D97-AF65-F5344CB8AC3E}">
        <p14:creationId xmlns:p14="http://schemas.microsoft.com/office/powerpoint/2010/main" val="3962070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situation has drastically changed in recent years,</a:t>
            </a:r>
            <a:r>
              <a:rPr lang="en-US" dirty="0" smtClean="0"/>
              <a:t/>
            </a:r>
            <a:br>
              <a:rPr lang="en-US" dirty="0" smtClean="0"/>
            </a:br>
            <a:r>
              <a:rPr lang="en-US" sz="1200" kern="1200" dirty="0" smtClean="0">
                <a:solidFill>
                  <a:schemeClr val="tx1"/>
                </a:solidFill>
                <a:effectLst/>
                <a:latin typeface="+mn-lt"/>
                <a:ea typeface="+mn-ea"/>
                <a:cs typeface="+mn-cs"/>
              </a:rPr>
              <a:t>thanks to the novel employment of the femtoscopy technique [37] in pp and p–Pb collisions at the LHC</a:t>
            </a:r>
            <a:r>
              <a:rPr lang="en-US" dirty="0" smtClean="0"/>
              <a:t/>
            </a:r>
            <a:br>
              <a:rPr lang="en-US" dirty="0" smtClean="0"/>
            </a:br>
            <a:r>
              <a:rPr lang="en-US" sz="1200" kern="1200" dirty="0" smtClean="0">
                <a:solidFill>
                  <a:schemeClr val="tx1"/>
                </a:solidFill>
                <a:effectLst/>
                <a:latin typeface="+mn-lt"/>
                <a:ea typeface="+mn-ea"/>
                <a:cs typeface="+mn-cs"/>
              </a:rPr>
              <a:t>applied to almost all combinations of protons and strange hadrons [38]. The ALICE Collaboration could</a:t>
            </a:r>
            <a:r>
              <a:rPr lang="en-US" dirty="0" smtClean="0"/>
              <a:t/>
            </a:r>
            <a:br>
              <a:rPr lang="en-US" dirty="0" smtClean="0"/>
            </a:br>
            <a:r>
              <a:rPr lang="en-US" sz="1200" kern="1200" dirty="0" smtClean="0">
                <a:solidFill>
                  <a:schemeClr val="tx1"/>
                </a:solidFill>
                <a:effectLst/>
                <a:latin typeface="+mn-lt"/>
                <a:ea typeface="+mn-ea"/>
                <a:cs typeface="+mn-cs"/>
              </a:rPr>
              <a:t>precisely study the following interactions: pp,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pΛ</a:t>
            </a:r>
            <a:r>
              <a:rPr lang="en-US" sz="1200" kern="1200" dirty="0" smtClean="0">
                <a:solidFill>
                  <a:schemeClr val="tx1"/>
                </a:solidFill>
                <a:effectLst/>
                <a:latin typeface="+mn-lt"/>
                <a:ea typeface="+mn-ea"/>
                <a:cs typeface="+mn-cs"/>
              </a:rPr>
              <a:t>, pΣ0, ΛΛ, ΛΛ, </a:t>
            </a:r>
            <a:r>
              <a:rPr lang="en-US" sz="1200" kern="1200" dirty="0" err="1" smtClean="0">
                <a:solidFill>
                  <a:schemeClr val="tx1"/>
                </a:solidFill>
                <a:effectLst/>
                <a:latin typeface="+mn-lt"/>
                <a:ea typeface="+mn-ea"/>
                <a:cs typeface="+mn-cs"/>
              </a:rPr>
              <a:t>pΞ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pΩ</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pφ</a:t>
            </a:r>
            <a:r>
              <a:rPr lang="en-US" sz="1200" kern="1200" dirty="0" smtClean="0">
                <a:solidFill>
                  <a:schemeClr val="tx1"/>
                </a:solidFill>
                <a:effectLst/>
                <a:latin typeface="+mn-lt"/>
                <a:ea typeface="+mn-ea"/>
                <a:cs typeface="+mn-cs"/>
              </a:rPr>
              <a:t> [38–46].</a:t>
            </a:r>
            <a:r>
              <a:rPr lang="en-US" dirty="0" smtClean="0"/>
              <a:t/>
            </a:r>
            <a:br>
              <a:rPr lang="en-US" dirty="0" smtClean="0"/>
            </a:br>
            <a:r>
              <a:rPr lang="en-US" sz="1200" kern="1200" dirty="0" smtClean="0">
                <a:solidFill>
                  <a:schemeClr val="tx1"/>
                </a:solidFill>
                <a:effectLst/>
                <a:latin typeface="+mn-lt"/>
                <a:ea typeface="+mn-ea"/>
                <a:cs typeface="+mn-cs"/>
              </a:rPr>
              <a:t>Since conventional scattering experiments cannot be performed with D mesons and charm nuclei [47]</a:t>
            </a:r>
            <a:r>
              <a:rPr lang="en-US" dirty="0" smtClean="0"/>
              <a:t/>
            </a:r>
            <a:br>
              <a:rPr lang="en-US" dirty="0" smtClean="0"/>
            </a:br>
            <a:r>
              <a:rPr lang="en-US" sz="1200" kern="1200" dirty="0" smtClean="0">
                <a:solidFill>
                  <a:schemeClr val="tx1"/>
                </a:solidFill>
                <a:effectLst/>
                <a:latin typeface="+mn-lt"/>
                <a:ea typeface="+mn-ea"/>
                <a:cs typeface="+mn-cs"/>
              </a:rPr>
              <a:t>have not been discovered yet (searches for charm nuclear states are included in the scientific program</a:t>
            </a:r>
            <a:r>
              <a:rPr lang="en-US" dirty="0" smtClean="0"/>
              <a:t/>
            </a:r>
            <a:br>
              <a:rPr lang="en-US" dirty="0" smtClean="0"/>
            </a:br>
            <a:r>
              <a:rPr lang="en-US" sz="1200" kern="1200" dirty="0" smtClean="0">
                <a:solidFill>
                  <a:schemeClr val="tx1"/>
                </a:solidFill>
                <a:effectLst/>
                <a:latin typeface="+mn-lt"/>
                <a:ea typeface="+mn-ea"/>
                <a:cs typeface="+mn-cs"/>
              </a:rPr>
              <a:t>of the Japan Proton Accelerator Research Complex [48]), the femtoscopy technique can be employed</a:t>
            </a:r>
            <a:r>
              <a:rPr lang="en-US" dirty="0" smtClean="0"/>
              <a:t/>
            </a:r>
            <a:br>
              <a:rPr lang="en-US" dirty="0" smtClean="0"/>
            </a:br>
            <a:r>
              <a:rPr lang="en-US" sz="1200" kern="1200" dirty="0" smtClean="0">
                <a:solidFill>
                  <a:schemeClr val="tx1"/>
                </a:solidFill>
                <a:effectLst/>
                <a:latin typeface="+mn-lt"/>
                <a:ea typeface="+mn-ea"/>
                <a:cs typeface="+mn-cs"/>
              </a:rPr>
              <a:t>to study the ND and ND interactions. In this Letter, the first measurement of the strong interaction</a:t>
            </a:r>
            <a:r>
              <a:rPr lang="en-US" dirty="0" smtClean="0"/>
              <a:t/>
            </a:r>
            <a:br>
              <a:rPr lang="en-US" dirty="0" smtClean="0"/>
            </a:br>
            <a:r>
              <a:rPr lang="en-US" sz="1200" kern="1200" dirty="0" smtClean="0">
                <a:solidFill>
                  <a:schemeClr val="tx1"/>
                </a:solidFill>
                <a:effectLst/>
                <a:latin typeface="+mn-lt"/>
                <a:ea typeface="+mn-ea"/>
                <a:cs typeface="+mn-cs"/>
              </a:rPr>
              <a:t>between a D− meson and a proton is reported. This pioneering analysis employs D− instead of the more</a:t>
            </a:r>
            <a:r>
              <a:rPr lang="en-US" dirty="0" smtClean="0"/>
              <a:t/>
            </a:r>
            <a:br>
              <a:rPr lang="en-US" dirty="0" smtClean="0"/>
            </a:br>
            <a:r>
              <a:rPr lang="en-US" sz="1200" kern="1200" dirty="0" smtClean="0">
                <a:solidFill>
                  <a:schemeClr val="tx1"/>
                </a:solidFill>
                <a:effectLst/>
                <a:latin typeface="+mn-lt"/>
                <a:ea typeface="+mn-ea"/>
                <a:cs typeface="+mn-cs"/>
              </a:rPr>
              <a:t>abundantly produced D0 mesons because of the smaller contribution from decays of excited charm states</a:t>
            </a:r>
            <a:r>
              <a:rPr lang="en-US" dirty="0" smtClean="0"/>
              <a:t/>
            </a:r>
            <a:br>
              <a:rPr lang="en-US" dirty="0" smtClean="0"/>
            </a:br>
            <a:r>
              <a:rPr lang="en-US" sz="1200" kern="1200" dirty="0" smtClean="0">
                <a:solidFill>
                  <a:schemeClr val="tx1"/>
                </a:solidFill>
                <a:effectLst/>
                <a:latin typeface="+mn-lt"/>
                <a:ea typeface="+mn-ea"/>
                <a:cs typeface="+mn-cs"/>
              </a:rPr>
              <a:t>and the possibility to separate particles and antiparticles without ambiguity</a:t>
            </a:r>
          </a:p>
          <a:p>
            <a:endParaRPr lang="en-US" sz="1200" kern="1200" dirty="0" smtClean="0">
              <a:solidFill>
                <a:schemeClr val="tx1"/>
              </a:solidFill>
              <a:effectLst/>
              <a:latin typeface="+mn-lt"/>
              <a:ea typeface="+mn-ea"/>
              <a:cs typeface="+mn-cs"/>
            </a:endParaRPr>
          </a:p>
          <a:p>
            <a:r>
              <a:rPr lang="en-US" dirty="0" smtClean="0"/>
              <a:t>The strong interaction among D mesons and light-flavor hadrons was completely out of experimental reach until recently. The scattering parameters governing elastic and inelastic D-pion/</a:t>
            </a:r>
            <a:r>
              <a:rPr lang="en-US" dirty="0" err="1" smtClean="0"/>
              <a:t>kaon</a:t>
            </a:r>
            <a:r>
              <a:rPr lang="en-US" dirty="0" smtClean="0"/>
              <a:t>/proton collisions are completely unknown. This poses strong limitations not only to the search of molecular states composed of charm and non-charm hadrons, but also to the study of the </a:t>
            </a:r>
            <a:r>
              <a:rPr lang="en-US" dirty="0" err="1" smtClean="0"/>
              <a:t>rescattering</a:t>
            </a:r>
            <a:r>
              <a:rPr lang="en-US" dirty="0" smtClean="0"/>
              <a:t> of charm mesons following their formation in </a:t>
            </a:r>
            <a:r>
              <a:rPr lang="en-US" dirty="0" err="1" smtClean="0"/>
              <a:t>ultrarelativistic</a:t>
            </a:r>
            <a:r>
              <a:rPr lang="en-US" dirty="0" smtClean="0"/>
              <a:t> heavy-ion collisions. In such collisions a </a:t>
            </a:r>
            <a:r>
              <a:rPr lang="en-US" dirty="0" err="1" smtClean="0"/>
              <a:t>colour-deconfined</a:t>
            </a:r>
            <a:r>
              <a:rPr lang="en-US" dirty="0" smtClean="0"/>
              <a:t> medium, called quark-gluon plasma (QGP), is formed. The system experiences a hydrodynamic expansion cooling down up to the chemical freeze-out, which is followed by a </a:t>
            </a:r>
            <a:r>
              <a:rPr lang="en-US" dirty="0" err="1" smtClean="0"/>
              <a:t>hadronic</a:t>
            </a:r>
            <a:r>
              <a:rPr lang="en-US" dirty="0" smtClean="0"/>
              <a:t> phase. The knowledge of the scattering parameters of charm hadrons with non-charm hadrons would be a crucial ingredient for models based on charm-quark transport in a </a:t>
            </a:r>
            <a:r>
              <a:rPr lang="en-US" dirty="0" err="1" smtClean="0"/>
              <a:t>hydrodynamically</a:t>
            </a:r>
            <a:r>
              <a:rPr lang="en-US" dirty="0" smtClean="0"/>
              <a:t> expanding QGP to describe the typical observables of heavy-ion collisions. </a:t>
            </a:r>
          </a:p>
          <a:p>
            <a:r>
              <a:rPr lang="en-US" dirty="0" smtClean="0"/>
              <a:t>In this talk we will report on the first estimation of the scattering parameters governing the strong interaction of the D-proton channel measured by the ALICE Collaboration in high-multiplicity pp collision at </a:t>
            </a:r>
            <a:r>
              <a:rPr lang="en-US" sz="1200" i="1" kern="1200" dirty="0" smtClean="0">
                <a:solidFill>
                  <a:schemeClr val="tx1"/>
                </a:solidFill>
                <a:effectLst/>
                <a:latin typeface="+mn-lt"/>
                <a:ea typeface="+mn-ea"/>
                <a:cs typeface="+mn-cs"/>
              </a:rPr>
              <a:t>𝑠</a:t>
            </a:r>
            <a:r>
              <a:rPr lang="en-US" sz="1200" kern="1200" dirty="0" smtClean="0">
                <a:solidFill>
                  <a:schemeClr val="tx1"/>
                </a:solidFill>
                <a:effectLst/>
                <a:latin typeface="+mn-lt"/>
                <a:ea typeface="+mn-ea"/>
                <a:cs typeface="+mn-cs"/>
              </a:rPr>
              <a:t>√</a:t>
            </a:r>
            <a:r>
              <a:rPr lang="en-US" dirty="0" smtClean="0"/>
              <a:t>= 13 TeV at the LHC. The strong interaction is studied by means of correlation in momentum space and the analysis is extended to D-</a:t>
            </a:r>
            <a:r>
              <a:rPr lang="en-US" dirty="0" err="1" smtClean="0"/>
              <a:t>kaon</a:t>
            </a:r>
            <a:r>
              <a:rPr lang="en-US" dirty="0" smtClean="0"/>
              <a:t> and D-pion combinations. It is demonstrated that all the relevant scattering parameters for the interaction of D mesons with light-flavor hadrons will be experimentally determined thanks to the upgrades of the ALICE experimental apparatus planned for the LHC Run 4 and 5 data taking periods.</a:t>
            </a:r>
          </a:p>
          <a:p>
            <a:r>
              <a:rPr lang="en-US" sz="1200" b="0" i="0" u="none" strike="noStrike" kern="1200" baseline="0" dirty="0" smtClean="0">
                <a:solidFill>
                  <a:schemeClr val="tx1"/>
                </a:solidFill>
                <a:latin typeface="+mn-lt"/>
                <a:ea typeface="+mn-ea"/>
                <a:cs typeface="+mn-cs"/>
              </a:rPr>
              <a:t> This Letter presents the first measurement of the interaction between charm hadrons and nucleons.</a:t>
            </a:r>
          </a:p>
          <a:p>
            <a:r>
              <a:rPr lang="en-US" sz="1200" b="0" i="0" u="none" strike="noStrike" kern="1200" baseline="0" dirty="0" smtClean="0">
                <a:solidFill>
                  <a:schemeClr val="tx1"/>
                </a:solidFill>
                <a:latin typeface="+mn-lt"/>
                <a:ea typeface="+mn-ea"/>
                <a:cs typeface="+mn-cs"/>
              </a:rPr>
              <a:t>The two-particle momentum correlations of </a:t>
            </a:r>
            <a:r>
              <a:rPr lang="en-US" sz="1200" b="0" i="0" u="none" strike="noStrike" kern="1200" baseline="0" dirty="0" err="1" smtClean="0">
                <a:solidFill>
                  <a:schemeClr val="tx1"/>
                </a:solidFill>
                <a:latin typeface="+mn-lt"/>
                <a:ea typeface="+mn-ea"/>
                <a:cs typeface="+mn-cs"/>
              </a:rPr>
              <a:t>pD</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pD</a:t>
            </a:r>
            <a:r>
              <a:rPr lang="en-US" sz="1200" b="0" i="0" u="none" strike="noStrike" kern="1200" baseline="0" dirty="0" smtClean="0">
                <a:solidFill>
                  <a:schemeClr val="tx1"/>
                </a:solidFill>
                <a:latin typeface="+mn-lt"/>
                <a:ea typeface="+mn-ea"/>
                <a:cs typeface="+mn-cs"/>
              </a:rPr>
              <a:t>+  pairs are measured by the ALICE Collaboration</a:t>
            </a:r>
          </a:p>
          <a:p>
            <a:r>
              <a:rPr lang="en-US" sz="1200" b="0" i="0" u="none" strike="noStrike" kern="1200" baseline="0" dirty="0" smtClean="0">
                <a:solidFill>
                  <a:schemeClr val="tx1"/>
                </a:solidFill>
                <a:latin typeface="+mn-lt"/>
                <a:ea typeface="+mn-ea"/>
                <a:cs typeface="+mn-cs"/>
              </a:rPr>
              <a:t>in high-multiplicity pp collisions at √s =  13 TeV. The data are compatible with the</a:t>
            </a:r>
          </a:p>
          <a:p>
            <a:r>
              <a:rPr lang="en-US" sz="1200" b="0" i="0" u="none" strike="noStrike" kern="1200" baseline="0" dirty="0" smtClean="0">
                <a:solidFill>
                  <a:schemeClr val="tx1"/>
                </a:solidFill>
                <a:latin typeface="+mn-lt"/>
                <a:ea typeface="+mn-ea"/>
                <a:cs typeface="+mn-cs"/>
              </a:rPr>
              <a:t>Coulomb-only interaction hypothesis within ( 1. 1–1. 5)s . Considering an attractive nucleon(N)D</a:t>
            </a:r>
          </a:p>
          <a:p>
            <a:r>
              <a:rPr lang="en-US" sz="1200" b="0" i="0" u="none" strike="noStrike" kern="1200" baseline="0" dirty="0" smtClean="0">
                <a:solidFill>
                  <a:schemeClr val="tx1"/>
                </a:solidFill>
                <a:latin typeface="+mn-lt"/>
                <a:ea typeface="+mn-ea"/>
                <a:cs typeface="+mn-cs"/>
              </a:rPr>
              <a:t>strong interaction, in contrast to most model predictions which suggest an overall repulsive interaction,</a:t>
            </a:r>
          </a:p>
          <a:p>
            <a:r>
              <a:rPr lang="en-US" sz="1200" b="0" i="0" u="none" strike="noStrike" kern="1200" baseline="0" dirty="0" smtClean="0">
                <a:solidFill>
                  <a:schemeClr val="tx1"/>
                </a:solidFill>
                <a:latin typeface="+mn-lt"/>
                <a:ea typeface="+mn-ea"/>
                <a:cs typeface="+mn-cs"/>
              </a:rPr>
              <a:t>slightly improves the level of agreement. This measurement allows for the first time an</a:t>
            </a:r>
          </a:p>
          <a:p>
            <a:r>
              <a:rPr lang="en-US" sz="1200" b="0" i="0" u="none" strike="noStrike" kern="1200" baseline="0" dirty="0" smtClean="0">
                <a:solidFill>
                  <a:schemeClr val="tx1"/>
                </a:solidFill>
                <a:latin typeface="+mn-lt"/>
                <a:ea typeface="+mn-ea"/>
                <a:cs typeface="+mn-cs"/>
              </a:rPr>
              <a:t>estimation of the 68% confidence level interval for the </a:t>
            </a:r>
            <a:r>
              <a:rPr lang="en-US" sz="1200" b="0" i="0" u="none" strike="noStrike" kern="1200" baseline="0" dirty="0" err="1" smtClean="0">
                <a:solidFill>
                  <a:schemeClr val="tx1"/>
                </a:solidFill>
                <a:latin typeface="+mn-lt"/>
                <a:ea typeface="+mn-ea"/>
                <a:cs typeface="+mn-cs"/>
              </a:rPr>
              <a:t>isospin</a:t>
            </a:r>
            <a:r>
              <a:rPr lang="en-US" sz="1200" b="0" i="0" u="none" strike="noStrike" kern="1200" baseline="0" dirty="0" smtClean="0">
                <a:solidFill>
                  <a:schemeClr val="tx1"/>
                </a:solidFill>
                <a:latin typeface="+mn-lt"/>
                <a:ea typeface="+mn-ea"/>
                <a:cs typeface="+mn-cs"/>
              </a:rPr>
              <a:t> I =  0 inverse scattering length of the</a:t>
            </a:r>
          </a:p>
          <a:p>
            <a:r>
              <a:rPr lang="en-US" sz="1200" b="0" i="0" u="none" strike="noStrike" kern="1200" baseline="0" dirty="0" smtClean="0">
                <a:solidFill>
                  <a:schemeClr val="tx1"/>
                </a:solidFill>
                <a:latin typeface="+mn-lt"/>
                <a:ea typeface="+mn-ea"/>
                <a:cs typeface="+mn-cs"/>
              </a:rPr>
              <a:t>ND state f−1</a:t>
            </a:r>
          </a:p>
          <a:p>
            <a:r>
              <a:rPr lang="en-US" sz="1200" b="0" i="0" u="none" strike="noStrike" kern="1200" baseline="0" dirty="0" smtClean="0">
                <a:solidFill>
                  <a:schemeClr val="tx1"/>
                </a:solidFill>
                <a:latin typeface="+mn-lt"/>
                <a:ea typeface="+mn-ea"/>
                <a:cs typeface="+mn-cs"/>
              </a:rPr>
              <a:t>0, I=0 ∈ [− 0. 4, 0. 9]  fm−1 , assuming negligible interaction for the </a:t>
            </a:r>
            <a:r>
              <a:rPr lang="en-US" sz="1200" b="0" i="0" u="none" strike="noStrike" kern="1200" baseline="0" dirty="0" err="1" smtClean="0">
                <a:solidFill>
                  <a:schemeClr val="tx1"/>
                </a:solidFill>
                <a:latin typeface="+mn-lt"/>
                <a:ea typeface="+mn-ea"/>
                <a:cs typeface="+mn-cs"/>
              </a:rPr>
              <a:t>isospin</a:t>
            </a:r>
            <a:r>
              <a:rPr lang="en-US" sz="1200" b="0" i="0" u="none" strike="noStrike" kern="1200" baseline="0" dirty="0" smtClean="0">
                <a:solidFill>
                  <a:schemeClr val="tx1"/>
                </a:solidFill>
                <a:latin typeface="+mn-lt"/>
                <a:ea typeface="+mn-ea"/>
                <a:cs typeface="+mn-cs"/>
              </a:rPr>
              <a:t> I =  1 channel.</a:t>
            </a:r>
          </a:p>
          <a:p>
            <a:endParaRPr lang="en-US" sz="1200" b="0" i="0" u="none" strike="noStrike" kern="1200" baseline="0" dirty="0" smtClean="0">
              <a:solidFill>
                <a:schemeClr val="tx1"/>
              </a:solidFill>
              <a:latin typeface="+mn-lt"/>
              <a:ea typeface="+mn-ea"/>
              <a:cs typeface="+mn-cs"/>
            </a:endParaRPr>
          </a:p>
          <a:p>
            <a:r>
              <a:rPr lang="en-US" sz="1200" dirty="0" smtClean="0"/>
              <a:t>The analysis was performed using a sample of high-multiplicity pp collisions at √s = 13 TeV collected</a:t>
            </a:r>
            <a:br>
              <a:rPr lang="en-US" sz="1200" dirty="0" smtClean="0"/>
            </a:br>
            <a:r>
              <a:rPr lang="en-US" sz="1200" dirty="0" smtClean="0"/>
              <a:t>by ALICE [49, 50] during the LHC</a:t>
            </a:r>
          </a:p>
          <a:p>
            <a:pPr>
              <a:buFont typeface="Wingdings" charset="2"/>
              <a:buChar char="Ø"/>
            </a:pPr>
            <a:r>
              <a:rPr lang="en-US" sz="1200" dirty="0" smtClean="0">
                <a:solidFill>
                  <a:srgbClr val="FF0000"/>
                </a:solidFill>
              </a:rPr>
              <a:t>The data are compatible with the Coulomb-only interaction hypothesis within ( 1. 1–1. 5)sigma .</a:t>
            </a:r>
          </a:p>
          <a:p>
            <a:endParaRPr lang="en-US" sz="12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30</a:t>
            </a:fld>
            <a:endParaRPr lang="en-US"/>
          </a:p>
        </p:txBody>
      </p:sp>
    </p:spTree>
    <p:extLst>
      <p:ext uri="{BB962C8B-B14F-4D97-AF65-F5344CB8AC3E}">
        <p14:creationId xmlns:p14="http://schemas.microsoft.com/office/powerpoint/2010/main" val="103589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Cabibbo, N. &amp; </a:t>
            </a:r>
            <a:r>
              <a:rPr lang="en-US" dirty="0" err="1" smtClean="0">
                <a:solidFill>
                  <a:srgbClr val="FF0000"/>
                </a:solidFill>
              </a:rPr>
              <a:t>Parisi</a:t>
            </a:r>
            <a:r>
              <a:rPr lang="en-US" dirty="0" smtClean="0">
                <a:solidFill>
                  <a:srgbClr val="FF0000"/>
                </a:solidFill>
              </a:rPr>
              <a:t>. (1975) , “</a:t>
            </a:r>
            <a:r>
              <a:rPr lang="en-US" dirty="0" smtClean="0"/>
              <a:t>We suggest that the “observed” exponential spectrum is connected to the existence of a different phase of the vacuum in which quarks are not confined.”</a:t>
            </a:r>
          </a:p>
          <a:p>
            <a:r>
              <a:rPr lang="en-US" sz="1200" kern="1200" dirty="0" smtClean="0">
                <a:solidFill>
                  <a:schemeClr val="tx1"/>
                </a:solidFill>
                <a:effectLst/>
                <a:latin typeface="+mn-lt"/>
                <a:ea typeface="+mn-ea"/>
                <a:cs typeface="+mn-cs"/>
              </a:rPr>
              <a:t>“At high enough temperature we expect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transition to a new situation, where the "interior" has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fused into a connected region, with isolated ponds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lakes of exterior. Again, in the high temperature state,</a:t>
            </a:r>
            <a:r>
              <a:rPr lang="en-US" dirty="0" smtClean="0"/>
              <a:t/>
            </a:r>
            <a:br>
              <a:rPr lang="en-US" dirty="0" smtClean="0"/>
            </a:br>
            <a:r>
              <a:rPr lang="en-US" sz="1200" kern="1200" dirty="0" smtClean="0">
                <a:solidFill>
                  <a:schemeClr val="tx1"/>
                </a:solidFill>
                <a:effectLst/>
                <a:latin typeface="+mn-lt"/>
                <a:ea typeface="+mn-ea"/>
                <a:cs typeface="+mn-cs"/>
              </a:rPr>
              <a:t>quarks can move throughout space. We note that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picture of the quark liberation is very close to that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droplet model of second order phase transitions”</a:t>
            </a:r>
          </a:p>
          <a:p>
            <a:endParaRPr lang="en-US" dirty="0" smtClean="0"/>
          </a:p>
          <a:p>
            <a:r>
              <a:rPr lang="en-US" dirty="0" smtClean="0">
                <a:solidFill>
                  <a:srgbClr val="FF0000"/>
                </a:solidFill>
              </a:rPr>
              <a:t>Collins, J. C. &amp; Perry, M. J. (1975) “</a:t>
            </a:r>
            <a:r>
              <a:rPr lang="en-US" dirty="0" smtClean="0"/>
              <a:t>We note the following: The quark model implies that </a:t>
            </a:r>
            <a:r>
              <a:rPr lang="en-US" dirty="0" err="1" smtClean="0"/>
              <a:t>superdense</a:t>
            </a:r>
            <a:r>
              <a:rPr lang="en-US" dirty="0" smtClean="0"/>
              <a:t> matter (found in neutron-star cores, exploding black holes, and the early big-bang universe) consists of quarks rather than of hadrons. </a:t>
            </a:r>
            <a:r>
              <a:rPr lang="en-US" dirty="0" err="1" smtClean="0"/>
              <a:t>Bjorken</a:t>
            </a:r>
            <a:r>
              <a:rPr lang="en-US" dirty="0" smtClean="0"/>
              <a:t> scaling implies that the quarks interact weakly. An asymptotically free gauge theory allows realistic calculations taking full account of strong interactions.”</a:t>
            </a:r>
            <a:endParaRPr lang="en-US" dirty="0" smtClean="0">
              <a:solidFill>
                <a:srgbClr val="FF0000"/>
              </a:solidFill>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E.Shuryak</a:t>
            </a:r>
            <a:r>
              <a:rPr lang="en-US" dirty="0" smtClean="0">
                <a:solidFill>
                  <a:srgbClr val="FF0000"/>
                </a:solidFill>
              </a:rPr>
              <a:t>. (1978) </a:t>
            </a:r>
            <a:r>
              <a:rPr lang="en-US" sz="1200" kern="1200" dirty="0" smtClean="0">
                <a:solidFill>
                  <a:schemeClr val="tx1"/>
                </a:solidFill>
                <a:effectLst/>
                <a:latin typeface="+mn-lt"/>
                <a:ea typeface="+mn-ea"/>
                <a:cs typeface="+mn-cs"/>
              </a:rPr>
              <a:t>: “We assume that in </a:t>
            </a:r>
            <a:r>
              <a:rPr lang="en-US" sz="1200" kern="1200" dirty="0" err="1" smtClean="0">
                <a:solidFill>
                  <a:schemeClr val="tx1"/>
                </a:solidFill>
                <a:effectLst/>
                <a:latin typeface="+mn-lt"/>
                <a:ea typeface="+mn-ea"/>
                <a:cs typeface="+mn-cs"/>
              </a:rPr>
              <a:t>hadronic</a:t>
            </a:r>
            <a:r>
              <a:rPr lang="en-US" sz="1200" kern="1200" dirty="0" smtClean="0">
                <a:solidFill>
                  <a:schemeClr val="tx1"/>
                </a:solidFill>
                <a:effectLst/>
                <a:latin typeface="+mn-lt"/>
                <a:ea typeface="+mn-ea"/>
                <a:cs typeface="+mn-cs"/>
              </a:rPr>
              <a:t> collisions after some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time a local [7] thermal equilibrium is established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sense that all properties are determined by a single</a:t>
            </a:r>
            <a:r>
              <a:rPr lang="en-US" dirty="0" smtClean="0"/>
              <a:t/>
            </a:r>
            <a:br>
              <a:rPr lang="en-US" dirty="0" smtClean="0"/>
            </a:br>
            <a:r>
              <a:rPr lang="en-US" sz="1200" kern="1200" dirty="0" smtClean="0">
                <a:solidFill>
                  <a:schemeClr val="tx1"/>
                </a:solidFill>
                <a:effectLst/>
                <a:latin typeface="+mn-lt"/>
                <a:ea typeface="+mn-ea"/>
                <a:cs typeface="+mn-cs"/>
              </a:rPr>
              <a:t>parameter, the temperature T, depending on time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coordinates. “</a:t>
            </a:r>
          </a:p>
          <a:p>
            <a:endParaRPr lang="en-US" sz="1200" kern="1200" dirty="0" smtClean="0">
              <a:solidFill>
                <a:schemeClr val="tx1"/>
              </a:solidFill>
              <a:effectLst/>
              <a:latin typeface="+mn-lt"/>
              <a:ea typeface="+mn-ea"/>
              <a:cs typeface="+mn-cs"/>
            </a:endParaRPr>
          </a:p>
          <a:p>
            <a:r>
              <a:rPr lang="en-US" dirty="0" smtClean="0">
                <a:latin typeface="Calibri" charset="0"/>
                <a:ea typeface="ＭＳ Ｐゴシック" charset="0"/>
              </a:rPr>
              <a:t>….</a:t>
            </a:r>
            <a:r>
              <a:rPr lang="ja-JP" altLang="en-US" dirty="0" smtClean="0">
                <a:latin typeface="Calibri" charset="0"/>
                <a:ea typeface="ＭＳ Ｐゴシック" charset="0"/>
              </a:rPr>
              <a:t>”</a:t>
            </a:r>
            <a:r>
              <a:rPr lang="en-US" dirty="0" smtClean="0">
                <a:latin typeface="Calibri" charset="0"/>
                <a:ea typeface="ＭＳ Ｐゴシック" charset="0"/>
              </a:rPr>
              <a:t>Collins and Perry noted in 1975 [5] that the reduction of the coupling constant at small distances indicated that the dense nuclear matter at the center of neutron stars would consist of </a:t>
            </a:r>
            <a:r>
              <a:rPr lang="en-US" dirty="0" err="1" smtClean="0">
                <a:latin typeface="Calibri" charset="0"/>
                <a:ea typeface="ＭＳ Ｐゴシック" charset="0"/>
              </a:rPr>
              <a:t>deconfined</a:t>
            </a:r>
            <a:r>
              <a:rPr lang="en-US" dirty="0" smtClean="0">
                <a:latin typeface="Calibri" charset="0"/>
                <a:ea typeface="ＭＳ Ｐゴシック" charset="0"/>
              </a:rPr>
              <a:t> quarks and</a:t>
            </a:r>
          </a:p>
          <a:p>
            <a:r>
              <a:rPr lang="en-US" dirty="0" smtClean="0">
                <a:latin typeface="Calibri" charset="0"/>
                <a:ea typeface="ＭＳ Ｐゴシック" charset="0"/>
              </a:rPr>
              <a:t>gluons 2 . Their treatment focused on the high-density, low-temperature regime</a:t>
            </a:r>
            <a:r>
              <a:rPr lang="en-US" baseline="0" dirty="0" smtClean="0">
                <a:latin typeface="Calibri" charset="0"/>
                <a:ea typeface="ＭＳ Ｐゴシック" charset="0"/>
              </a:rPr>
              <a:t> </a:t>
            </a:r>
            <a:r>
              <a:rPr lang="en-US" dirty="0" smtClean="0">
                <a:latin typeface="Calibri" charset="0"/>
                <a:ea typeface="ＭＳ Ｐゴシック" charset="0"/>
              </a:rPr>
              <a:t>of QCD, but they did note that similar arguments might apply to the high</a:t>
            </a:r>
            <a:r>
              <a:rPr lang="en-US" baseline="0" dirty="0" smtClean="0">
                <a:latin typeface="Calibri" charset="0"/>
                <a:ea typeface="ＭＳ Ｐゴシック" charset="0"/>
              </a:rPr>
              <a:t> </a:t>
            </a:r>
            <a:r>
              <a:rPr lang="en-US" dirty="0" smtClean="0">
                <a:latin typeface="Calibri" charset="0"/>
                <a:ea typeface="ＭＳ Ｐゴシック" charset="0"/>
              </a:rPr>
              <a:t>temperatures present in the early universe. An extensive review by </a:t>
            </a:r>
            <a:r>
              <a:rPr lang="en-US" dirty="0" err="1" smtClean="0">
                <a:latin typeface="Calibri" charset="0"/>
                <a:ea typeface="ＭＳ Ｐゴシック" charset="0"/>
              </a:rPr>
              <a:t>Shuryak</a:t>
            </a:r>
            <a:r>
              <a:rPr lang="en-US" baseline="0" dirty="0" smtClean="0">
                <a:latin typeface="Calibri" charset="0"/>
                <a:ea typeface="ＭＳ Ｐゴシック" charset="0"/>
              </a:rPr>
              <a:t> </a:t>
            </a:r>
            <a:r>
              <a:rPr lang="en-US" dirty="0" smtClean="0">
                <a:latin typeface="Calibri" charset="0"/>
                <a:ea typeface="ＭＳ Ｐゴシック" charset="0"/>
              </a:rPr>
              <a:t>in 1980 [7] is the first to have examined the high-temperature phase in detail,</a:t>
            </a:r>
            <a:r>
              <a:rPr lang="en-US" baseline="0" dirty="0" smtClean="0">
                <a:latin typeface="Calibri" charset="0"/>
                <a:ea typeface="ＭＳ Ｐゴシック" charset="0"/>
              </a:rPr>
              <a:t> </a:t>
            </a:r>
            <a:r>
              <a:rPr lang="en-US" dirty="0" smtClean="0">
                <a:latin typeface="Calibri" charset="0"/>
                <a:ea typeface="ＭＳ Ｐゴシック" charset="0"/>
              </a:rPr>
              <a:t>and is also notable for proposing the phrase </a:t>
            </a:r>
            <a:r>
              <a:rPr lang="ja-JP" altLang="en-US" dirty="0" smtClean="0">
                <a:latin typeface="Calibri" charset="0"/>
                <a:ea typeface="ＭＳ Ｐゴシック" charset="0"/>
              </a:rPr>
              <a:t>“</a:t>
            </a:r>
            <a:r>
              <a:rPr lang="en-US" dirty="0" smtClean="0">
                <a:latin typeface="Calibri" charset="0"/>
                <a:ea typeface="ＭＳ Ｐゴシック" charset="0"/>
              </a:rPr>
              <a:t>quark-gluon plasma</a:t>
            </a:r>
            <a:r>
              <a:rPr lang="ja-JP" altLang="en-US" dirty="0" smtClean="0">
                <a:latin typeface="Calibri" charset="0"/>
                <a:ea typeface="ＭＳ Ｐゴシック" charset="0"/>
              </a:rPr>
              <a:t>”</a:t>
            </a:r>
            <a:r>
              <a:rPr lang="en-US" dirty="0" smtClean="0">
                <a:latin typeface="Calibri" charset="0"/>
                <a:ea typeface="ＭＳ Ｐゴシック" charset="0"/>
              </a:rPr>
              <a:t> (QGP) to</a:t>
            </a:r>
            <a:r>
              <a:rPr lang="en-US" baseline="0" dirty="0" smtClean="0">
                <a:latin typeface="Calibri" charset="0"/>
                <a:ea typeface="ＭＳ Ｐゴシック" charset="0"/>
              </a:rPr>
              <a:t> </a:t>
            </a:r>
            <a:r>
              <a:rPr lang="en-US" dirty="0" smtClean="0">
                <a:latin typeface="Calibri" charset="0"/>
                <a:ea typeface="ＭＳ Ｐゴシック" charset="0"/>
              </a:rPr>
              <a:t>describe the </a:t>
            </a:r>
            <a:r>
              <a:rPr lang="en-US" dirty="0" err="1" smtClean="0">
                <a:latin typeface="Calibri" charset="0"/>
                <a:ea typeface="ＭＳ Ｐゴシック" charset="0"/>
              </a:rPr>
              <a:t>deconfined</a:t>
            </a:r>
            <a:r>
              <a:rPr lang="en-US" dirty="0" smtClean="0">
                <a:latin typeface="Calibri" charset="0"/>
                <a:ea typeface="ＭＳ Ｐゴシック" charset="0"/>
              </a:rPr>
              <a:t> state::When the energy density " exceeds some typical </a:t>
            </a:r>
            <a:r>
              <a:rPr lang="en-US" dirty="0" err="1" smtClean="0">
                <a:latin typeface="Calibri" charset="0"/>
                <a:ea typeface="ＭＳ Ｐゴシック" charset="0"/>
              </a:rPr>
              <a:t>hadronic</a:t>
            </a:r>
            <a:r>
              <a:rPr lang="en-US" dirty="0" smtClean="0">
                <a:latin typeface="Calibri" charset="0"/>
                <a:ea typeface="ＭＳ Ｐゴシック" charset="0"/>
              </a:rPr>
              <a:t> value (∼ 1 </a:t>
            </a:r>
            <a:r>
              <a:rPr lang="en-US" dirty="0" err="1" smtClean="0">
                <a:latin typeface="Calibri" charset="0"/>
                <a:ea typeface="ＭＳ Ｐゴシック" charset="0"/>
              </a:rPr>
              <a:t>GeV</a:t>
            </a:r>
            <a:r>
              <a:rPr lang="en-US" dirty="0" smtClean="0">
                <a:latin typeface="Calibri" charset="0"/>
                <a:ea typeface="ＭＳ Ｐゴシック" charset="0"/>
              </a:rPr>
              <a:t>/fm3),</a:t>
            </a:r>
            <a:r>
              <a:rPr lang="en-US" baseline="0" dirty="0" smtClean="0">
                <a:latin typeface="Calibri" charset="0"/>
                <a:ea typeface="ＭＳ Ｐゴシック" charset="0"/>
              </a:rPr>
              <a:t> </a:t>
            </a:r>
            <a:r>
              <a:rPr lang="en-US" dirty="0" smtClean="0">
                <a:latin typeface="Calibri" charset="0"/>
                <a:ea typeface="ＭＳ Ｐゴシック" charset="0"/>
              </a:rPr>
              <a:t>matter no longer consists of separate hadrons (protons, neutrons, etc.), but s their fundamental constituents, quarks and gluons. Because of the apparent</a:t>
            </a:r>
            <a:r>
              <a:rPr lang="en-US" baseline="0" dirty="0" smtClean="0">
                <a:latin typeface="Calibri" charset="0"/>
                <a:ea typeface="ＭＳ Ｐゴシック" charset="0"/>
              </a:rPr>
              <a:t> </a:t>
            </a:r>
            <a:r>
              <a:rPr lang="en-US" dirty="0" smtClean="0">
                <a:latin typeface="Calibri" charset="0"/>
                <a:ea typeface="ＭＳ Ｐゴシック" charset="0"/>
              </a:rPr>
              <a:t>analogy with similar phenomena in atomic physics we may call this</a:t>
            </a:r>
            <a:r>
              <a:rPr lang="en-US" baseline="0" dirty="0" smtClean="0">
                <a:latin typeface="Calibri" charset="0"/>
                <a:ea typeface="ＭＳ Ｐゴシック" charset="0"/>
              </a:rPr>
              <a:t> </a:t>
            </a:r>
            <a:r>
              <a:rPr lang="en-US" dirty="0" smtClean="0">
                <a:latin typeface="Calibri" charset="0"/>
                <a:ea typeface="ＭＳ Ｐゴシック" charset="0"/>
              </a:rPr>
              <a:t>phase of matter the QCD (or quark-gluon) plasma.</a:t>
            </a:r>
            <a:r>
              <a:rPr lang="ja-JP" altLang="en-US" dirty="0" smtClean="0">
                <a:latin typeface="Calibri" charset="0"/>
                <a:ea typeface="ＭＳ Ｐゴシック" charset="0"/>
              </a:rPr>
              <a:t>”</a:t>
            </a:r>
            <a:endParaRPr lang="en-US" dirty="0" smtClean="0">
              <a:latin typeface="Calibri" charset="0"/>
              <a:ea typeface="ＭＳ Ｐゴシック" charset="0"/>
            </a:endParaRPr>
          </a:p>
          <a:p>
            <a:r>
              <a:rPr lang="en-US" dirty="0" smtClean="0">
                <a:latin typeface="Calibri" charset="0"/>
                <a:ea typeface="ＭＳ Ｐゴシック" charset="0"/>
              </a:rPr>
              <a:t>….Search for the primordial state of matter may be what the Universe was like in the first instants after the Big Bang</a:t>
            </a:r>
          </a:p>
          <a:p>
            <a:endParaRPr lang="en-US" dirty="0" smtClean="0"/>
          </a:p>
          <a:p>
            <a:endParaRPr lang="ru-RU" dirty="0" smtClean="0">
              <a:latin typeface="Calibri" charset="0"/>
              <a:ea typeface="ＭＳ Ｐゴシック" charset="0"/>
            </a:endParaRPr>
          </a:p>
          <a:p>
            <a:r>
              <a:rPr lang="en-US" dirty="0" smtClean="0">
                <a:latin typeface="Calibri" charset="0"/>
                <a:ea typeface="ＭＳ Ｐゴシック" charset="0"/>
              </a:rPr>
              <a:t>….</a:t>
            </a:r>
            <a:r>
              <a:rPr lang="ja-JP" altLang="en-US" dirty="0" smtClean="0">
                <a:latin typeface="Calibri" charset="0"/>
                <a:ea typeface="ＭＳ Ｐゴシック" charset="0"/>
              </a:rPr>
              <a:t>“</a:t>
            </a:r>
            <a:r>
              <a:rPr lang="en-US" dirty="0" smtClean="0">
                <a:latin typeface="Calibri" charset="0"/>
                <a:ea typeface="ＭＳ Ｐゴシック" charset="0"/>
              </a:rPr>
              <a:t>We are interested in the final state interaction region, limited by two lines:</a:t>
            </a:r>
          </a:p>
          <a:p>
            <a:r>
              <a:rPr lang="en-US" i="1" dirty="0" smtClean="0">
                <a:latin typeface="Calibri" charset="0"/>
                <a:ea typeface="ＭＳ Ｐゴシック" charset="0"/>
              </a:rPr>
              <a:t>T(x, t) = T </a:t>
            </a:r>
            <a:r>
              <a:rPr lang="en-US" i="1" dirty="0" err="1" smtClean="0">
                <a:latin typeface="Calibri" charset="0"/>
                <a:ea typeface="ＭＳ Ｐゴシック" charset="0"/>
              </a:rPr>
              <a:t>i</a:t>
            </a:r>
            <a:r>
              <a:rPr lang="en-US" i="1" dirty="0" smtClean="0">
                <a:latin typeface="Calibri" charset="0"/>
                <a:ea typeface="ＭＳ Ｐゴシック" charset="0"/>
              </a:rPr>
              <a:t>, the initial temperature at which the </a:t>
            </a:r>
            <a:r>
              <a:rPr lang="en-US" i="1" dirty="0" err="1" smtClean="0">
                <a:latin typeface="Calibri" charset="0"/>
                <a:ea typeface="ＭＳ Ｐゴシック" charset="0"/>
              </a:rPr>
              <a:t>thermodynamical</a:t>
            </a:r>
            <a:endParaRPr lang="en-US" i="1" dirty="0" smtClean="0">
              <a:latin typeface="Calibri" charset="0"/>
              <a:ea typeface="ＭＳ Ｐゴシック" charset="0"/>
            </a:endParaRPr>
          </a:p>
          <a:p>
            <a:r>
              <a:rPr lang="en-US" dirty="0" smtClean="0">
                <a:latin typeface="Calibri" charset="0"/>
                <a:ea typeface="ＭＳ Ｐゴシック" charset="0"/>
              </a:rPr>
              <a:t>description becomes reasonable, and </a:t>
            </a:r>
            <a:r>
              <a:rPr lang="en-US" i="1" dirty="0" smtClean="0">
                <a:latin typeface="Calibri" charset="0"/>
                <a:ea typeface="ＭＳ Ｐゴシック" charset="0"/>
              </a:rPr>
              <a:t>T(x, t)</a:t>
            </a:r>
          </a:p>
          <a:p>
            <a:r>
              <a:rPr lang="en-US" dirty="0" smtClean="0">
                <a:latin typeface="Calibri" charset="0"/>
                <a:ea typeface="ＭＳ Ｐゴシック" charset="0"/>
              </a:rPr>
              <a:t>= </a:t>
            </a:r>
            <a:r>
              <a:rPr lang="en-US" dirty="0" err="1" smtClean="0">
                <a:latin typeface="Calibri" charset="0"/>
                <a:ea typeface="ＭＳ Ｐゴシック" charset="0"/>
              </a:rPr>
              <a:t>Tf</a:t>
            </a:r>
            <a:r>
              <a:rPr lang="en-US" dirty="0" smtClean="0">
                <a:latin typeface="Calibri" charset="0"/>
                <a:ea typeface="ＭＳ Ｐゴシック" charset="0"/>
              </a:rPr>
              <a:t> ~ m~, where the system breaks into </a:t>
            </a:r>
            <a:r>
              <a:rPr lang="en-US" dirty="0" err="1" smtClean="0">
                <a:latin typeface="Calibri" charset="0"/>
                <a:ea typeface="ＭＳ Ｐゴシック" charset="0"/>
              </a:rPr>
              <a:t>secondaries</a:t>
            </a:r>
            <a:endParaRPr lang="en-US" dirty="0" smtClean="0">
              <a:latin typeface="Calibri" charset="0"/>
              <a:ea typeface="ＭＳ Ｐゴシック" charset="0"/>
            </a:endParaRPr>
          </a:p>
          <a:p>
            <a:r>
              <a:rPr lang="ru-RU" dirty="0" smtClean="0">
                <a:latin typeface="Calibri" charset="0"/>
                <a:ea typeface="ＭＳ Ｐゴシック" charset="0"/>
              </a:rPr>
              <a:t>[4,7]</a:t>
            </a:r>
            <a:r>
              <a:rPr lang="ja-JP" altLang="en-US" dirty="0" smtClean="0">
                <a:latin typeface="Calibri" charset="0"/>
                <a:ea typeface="ＭＳ Ｐゴシック" charset="0"/>
              </a:rPr>
              <a:t>”</a:t>
            </a:r>
            <a:r>
              <a:rPr lang="ru-RU" dirty="0" smtClean="0">
                <a:latin typeface="Calibri" charset="0"/>
                <a:ea typeface="ＭＳ Ｐゴシック" charset="0"/>
              </a:rPr>
              <a:t>.</a:t>
            </a:r>
            <a:r>
              <a:rPr lang="nn-NO" dirty="0" smtClean="0">
                <a:latin typeface="Calibri" charset="0"/>
                <a:ea typeface="ＭＳ Ｐゴシック" charset="0"/>
              </a:rPr>
              <a:t> </a:t>
            </a:r>
          </a:p>
          <a:p>
            <a:r>
              <a:rPr lang="nn-NO" dirty="0" smtClean="0">
                <a:latin typeface="Calibri" charset="0"/>
                <a:ea typeface="ＭＳ Ｐゴシック" charset="0"/>
              </a:rPr>
              <a:t>[4] L.D. </a:t>
            </a:r>
            <a:r>
              <a:rPr lang="nn-NO" dirty="0" err="1" smtClean="0">
                <a:latin typeface="Calibri" charset="0"/>
                <a:ea typeface="ＭＳ Ｐゴシック" charset="0"/>
              </a:rPr>
              <a:t>Landau</a:t>
            </a:r>
            <a:r>
              <a:rPr lang="nn-NO" dirty="0" smtClean="0">
                <a:latin typeface="Calibri" charset="0"/>
                <a:ea typeface="ＭＳ Ｐゴシック" charset="0"/>
              </a:rPr>
              <a:t>, </a:t>
            </a:r>
            <a:r>
              <a:rPr lang="nn-NO" dirty="0" err="1" smtClean="0">
                <a:latin typeface="Calibri" charset="0"/>
                <a:ea typeface="ＭＳ Ｐゴシック" charset="0"/>
              </a:rPr>
              <a:t>Izv</a:t>
            </a:r>
            <a:r>
              <a:rPr lang="nn-NO" dirty="0" smtClean="0">
                <a:latin typeface="Calibri" charset="0"/>
                <a:ea typeface="ＭＳ Ｐゴシック" charset="0"/>
              </a:rPr>
              <a:t>. </a:t>
            </a:r>
            <a:r>
              <a:rPr lang="nn-NO" dirty="0" err="1" smtClean="0">
                <a:latin typeface="Calibri" charset="0"/>
                <a:ea typeface="ＭＳ Ｐゴシック" charset="0"/>
              </a:rPr>
              <a:t>Akad</a:t>
            </a:r>
            <a:r>
              <a:rPr lang="nn-NO" dirty="0" smtClean="0">
                <a:latin typeface="Calibri" charset="0"/>
                <a:ea typeface="ＭＳ Ｐゴシック" charset="0"/>
              </a:rPr>
              <a:t>. </a:t>
            </a:r>
            <a:r>
              <a:rPr lang="nn-NO" dirty="0" err="1" smtClean="0">
                <a:latin typeface="Calibri" charset="0"/>
                <a:ea typeface="ＭＳ Ｐゴシック" charset="0"/>
              </a:rPr>
              <a:t>Nauk</a:t>
            </a:r>
            <a:r>
              <a:rPr lang="nn-NO" dirty="0" smtClean="0">
                <a:latin typeface="Calibri" charset="0"/>
                <a:ea typeface="ＭＳ Ｐゴシック" charset="0"/>
              </a:rPr>
              <a:t> Set. </a:t>
            </a:r>
            <a:r>
              <a:rPr lang="nn-NO" dirty="0" err="1" smtClean="0">
                <a:latin typeface="Calibri" charset="0"/>
                <a:ea typeface="ＭＳ Ｐゴシック" charset="0"/>
              </a:rPr>
              <a:t>Fiz</a:t>
            </a:r>
            <a:r>
              <a:rPr lang="nn-NO" dirty="0" smtClean="0">
                <a:latin typeface="Calibri" charset="0"/>
                <a:ea typeface="ＭＳ Ｐゴシック" charset="0"/>
              </a:rPr>
              <a:t>. 17 (1953) 51.</a:t>
            </a:r>
          </a:p>
          <a:p>
            <a:r>
              <a:rPr lang="en-US" dirty="0" smtClean="0">
                <a:latin typeface="Calibri" charset="0"/>
                <a:ea typeface="ＭＳ Ｐゴシック" charset="0"/>
              </a:rPr>
              <a:t>[5] E.V. </a:t>
            </a:r>
            <a:r>
              <a:rPr lang="en-US" dirty="0" err="1" smtClean="0">
                <a:latin typeface="Calibri" charset="0"/>
                <a:ea typeface="ＭＳ Ｐゴシック" charset="0"/>
              </a:rPr>
              <a:t>Shuryak</a:t>
            </a:r>
            <a:r>
              <a:rPr lang="en-US" dirty="0" smtClean="0">
                <a:latin typeface="Calibri" charset="0"/>
                <a:ea typeface="ＭＳ Ｐゴシック" charset="0"/>
              </a:rPr>
              <a:t>, </a:t>
            </a:r>
            <a:r>
              <a:rPr lang="en-US" dirty="0" err="1" smtClean="0">
                <a:latin typeface="Calibri" charset="0"/>
                <a:ea typeface="ＭＳ Ｐゴシック" charset="0"/>
              </a:rPr>
              <a:t>Zh</a:t>
            </a:r>
            <a:r>
              <a:rPr lang="en-US" dirty="0" smtClean="0">
                <a:latin typeface="Calibri" charset="0"/>
                <a:ea typeface="ＭＳ Ｐゴシック" charset="0"/>
              </a:rPr>
              <a:t>. </a:t>
            </a:r>
            <a:r>
              <a:rPr lang="en-US" dirty="0" err="1" smtClean="0">
                <a:latin typeface="Calibri" charset="0"/>
                <a:ea typeface="ＭＳ Ｐゴシック" charset="0"/>
              </a:rPr>
              <a:t>Eksp</a:t>
            </a:r>
            <a:r>
              <a:rPr lang="en-US" dirty="0" smtClean="0">
                <a:latin typeface="Calibri" charset="0"/>
                <a:ea typeface="ＭＳ Ｐゴシック" charset="0"/>
              </a:rPr>
              <a:t>. </a:t>
            </a:r>
            <a:r>
              <a:rPr lang="en-US" dirty="0" err="1" smtClean="0">
                <a:latin typeface="Calibri" charset="0"/>
                <a:ea typeface="ＭＳ Ｐゴシック" charset="0"/>
              </a:rPr>
              <a:t>Teor</a:t>
            </a:r>
            <a:r>
              <a:rPr lang="en-US" dirty="0" smtClean="0">
                <a:latin typeface="Calibri" charset="0"/>
                <a:ea typeface="ＭＳ Ｐゴシック" charset="0"/>
              </a:rPr>
              <a:t>. </a:t>
            </a:r>
            <a:r>
              <a:rPr lang="en-US" dirty="0" err="1" smtClean="0">
                <a:latin typeface="Calibri" charset="0"/>
                <a:ea typeface="ＭＳ Ｐゴシック" charset="0"/>
              </a:rPr>
              <a:t>Fiz</a:t>
            </a:r>
            <a:r>
              <a:rPr lang="en-US" dirty="0" smtClean="0">
                <a:latin typeface="Calibri" charset="0"/>
                <a:ea typeface="ＭＳ Ｐゴシック" charset="0"/>
              </a:rPr>
              <a:t>. 74 (1978) 408.</a:t>
            </a:r>
          </a:p>
          <a:p>
            <a:r>
              <a:rPr lang="en-US" dirty="0" smtClean="0">
                <a:latin typeface="Calibri" charset="0"/>
                <a:ea typeface="ＭＳ Ｐゴシック" charset="0"/>
              </a:rPr>
              <a:t>[6] A.M. </a:t>
            </a:r>
            <a:r>
              <a:rPr lang="en-US" dirty="0" err="1" smtClean="0">
                <a:latin typeface="Calibri" charset="0"/>
                <a:ea typeface="ＭＳ Ｐゴシック" charset="0"/>
              </a:rPr>
              <a:t>Polyakov</a:t>
            </a:r>
            <a:r>
              <a:rPr lang="en-US" dirty="0" smtClean="0">
                <a:latin typeface="Calibri" charset="0"/>
                <a:ea typeface="ＭＳ Ｐゴシック" charset="0"/>
              </a:rPr>
              <a:t>, Trieste preprint IC/77/135.</a:t>
            </a:r>
          </a:p>
          <a:p>
            <a:r>
              <a:rPr lang="en-US" dirty="0" smtClean="0">
                <a:latin typeface="Calibri" charset="0"/>
                <a:ea typeface="ＭＳ Ｐゴシック" charset="0"/>
              </a:rPr>
              <a:t>[7] E.V. </a:t>
            </a:r>
            <a:r>
              <a:rPr lang="en-US" dirty="0" err="1" smtClean="0">
                <a:latin typeface="Calibri" charset="0"/>
                <a:ea typeface="ＭＳ Ｐゴシック" charset="0"/>
              </a:rPr>
              <a:t>Shuryak</a:t>
            </a:r>
            <a:r>
              <a:rPr lang="en-US" dirty="0" smtClean="0">
                <a:latin typeface="Calibri" charset="0"/>
                <a:ea typeface="ＭＳ Ｐゴシック" charset="0"/>
              </a:rPr>
              <a:t>, </a:t>
            </a:r>
            <a:r>
              <a:rPr lang="en-US" dirty="0" err="1" smtClean="0">
                <a:latin typeface="Calibri" charset="0"/>
                <a:ea typeface="ＭＳ Ｐゴシック" charset="0"/>
              </a:rPr>
              <a:t>Yad</a:t>
            </a:r>
            <a:r>
              <a:rPr lang="en-US" dirty="0" smtClean="0">
                <a:latin typeface="Calibri" charset="0"/>
                <a:ea typeface="ＭＳ Ｐゴシック" charset="0"/>
              </a:rPr>
              <a:t>. </a:t>
            </a:r>
            <a:r>
              <a:rPr lang="en-US" dirty="0" err="1" smtClean="0">
                <a:latin typeface="Calibri" charset="0"/>
                <a:ea typeface="ＭＳ Ｐゴシック" charset="0"/>
              </a:rPr>
              <a:t>Fiz</a:t>
            </a:r>
            <a:r>
              <a:rPr lang="en-US" dirty="0" smtClean="0">
                <a:latin typeface="Calibri" charset="0"/>
                <a:ea typeface="ＭＳ Ｐゴシック" charset="0"/>
              </a:rPr>
              <a:t>. 20 (1974) 549.</a:t>
            </a:r>
          </a:p>
          <a:p>
            <a:r>
              <a:rPr lang="en-US" dirty="0" smtClean="0">
                <a:latin typeface="Calibri" charset="0"/>
                <a:ea typeface="ＭＳ Ｐゴシック" charset="0"/>
              </a:rPr>
              <a:t>[8] R. Feynman, Interaction of photons with hadrons</a:t>
            </a:r>
          </a:p>
          <a:p>
            <a:r>
              <a:rPr lang="en-US" dirty="0" smtClean="0">
                <a:latin typeface="Calibri" charset="0"/>
                <a:ea typeface="ＭＳ Ｐゴシック" charset="0"/>
              </a:rPr>
              <a:t>(Benjamin, New York, 1972).</a:t>
            </a:r>
          </a:p>
          <a:p>
            <a:r>
              <a:rPr lang="en-US" dirty="0" err="1" smtClean="0">
                <a:solidFill>
                  <a:srgbClr val="FF0000"/>
                </a:solidFill>
                <a:latin typeface="Calibri" charset="0"/>
                <a:ea typeface="ＭＳ Ｐゴシック" charset="0"/>
                <a:sym typeface="Wingdings" charset="0"/>
              </a:rPr>
              <a:t>Tcrit</a:t>
            </a:r>
            <a:r>
              <a:rPr lang="en-US" dirty="0" smtClean="0">
                <a:solidFill>
                  <a:srgbClr val="FF0000"/>
                </a:solidFill>
                <a:latin typeface="Calibri" charset="0"/>
                <a:ea typeface="ＭＳ Ｐゴシック" charset="0"/>
                <a:sym typeface="Wingdings" charset="0"/>
              </a:rPr>
              <a:t>~ 170 MeV</a:t>
            </a:r>
            <a:endParaRPr lang="en-US" dirty="0" smtClean="0">
              <a:solidFill>
                <a:srgbClr val="FF0000"/>
              </a:solidFill>
              <a:latin typeface="Calibri" charset="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a:t>
            </a:fld>
            <a:endParaRPr lang="en-US"/>
          </a:p>
        </p:txBody>
      </p:sp>
    </p:spTree>
    <p:extLst>
      <p:ext uri="{BB962C8B-B14F-4D97-AF65-F5344CB8AC3E}">
        <p14:creationId xmlns:p14="http://schemas.microsoft.com/office/powerpoint/2010/main" val="138945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Genuine </a:t>
            </a:r>
            <a:r>
              <a:rPr lang="en-US" b="1" dirty="0" smtClean="0">
                <a:latin typeface="Lucida Grande"/>
                <a:ea typeface="Lucida Grande"/>
                <a:cs typeface="Lucida Grande"/>
              </a:rPr>
              <a:t>πD</a:t>
            </a:r>
            <a:r>
              <a:rPr lang="en-US" baseline="30000" dirty="0" smtClean="0">
                <a:solidFill>
                  <a:srgbClr val="FF0000"/>
                </a:solidFill>
              </a:rPr>
              <a:t> </a:t>
            </a:r>
            <a:r>
              <a:rPr lang="en-US" dirty="0" smtClean="0"/>
              <a:t>correlation functions fitted in parallel with the Lendicky-Lyuboshits approach[1] in order to extract the scattering length of the strong interaction.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3366FF"/>
                </a:solidFill>
              </a:rPr>
              <a:t>[1] R. </a:t>
            </a:r>
            <a:r>
              <a:rPr lang="en-US" sz="1200" dirty="0" err="1" smtClean="0">
                <a:solidFill>
                  <a:srgbClr val="3366FF"/>
                </a:solidFill>
              </a:rPr>
              <a:t>Lednický</a:t>
            </a:r>
            <a:r>
              <a:rPr lang="en-US" sz="1200" dirty="0" smtClean="0">
                <a:solidFill>
                  <a:srgbClr val="3366FF"/>
                </a:solidFill>
              </a:rPr>
              <a:t> and V. L. </a:t>
            </a:r>
            <a:r>
              <a:rPr lang="en-US" sz="1200" dirty="0" err="1" smtClean="0">
                <a:solidFill>
                  <a:srgbClr val="3366FF"/>
                </a:solidFill>
              </a:rPr>
              <a:t>Lyuboshits</a:t>
            </a:r>
            <a:r>
              <a:rPr lang="en-US" sz="1200" dirty="0" smtClean="0">
                <a:solidFill>
                  <a:srgbClr val="3366FF"/>
                </a:solidFill>
              </a:rPr>
              <a:t>, “Final State Interaction Effect on Pairing Correlations Between Particles with Small Relative Momenta”, </a:t>
            </a:r>
            <a:r>
              <a:rPr lang="en-US" sz="1200" dirty="0" err="1" smtClean="0">
                <a:solidFill>
                  <a:srgbClr val="3366FF"/>
                </a:solidFill>
              </a:rPr>
              <a:t>Sov</a:t>
            </a:r>
            <a:r>
              <a:rPr lang="en-US" sz="1200" dirty="0" smtClean="0">
                <a:solidFill>
                  <a:srgbClr val="3366FF"/>
                </a:solidFill>
              </a:rPr>
              <a:t>. J. </a:t>
            </a:r>
            <a:r>
              <a:rPr lang="en-US" sz="1200" dirty="0" err="1" smtClean="0">
                <a:solidFill>
                  <a:srgbClr val="3366FF"/>
                </a:solidFill>
              </a:rPr>
              <a:t>Nucl</a:t>
            </a:r>
            <a:r>
              <a:rPr lang="en-US" sz="1200" dirty="0" smtClean="0">
                <a:solidFill>
                  <a:srgbClr val="3366FF"/>
                </a:solidFill>
              </a:rPr>
              <a:t>. Phys. 35 (1982) 770.</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31</a:t>
            </a:fld>
            <a:endParaRPr lang="en-US"/>
          </a:p>
        </p:txBody>
      </p:sp>
    </p:spTree>
    <p:extLst>
      <p:ext uri="{BB962C8B-B14F-4D97-AF65-F5344CB8AC3E}">
        <p14:creationId xmlns:p14="http://schemas.microsoft.com/office/powerpoint/2010/main" val="85094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want to include the event display, sent around by Luciano two days ago. (Containing tracks from one time frame, 10 </a:t>
            </a:r>
            <a:r>
              <a:rPr lang="en-US" dirty="0" err="1" smtClean="0"/>
              <a:t>ms</a:t>
            </a:r>
            <a:r>
              <a:rPr lang="en-US" dirty="0" smtClean="0"/>
              <a:t>, about 100 </a:t>
            </a:r>
            <a:r>
              <a:rPr lang="en-US" dirty="0" err="1" smtClean="0"/>
              <a:t>pp</a:t>
            </a:r>
            <a:r>
              <a:rPr lang="en-US" dirty="0" smtClean="0"/>
              <a:t> interactions.)</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41</a:t>
            </a:fld>
            <a:endParaRPr lang="en-US"/>
          </a:p>
        </p:txBody>
      </p:sp>
    </p:spTree>
    <p:extLst>
      <p:ext uri="{BB962C8B-B14F-4D97-AF65-F5344CB8AC3E}">
        <p14:creationId xmlns:p14="http://schemas.microsoft.com/office/powerpoint/2010/main" val="6151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want to include the event display, sent around by Luciano two days ago. (Containing tracks from one time frame, 10 </a:t>
            </a:r>
            <a:r>
              <a:rPr lang="en-US" dirty="0" err="1" smtClean="0"/>
              <a:t>ms</a:t>
            </a:r>
            <a:r>
              <a:rPr lang="en-US" dirty="0" smtClean="0"/>
              <a:t>, about 100 </a:t>
            </a:r>
            <a:r>
              <a:rPr lang="en-US" dirty="0" err="1" smtClean="0"/>
              <a:t>pp</a:t>
            </a:r>
            <a:r>
              <a:rPr lang="en-US" dirty="0" smtClean="0"/>
              <a:t> interactions.)</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42</a:t>
            </a:fld>
            <a:endParaRPr lang="en-US"/>
          </a:p>
        </p:txBody>
      </p:sp>
    </p:spTree>
    <p:extLst>
      <p:ext uri="{BB962C8B-B14F-4D97-AF65-F5344CB8AC3E}">
        <p14:creationId xmlns:p14="http://schemas.microsoft.com/office/powerpoint/2010/main" val="61518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heavy-ion physics </a:t>
            </a:r>
            <a:r>
              <a:rPr lang="en-US" dirty="0" err="1" smtClean="0"/>
              <a:t>programme</a:t>
            </a:r>
            <a:r>
              <a:rPr lang="en-US" dirty="0" smtClean="0"/>
              <a:t> in Runs 3 and 4 will provide deep insights into the rich field of QCD phenomenology, open questions will remain that can only be addressed with further advancements in detector performance and with the significant increase in heavy-ion luminosity anticipated in Run 5 (expected in 2035–2038). This extension of the LHC heavy-ion </a:t>
            </a:r>
            <a:r>
              <a:rPr lang="en-US" dirty="0" err="1" smtClean="0"/>
              <a:t>programme</a:t>
            </a:r>
            <a:r>
              <a:rPr lang="en-US" dirty="0" smtClean="0"/>
              <a:t> through the 2030s has been supported by the 2020 update of the European strategy for particle physics,</a:t>
            </a:r>
          </a:p>
          <a:p>
            <a:endParaRPr lang="en-US" dirty="0" smtClean="0"/>
          </a:p>
          <a:p>
            <a:r>
              <a:rPr lang="en-US" dirty="0" smtClean="0"/>
              <a:t>TOF ~ 25ps</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46</a:t>
            </a:fld>
            <a:endParaRPr lang="en-US"/>
          </a:p>
        </p:txBody>
      </p:sp>
    </p:spTree>
    <p:extLst>
      <p:ext uri="{BB962C8B-B14F-4D97-AF65-F5344CB8AC3E}">
        <p14:creationId xmlns:p14="http://schemas.microsoft.com/office/powerpoint/2010/main" val="238598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equilibration, within roughly 10</a:t>
            </a:r>
            <a:r>
              <a:rPr lang="en-US" baseline="30000" dirty="0" smtClean="0"/>
              <a:t>–24</a:t>
            </a:r>
            <a:r>
              <a:rPr lang="en-US" dirty="0" smtClean="0"/>
              <a:t> s, </a:t>
            </a:r>
          </a:p>
          <a:p>
            <a:r>
              <a:rPr lang="en-US" dirty="0" smtClean="0"/>
              <a:t>The resulting </a:t>
            </a:r>
            <a:r>
              <a:rPr lang="en-US" dirty="0" err="1" smtClean="0"/>
              <a:t>deconfined</a:t>
            </a:r>
            <a:r>
              <a:rPr lang="en-US" dirty="0" smtClean="0"/>
              <a:t> and </a:t>
            </a:r>
            <a:r>
              <a:rPr lang="en-US" dirty="0" err="1" smtClean="0"/>
              <a:t>thermalised</a:t>
            </a:r>
            <a:r>
              <a:rPr lang="en-US" dirty="0" smtClean="0"/>
              <a:t> medium expands and cools over the next few 10</a:t>
            </a:r>
            <a:r>
              <a:rPr lang="en-US" baseline="30000" dirty="0" smtClean="0"/>
              <a:t>–24</a:t>
            </a:r>
            <a:r>
              <a:rPr lang="en-US" dirty="0" smtClean="0"/>
              <a:t> s, before the quarks and gluons recombine to form a hadron gas.</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5</a:t>
            </a:fld>
            <a:endParaRPr lang="en-US"/>
          </a:p>
        </p:txBody>
      </p:sp>
    </p:spTree>
    <p:extLst>
      <p:ext uri="{BB962C8B-B14F-4D97-AF65-F5344CB8AC3E}">
        <p14:creationId xmlns:p14="http://schemas.microsoft.com/office/powerpoint/2010/main" val="96153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Statistical production</a:t>
            </a:r>
            <a:r>
              <a:rPr lang="en-US" dirty="0" smtClean="0"/>
              <a:t> Thermal-model ﬁts to the p</a:t>
            </a:r>
            <a:r>
              <a:rPr lang="en-US" baseline="-25000" dirty="0" smtClean="0"/>
              <a:t>T</a:t>
            </a:r>
            <a:r>
              <a:rPr lang="en-US" dirty="0" smtClean="0"/>
              <a:t>-integrated yields of many hadron species measured in ALICE show excellent agreement with data. Source: </a:t>
            </a:r>
            <a:r>
              <a:rPr lang="en-US" i="1" dirty="0" smtClean="0"/>
              <a:t>Nucl. Phys. A</a:t>
            </a:r>
            <a:r>
              <a:rPr lang="en-US" dirty="0" smtClean="0"/>
              <a:t> </a:t>
            </a:r>
            <a:r>
              <a:rPr lang="en-US" b="1" dirty="0" smtClean="0"/>
              <a:t>971</a:t>
            </a:r>
            <a:r>
              <a:rPr lang="en-US" dirty="0" smtClean="0"/>
              <a:t> 1</a:t>
            </a:r>
          </a:p>
          <a:p>
            <a:r>
              <a:rPr lang="en-US" dirty="0" smtClean="0">
                <a:solidFill>
                  <a:srgbClr val="0000FF"/>
                </a:solidFill>
              </a:rPr>
              <a:t>A.Andronic, </a:t>
            </a:r>
            <a:r>
              <a:rPr lang="en-US" dirty="0" err="1" smtClean="0">
                <a:solidFill>
                  <a:srgbClr val="0000FF"/>
                </a:solidFill>
              </a:rPr>
              <a:t>P.Braun-Munzinger</a:t>
            </a:r>
            <a:r>
              <a:rPr lang="en-US" dirty="0" smtClean="0">
                <a:solidFill>
                  <a:srgbClr val="0000FF"/>
                </a:solidFill>
              </a:rPr>
              <a:t>, </a:t>
            </a:r>
            <a:r>
              <a:rPr lang="en-US" dirty="0" err="1" smtClean="0">
                <a:solidFill>
                  <a:srgbClr val="0000FF"/>
                </a:solidFill>
              </a:rPr>
              <a:t>K.Redlich</a:t>
            </a:r>
            <a:r>
              <a:rPr lang="en-US" dirty="0" smtClean="0">
                <a:solidFill>
                  <a:srgbClr val="0000FF"/>
                </a:solidFill>
              </a:rPr>
              <a:t>, Johanna </a:t>
            </a:r>
            <a:r>
              <a:rPr lang="en-US" dirty="0" err="1" smtClean="0">
                <a:solidFill>
                  <a:srgbClr val="0000FF"/>
                </a:solidFill>
              </a:rPr>
              <a:t>Stachel</a:t>
            </a:r>
            <a:r>
              <a:rPr lang="en-US" dirty="0" smtClean="0">
                <a:solidFill>
                  <a:srgbClr val="0000FF"/>
                </a:solidFill>
              </a:rPr>
              <a:t> Statistical </a:t>
            </a:r>
            <a:r>
              <a:rPr lang="en-US" dirty="0" err="1" smtClean="0">
                <a:solidFill>
                  <a:srgbClr val="0000FF"/>
                </a:solidFill>
              </a:rPr>
              <a:t>hadronisation</a:t>
            </a:r>
            <a:r>
              <a:rPr lang="en-US" dirty="0" smtClean="0">
                <a:solidFill>
                  <a:srgbClr val="0000FF"/>
                </a:solidFill>
              </a:rPr>
              <a:t> model (SHM)</a:t>
            </a:r>
          </a:p>
          <a:p>
            <a:r>
              <a:rPr lang="is-IS" b="1" dirty="0" smtClean="0">
                <a:solidFill>
                  <a:srgbClr val="0000FF"/>
                </a:solidFill>
              </a:rPr>
              <a:t>NATURE, (2 0 1 8) vol. 561, 321-325</a:t>
            </a:r>
            <a:endParaRPr lang="en-US" b="1" dirty="0" smtClean="0">
              <a:solidFill>
                <a:srgbClr val="0000FF"/>
              </a:solidFill>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9</a:t>
            </a:fld>
            <a:endParaRPr lang="en-US"/>
          </a:p>
        </p:txBody>
      </p:sp>
    </p:spTree>
    <p:extLst>
      <p:ext uri="{BB962C8B-B14F-4D97-AF65-F5344CB8AC3E}">
        <p14:creationId xmlns:p14="http://schemas.microsoft.com/office/powerpoint/2010/main" val="1770711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Production of (anti)(hyper)nuclei was measured earlier in Run 1 and   	Run 2 at different energies.</a:t>
            </a:r>
          </a:p>
          <a:p>
            <a:endParaRPr lang="en-US" sz="1200" dirty="0" smtClean="0"/>
          </a:p>
          <a:p>
            <a:endParaRPr lang="en-US" sz="1200" dirty="0" smtClean="0"/>
          </a:p>
          <a:p>
            <a:r>
              <a:rPr lang="en-US" sz="1200" dirty="0" smtClean="0"/>
              <a:t>Hypertriton/</a:t>
            </a:r>
            <a:r>
              <a:rPr lang="en-US" sz="1200" dirty="0" err="1" smtClean="0"/>
              <a:t>Λ</a:t>
            </a:r>
            <a:endParaRPr lang="en-US" sz="1200" dirty="0" smtClean="0"/>
          </a:p>
          <a:p>
            <a:r>
              <a:rPr lang="en-US" sz="1200" dirty="0" smtClean="0"/>
              <a:t>measurements in p-Pb (in red), pp (in orange) and Pb-Pb collisions (in blue) as a function of mean charged-particle multiplicity. The vertical lines and boxes are the statistical and systematic uncertainties (including the uncertainty on the B.R.), respectively.  The expectations for the canonical statistical </a:t>
            </a:r>
            <a:r>
              <a:rPr lang="en-US" sz="1200" dirty="0" err="1" smtClean="0"/>
              <a:t>hadronization</a:t>
            </a:r>
            <a:r>
              <a:rPr lang="en-US" sz="1200" dirty="0" smtClean="0"/>
              <a:t> and coalescence models are shown.</a:t>
            </a:r>
          </a:p>
          <a:p>
            <a:endParaRPr lang="en-US" dirty="0" smtClean="0">
              <a:effectLst/>
            </a:endParaRPr>
          </a:p>
          <a:p>
            <a:endParaRPr lang="en-US" dirty="0" smtClean="0">
              <a:effectLst/>
            </a:endParaRPr>
          </a:p>
          <a:p>
            <a:r>
              <a:rPr lang="en-US" dirty="0" smtClean="0">
                <a:effectLst/>
              </a:rPr>
              <a:t>Reference to the points and models:</a:t>
            </a:r>
            <a:endParaRPr lang="en-US" dirty="0" smtClean="0"/>
          </a:p>
          <a:p>
            <a:r>
              <a:rPr lang="en-US" dirty="0" smtClean="0">
                <a:effectLst/>
              </a:rPr>
              <a:t>- Hypertriton production in p--Pb --&gt; </a:t>
            </a:r>
            <a:r>
              <a:rPr lang="en-US" dirty="0" smtClean="0">
                <a:effectLst/>
                <a:hlinkClick r:id="rId3"/>
              </a:rPr>
              <a:t>https://arxiv.org/pdf/2107.10627.pdf</a:t>
            </a:r>
            <a:endParaRPr lang="en-US" dirty="0" smtClean="0"/>
          </a:p>
          <a:p>
            <a:r>
              <a:rPr lang="en-US" dirty="0" smtClean="0">
                <a:effectLst/>
              </a:rPr>
              <a:t>- Hypertriton production in Pb--Pb --&gt;</a:t>
            </a:r>
            <a:r>
              <a:rPr lang="en-US" sz="1200" kern="1200" dirty="0" smtClean="0">
                <a:solidFill>
                  <a:schemeClr val="tx1"/>
                </a:solidFill>
                <a:effectLst/>
                <a:latin typeface="+mn-lt"/>
                <a:ea typeface="+mn-ea"/>
                <a:cs typeface="+mn-cs"/>
              </a:rPr>
              <a:t> </a:t>
            </a:r>
            <a:r>
              <a:rPr lang="en-US" b="0" i="0" u="none" strike="noStrike" dirty="0" smtClean="0">
                <a:effectLst/>
              </a:rPr>
              <a:t>ALICE Collaboration (2016)</a:t>
            </a:r>
            <a:r>
              <a:rPr lang="en-US" b="0" i="1" u="none" strike="noStrike" dirty="0" smtClean="0">
                <a:effectLst/>
              </a:rPr>
              <a:t>. Phys. </a:t>
            </a:r>
            <a:r>
              <a:rPr lang="en-US" b="0" i="1" u="none" strike="noStrike" dirty="0" err="1" smtClean="0">
                <a:effectLst/>
              </a:rPr>
              <a:t>Lett</a:t>
            </a:r>
            <a:r>
              <a:rPr lang="en-US" b="0" i="1" u="none" strike="noStrike" dirty="0" smtClean="0">
                <a:effectLst/>
              </a:rPr>
              <a:t>. B, 754, 360–372.</a:t>
            </a:r>
            <a:endParaRPr lang="en-US" dirty="0" smtClean="0"/>
          </a:p>
          <a:p>
            <a:r>
              <a:rPr lang="en-US" dirty="0" smtClean="0">
                <a:effectLst/>
              </a:rPr>
              <a:t>- Thermal models --&gt;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Vovchenko</a:t>
            </a:r>
            <a:r>
              <a:rPr lang="en-US" sz="1200" b="0" i="0" u="none" strike="noStrike" kern="1200" dirty="0" smtClean="0">
                <a:solidFill>
                  <a:schemeClr val="tx1"/>
                </a:solidFill>
                <a:effectLst/>
                <a:latin typeface="+mn-lt"/>
                <a:ea typeface="+mn-ea"/>
                <a:cs typeface="+mn-cs"/>
              </a:rPr>
              <a:t>, V., </a:t>
            </a:r>
            <a:r>
              <a:rPr lang="en-US" sz="1200" b="0" i="0" u="none" strike="noStrike" kern="1200" dirty="0" err="1" smtClean="0">
                <a:solidFill>
                  <a:schemeClr val="tx1"/>
                </a:solidFill>
                <a:effectLst/>
                <a:latin typeface="+mn-lt"/>
                <a:ea typeface="+mn-ea"/>
                <a:cs typeface="+mn-cs"/>
              </a:rPr>
              <a:t>Dönigus</a:t>
            </a:r>
            <a:r>
              <a:rPr lang="en-US" sz="1200" b="0" i="0" u="none" strike="noStrike" kern="1200" dirty="0" smtClean="0">
                <a:solidFill>
                  <a:schemeClr val="tx1"/>
                </a:solidFill>
                <a:effectLst/>
                <a:latin typeface="+mn-lt"/>
                <a:ea typeface="+mn-ea"/>
                <a:cs typeface="+mn-cs"/>
              </a:rPr>
              <a:t>, B., &amp; </a:t>
            </a:r>
            <a:r>
              <a:rPr lang="en-US" sz="1200" b="0" i="0" u="none" strike="noStrike" kern="1200" dirty="0" err="1" smtClean="0">
                <a:solidFill>
                  <a:schemeClr val="tx1"/>
                </a:solidFill>
                <a:effectLst/>
                <a:latin typeface="+mn-lt"/>
                <a:ea typeface="+mn-ea"/>
                <a:cs typeface="+mn-cs"/>
              </a:rPr>
              <a:t>Stoecker</a:t>
            </a:r>
            <a:r>
              <a:rPr lang="en-US" sz="1200" b="0" i="0" u="none" strike="noStrike" kern="1200" dirty="0" smtClean="0">
                <a:solidFill>
                  <a:schemeClr val="tx1"/>
                </a:solidFill>
                <a:effectLst/>
                <a:latin typeface="+mn-lt"/>
                <a:ea typeface="+mn-ea"/>
                <a:cs typeface="+mn-cs"/>
              </a:rPr>
              <a:t>, H. (2018). </a:t>
            </a:r>
            <a:r>
              <a:rPr lang="en-US" sz="1200" b="0" i="1" u="none" strike="noStrike" kern="1200" dirty="0" smtClean="0">
                <a:solidFill>
                  <a:schemeClr val="tx1"/>
                </a:solidFill>
                <a:effectLst/>
                <a:latin typeface="+mn-lt"/>
                <a:ea typeface="+mn-ea"/>
                <a:cs typeface="+mn-cs"/>
              </a:rPr>
              <a:t>Phys. </a:t>
            </a:r>
            <a:r>
              <a:rPr lang="en-US" sz="1200" b="0" i="1" u="none" strike="noStrike" kern="1200" dirty="0" err="1" smtClean="0">
                <a:solidFill>
                  <a:schemeClr val="tx1"/>
                </a:solidFill>
                <a:effectLst/>
                <a:latin typeface="+mn-lt"/>
                <a:ea typeface="+mn-ea"/>
                <a:cs typeface="+mn-cs"/>
              </a:rPr>
              <a:t>Lett</a:t>
            </a:r>
            <a:r>
              <a:rPr lang="en-US" sz="1200" b="0" i="1" u="none" strike="noStrike" kern="1200" dirty="0" smtClean="0">
                <a:solidFill>
                  <a:schemeClr val="tx1"/>
                </a:solidFill>
                <a:effectLst/>
                <a:latin typeface="+mn-lt"/>
                <a:ea typeface="+mn-ea"/>
                <a:cs typeface="+mn-cs"/>
              </a:rPr>
              <a:t>., B785, 171-174.</a:t>
            </a:r>
            <a:endParaRPr lang="en-US" dirty="0" smtClean="0"/>
          </a:p>
          <a:p>
            <a:r>
              <a:rPr lang="en-US" dirty="0" smtClean="0"/>
              <a:t> </a:t>
            </a:r>
          </a:p>
          <a:p>
            <a:pPr marL="171450" indent="-171450">
              <a:buFontTx/>
              <a:buChar char="-"/>
            </a:pPr>
            <a:r>
              <a:rPr lang="en-US" dirty="0" smtClean="0">
                <a:effectLst/>
              </a:rPr>
              <a:t>Coalescence models --&gt; </a:t>
            </a:r>
            <a:r>
              <a:rPr lang="en-US" sz="1200" b="0" i="0" u="none" strike="noStrike" kern="1200" dirty="0" smtClean="0">
                <a:solidFill>
                  <a:schemeClr val="tx1"/>
                </a:solidFill>
                <a:effectLst/>
                <a:latin typeface="+mn-lt"/>
                <a:ea typeface="+mn-ea"/>
                <a:cs typeface="+mn-cs"/>
              </a:rPr>
              <a:t>Sun, K.J., </a:t>
            </a:r>
            <a:r>
              <a:rPr lang="en-US" sz="1200" b="0" i="0" u="none" strike="noStrike" kern="1200" dirty="0" err="1" smtClean="0">
                <a:solidFill>
                  <a:schemeClr val="tx1"/>
                </a:solidFill>
                <a:effectLst/>
                <a:latin typeface="+mn-lt"/>
                <a:ea typeface="+mn-ea"/>
                <a:cs typeface="+mn-cs"/>
              </a:rPr>
              <a:t>Ko</a:t>
            </a:r>
            <a:r>
              <a:rPr lang="en-US" sz="1200" b="0" i="0" u="none" strike="noStrike" kern="1200" dirty="0" smtClean="0">
                <a:solidFill>
                  <a:schemeClr val="tx1"/>
                </a:solidFill>
                <a:effectLst/>
                <a:latin typeface="+mn-lt"/>
                <a:ea typeface="+mn-ea"/>
                <a:cs typeface="+mn-cs"/>
              </a:rPr>
              <a:t>, C., &amp; </a:t>
            </a:r>
            <a:r>
              <a:rPr lang="en-US" sz="1200" b="0" i="0" u="none" strike="noStrike" kern="1200" dirty="0" err="1" smtClean="0">
                <a:solidFill>
                  <a:schemeClr val="tx1"/>
                </a:solidFill>
                <a:effectLst/>
                <a:latin typeface="+mn-lt"/>
                <a:ea typeface="+mn-ea"/>
                <a:cs typeface="+mn-cs"/>
              </a:rPr>
              <a:t>Dönigus</a:t>
            </a:r>
            <a:r>
              <a:rPr lang="en-US" sz="1200" b="0" i="0" u="none" strike="noStrike" kern="1200" dirty="0" smtClean="0">
                <a:solidFill>
                  <a:schemeClr val="tx1"/>
                </a:solidFill>
                <a:effectLst/>
                <a:latin typeface="+mn-lt"/>
                <a:ea typeface="+mn-ea"/>
                <a:cs typeface="+mn-cs"/>
              </a:rPr>
              <a:t>, B. (2019). </a:t>
            </a:r>
            <a:r>
              <a:rPr lang="en-US" sz="1200" b="0" i="1" u="none" strike="noStrike" kern="1200" dirty="0" smtClean="0">
                <a:solidFill>
                  <a:schemeClr val="tx1"/>
                </a:solidFill>
                <a:effectLst/>
                <a:latin typeface="+mn-lt"/>
                <a:ea typeface="+mn-ea"/>
                <a:cs typeface="+mn-cs"/>
              </a:rPr>
              <a:t>Phys. </a:t>
            </a:r>
            <a:r>
              <a:rPr lang="en-US" sz="1200" b="0" i="1" u="none" strike="noStrike" kern="1200" dirty="0" err="1" smtClean="0">
                <a:solidFill>
                  <a:schemeClr val="tx1"/>
                </a:solidFill>
                <a:effectLst/>
                <a:latin typeface="+mn-lt"/>
                <a:ea typeface="+mn-ea"/>
                <a:cs typeface="+mn-cs"/>
              </a:rPr>
              <a:t>Lett</a:t>
            </a:r>
            <a:r>
              <a:rPr lang="en-US" sz="1200" b="0" i="1" u="none" strike="noStrike" kern="1200" dirty="0" smtClean="0">
                <a:solidFill>
                  <a:schemeClr val="tx1"/>
                </a:solidFill>
                <a:effectLst/>
                <a:latin typeface="+mn-lt"/>
                <a:ea typeface="+mn-ea"/>
                <a:cs typeface="+mn-cs"/>
              </a:rPr>
              <a:t>. B, 792, 132–137.</a:t>
            </a:r>
          </a:p>
          <a:p>
            <a:pPr marL="171450" indent="-171450">
              <a:buFontTx/>
              <a:buChar char="-"/>
            </a:pPr>
            <a:endParaRPr lang="en-US" sz="1200" b="0" i="1" u="none" strike="noStrike" kern="1200" dirty="0" smtClean="0">
              <a:solidFill>
                <a:schemeClr val="tx1"/>
              </a:solidFill>
              <a:effectLst/>
              <a:latin typeface="+mn-lt"/>
              <a:ea typeface="+mn-ea"/>
              <a:cs typeface="+mn-cs"/>
            </a:endParaRPr>
          </a:p>
          <a:p>
            <a:r>
              <a:rPr lang="en-US" sz="1200" baseline="30000" dirty="0" smtClean="0"/>
              <a:t>3</a:t>
            </a:r>
            <a:r>
              <a:rPr lang="en-US" sz="1200" baseline="-25000" dirty="0" smtClean="0"/>
              <a:t>Λ</a:t>
            </a:r>
            <a:r>
              <a:rPr lang="en-US" sz="1200" dirty="0" smtClean="0"/>
              <a:t>H and </a:t>
            </a:r>
            <a:r>
              <a:rPr lang="en-US" sz="1200" baseline="30000" dirty="0" smtClean="0"/>
              <a:t>3</a:t>
            </a:r>
            <a:r>
              <a:rPr lang="en-US" sz="1200" baseline="-25000" dirty="0" smtClean="0"/>
              <a:t>Λ</a:t>
            </a:r>
            <a:r>
              <a:rPr lang="en-US" sz="1200" dirty="0" smtClean="0"/>
              <a:t>H are combined </a:t>
            </a:r>
          </a:p>
          <a:p>
            <a:pPr marL="0" indent="0">
              <a:buNone/>
            </a:pPr>
            <a:r>
              <a:rPr lang="en-US" sz="1200" dirty="0" smtClean="0"/>
              <a:t>to reduce the statistical</a:t>
            </a:r>
            <a:br>
              <a:rPr lang="en-US" sz="1200" dirty="0" smtClean="0"/>
            </a:br>
            <a:r>
              <a:rPr lang="en-US" sz="1200" dirty="0" smtClean="0"/>
              <a:t>uncertainty.</a:t>
            </a:r>
          </a:p>
          <a:p>
            <a:pPr marL="0" indent="0">
              <a:buNone/>
            </a:pPr>
            <a:endParaRPr lang="en-US" sz="1200" dirty="0" smtClean="0"/>
          </a:p>
          <a:p>
            <a:pPr marL="171450" indent="-171450">
              <a:buFontTx/>
              <a:buChar char="-"/>
            </a:pPr>
            <a:endParaRPr lang="en-US" sz="1200" b="0" i="1" u="none" strike="noStrike" kern="1200" dirty="0" smtClean="0">
              <a:solidFill>
                <a:schemeClr val="tx1"/>
              </a:solidFill>
              <a:effectLst/>
              <a:latin typeface="+mn-lt"/>
              <a:ea typeface="+mn-ea"/>
              <a:cs typeface="+mn-cs"/>
            </a:endParaRPr>
          </a:p>
          <a:p>
            <a:pPr marL="171450" indent="-171450">
              <a:buFontTx/>
              <a:buChar char="-"/>
            </a:pPr>
            <a:endParaRPr lang="en-US" sz="1200" b="0" i="1" u="none" strike="noStrike"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n the coalescence </a:t>
            </a:r>
            <a:r>
              <a:rPr lang="en-US" sz="1200" kern="1200" dirty="0" err="1" smtClean="0">
                <a:solidFill>
                  <a:schemeClr val="tx1"/>
                </a:solidFill>
                <a:effectLst/>
                <a:latin typeface="+mn-lt"/>
                <a:ea typeface="+mn-ea"/>
                <a:cs typeface="+mn-cs"/>
              </a:rPr>
              <a:t>pictureL</a:t>
            </a:r>
            <a:r>
              <a:rPr lang="en-US" sz="1200" kern="1200" dirty="0" smtClean="0">
                <a:solidFill>
                  <a:schemeClr val="tx1"/>
                </a:solidFill>
                <a:effectLst/>
                <a:latin typeface="+mn-lt"/>
                <a:ea typeface="+mn-ea"/>
                <a:cs typeface="+mn-cs"/>
              </a:rPr>
              <a:t> nucleons that are close to each other in phase space can form a</a:t>
            </a:r>
            <a:r>
              <a:rPr lang="en-US" dirty="0" smtClean="0"/>
              <a:t/>
            </a:r>
            <a:br>
              <a:rPr lang="en-US" dirty="0" smtClean="0"/>
            </a:br>
            <a:r>
              <a:rPr lang="en-US" sz="1200" kern="1200" dirty="0" smtClean="0">
                <a:solidFill>
                  <a:schemeClr val="tx1"/>
                </a:solidFill>
                <a:effectLst/>
                <a:latin typeface="+mn-lt"/>
                <a:ea typeface="+mn-ea"/>
                <a:cs typeface="+mn-cs"/>
              </a:rPr>
              <a:t>nucleus via coalescence [R]N the key concept is the overlap between the nuclear wave function and</a:t>
            </a:r>
            <a:r>
              <a:rPr lang="en-US" dirty="0" smtClean="0"/>
              <a:t/>
            </a:r>
            <a:br>
              <a:rPr lang="en-US" dirty="0" smtClean="0"/>
            </a:br>
            <a:r>
              <a:rPr lang="en-US" sz="1200" kern="1200" dirty="0" smtClean="0">
                <a:solidFill>
                  <a:schemeClr val="tx1"/>
                </a:solidFill>
                <a:effectLst/>
                <a:latin typeface="+mn-lt"/>
                <a:ea typeface="+mn-ea"/>
                <a:cs typeface="+mn-cs"/>
              </a:rPr>
              <a:t>the phase space of the constituent nucleons</a:t>
            </a:r>
            <a:endParaRPr lang="en-US" dirty="0" smtClean="0"/>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10</a:t>
            </a:fld>
            <a:endParaRPr lang="en-US"/>
          </a:p>
        </p:txBody>
      </p:sp>
    </p:spTree>
    <p:extLst>
      <p:ext uri="{BB962C8B-B14F-4D97-AF65-F5344CB8AC3E}">
        <p14:creationId xmlns:p14="http://schemas.microsoft.com/office/powerpoint/2010/main" val="75070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a:t>
            </a:r>
            <a:r>
              <a:rPr lang="en-US" b="1" dirty="0" smtClean="0"/>
              <a:t>Figure Caption</a:t>
            </a:r>
            <a:endParaRPr lang="en-US" dirty="0" smtClean="0"/>
          </a:p>
          <a:p>
            <a:r>
              <a:rPr lang="en-US" dirty="0" smtClean="0"/>
              <a:t>Fit of the antiparticle-to-particle ratios of charged </a:t>
            </a:r>
            <a:r>
              <a:rPr lang="en-US" dirty="0" err="1" smtClean="0"/>
              <a:t>pions</a:t>
            </a:r>
            <a:r>
              <a:rPr lang="en-US" dirty="0" smtClean="0"/>
              <a:t>, protons, hypertriton (</a:t>
            </a:r>
            <a:r>
              <a:rPr lang="en-US" sz="1200" kern="1200" dirty="0" smtClean="0">
                <a:solidFill>
                  <a:schemeClr val="tx1"/>
                </a:solidFill>
                <a:effectLst/>
                <a:latin typeface="+mn-lt"/>
                <a:ea typeface="+mn-ea"/>
                <a:cs typeface="+mn-cs"/>
              </a:rPr>
              <a:t>3ΛH</a:t>
            </a:r>
            <a:endParaRPr lang="en-US" dirty="0" smtClean="0"/>
          </a:p>
          <a:p>
            <a:r>
              <a:rPr lang="en-US" dirty="0" smtClean="0"/>
              <a:t>), </a:t>
            </a:r>
            <a:r>
              <a:rPr lang="en-US" sz="1200" kern="1200" dirty="0" smtClean="0">
                <a:solidFill>
                  <a:schemeClr val="tx1"/>
                </a:solidFill>
                <a:effectLst/>
                <a:latin typeface="+mn-lt"/>
                <a:ea typeface="+mn-ea"/>
                <a:cs typeface="+mn-cs"/>
              </a:rPr>
              <a:t>3He</a:t>
            </a:r>
            <a:r>
              <a:rPr lang="en-US" dirty="0" smtClean="0"/>
              <a:t>, obtained in the 0-5% centrality interval using the relation obtained from the Statistical </a:t>
            </a:r>
            <a:r>
              <a:rPr lang="en-US" dirty="0" err="1" smtClean="0"/>
              <a:t>Hadronisation</a:t>
            </a:r>
            <a:r>
              <a:rPr lang="en-US" dirty="0" smtClean="0"/>
              <a:t> Model (SHM). The vertical bars represent the sum in quadrature of the statistical and centrality-uncorrelated systematic uncertainties on each measured ratio. The fit values obtained for each particle species are shown as horizontal black lines. The </a:t>
            </a:r>
            <a:r>
              <a:rPr lang="en-US" sz="1200" i="1" kern="1200" dirty="0" smtClean="0">
                <a:solidFill>
                  <a:schemeClr val="tx1"/>
                </a:solidFill>
                <a:effectLst/>
                <a:latin typeface="+mn-lt"/>
                <a:ea typeface="+mn-ea"/>
                <a:cs typeface="+mn-cs"/>
              </a:rPr>
              <a:t>χ</a:t>
            </a:r>
            <a:r>
              <a:rPr lang="en-US" sz="1200" kern="1200" dirty="0" smtClean="0">
                <a:solidFill>
                  <a:schemeClr val="tx1"/>
                </a:solidFill>
                <a:effectLst/>
                <a:latin typeface="+mn-lt"/>
                <a:ea typeface="+mn-ea"/>
                <a:cs typeface="+mn-cs"/>
              </a:rPr>
              <a:t>2/NDF</a:t>
            </a:r>
            <a:r>
              <a:rPr lang="en-US" dirty="0" smtClean="0"/>
              <a:t> is also reported. In the bottom panels, the difference between data and fit </a:t>
            </a:r>
            <a:r>
              <a:rPr lang="en-US" dirty="0" err="1" smtClean="0"/>
              <a:t>normalised</a:t>
            </a:r>
            <a:r>
              <a:rPr lang="en-US" dirty="0" smtClean="0"/>
              <a:t> to the data uncertainty is reported.</a:t>
            </a:r>
            <a:endParaRPr lang="en-US" sz="1200"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11</a:t>
            </a:fld>
            <a:endParaRPr lang="en-US"/>
          </a:p>
        </p:txBody>
      </p:sp>
    </p:spTree>
    <p:extLst>
      <p:ext uri="{BB962C8B-B14F-4D97-AF65-F5344CB8AC3E}">
        <p14:creationId xmlns:p14="http://schemas.microsoft.com/office/powerpoint/2010/main" val="75070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Figure Caption</a:t>
            </a:r>
            <a:endParaRPr lang="en-US" dirty="0" smtClean="0"/>
          </a:p>
          <a:p>
            <a:r>
              <a:rPr lang="en-US" sz="1200" i="1" kern="1200" dirty="0" err="1" smtClean="0">
                <a:solidFill>
                  <a:schemeClr val="tx1"/>
                </a:solidFill>
                <a:effectLst/>
                <a:latin typeface="+mn-lt"/>
                <a:ea typeface="+mn-ea"/>
                <a:cs typeface="+mn-cs"/>
              </a:rPr>
              <a:t>μB</a:t>
            </a:r>
            <a:endParaRPr lang="en-US" dirty="0" smtClean="0"/>
          </a:p>
          <a:p>
            <a:r>
              <a:rPr lang="en-US" dirty="0" smtClean="0"/>
              <a:t>as a function of the average number of participating nucleons </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part</a:t>
            </a:r>
            <a:r>
              <a:rPr lang="en-US" sz="1200" kern="1200" dirty="0" smtClean="0">
                <a:solidFill>
                  <a:schemeClr val="tx1"/>
                </a:solidFill>
                <a:effectLst/>
                <a:latin typeface="+mn-lt"/>
                <a:ea typeface="+mn-ea"/>
                <a:cs typeface="+mn-cs"/>
              </a:rPr>
              <a:t>⟩</a:t>
            </a:r>
            <a:r>
              <a:rPr lang="en-US" dirty="0" smtClean="0"/>
              <a:t>. The empty boxes represent the total centrality-uncorrelated uncertainty on </a:t>
            </a:r>
            <a:r>
              <a:rPr lang="en-US" sz="1200" i="1" kern="1200" dirty="0" err="1" smtClean="0">
                <a:solidFill>
                  <a:schemeClr val="tx1"/>
                </a:solidFill>
                <a:effectLst/>
                <a:latin typeface="+mn-lt"/>
                <a:ea typeface="+mn-ea"/>
                <a:cs typeface="+mn-cs"/>
              </a:rPr>
              <a:t>μB</a:t>
            </a:r>
            <a:r>
              <a:rPr lang="en-US" dirty="0" smtClean="0"/>
              <a:t> and the uncertainty on </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part</a:t>
            </a:r>
            <a:r>
              <a:rPr lang="en-US" sz="1200" kern="1200" dirty="0" smtClean="0">
                <a:solidFill>
                  <a:schemeClr val="tx1"/>
                </a:solidFill>
                <a:effectLst/>
                <a:latin typeface="+mn-lt"/>
                <a:ea typeface="+mn-ea"/>
                <a:cs typeface="+mn-cs"/>
              </a:rPr>
              <a:t>⟩</a:t>
            </a:r>
            <a:r>
              <a:rPr lang="en-US" dirty="0" smtClean="0"/>
              <a:t>, while the filled red areas show the centrality-correlated uncertainty on </a:t>
            </a:r>
            <a:r>
              <a:rPr lang="en-US" sz="1200" i="1" kern="1200" dirty="0" err="1" smtClean="0">
                <a:solidFill>
                  <a:schemeClr val="tx1"/>
                </a:solidFill>
                <a:effectLst/>
                <a:latin typeface="+mn-lt"/>
                <a:ea typeface="+mn-ea"/>
                <a:cs typeface="+mn-cs"/>
              </a:rPr>
              <a:t>μB</a:t>
            </a:r>
            <a:r>
              <a:rPr lang="en-US" dirty="0" smtClean="0"/>
              <a:t>. The shaded black region represents the result obtained in 2018 and published in </a:t>
            </a:r>
            <a:r>
              <a:rPr lang="en-US" i="1" dirty="0" smtClean="0"/>
              <a:t>Nature</a:t>
            </a:r>
            <a:r>
              <a:rPr lang="en-US" dirty="0" smtClean="0"/>
              <a:t> </a:t>
            </a:r>
            <a:r>
              <a:rPr lang="en-US" b="1" dirty="0" smtClean="0"/>
              <a:t>561, </a:t>
            </a:r>
            <a:r>
              <a:rPr lang="en-US" dirty="0" smtClean="0"/>
              <a:t>321–330 (2018).</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12</a:t>
            </a:fld>
            <a:endParaRPr lang="en-US"/>
          </a:p>
        </p:txBody>
      </p:sp>
    </p:spTree>
    <p:extLst>
      <p:ext uri="{BB962C8B-B14F-4D97-AF65-F5344CB8AC3E}">
        <p14:creationId xmlns:p14="http://schemas.microsoft.com/office/powerpoint/2010/main" val="750703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Jets as probes for the study of the </a:t>
            </a:r>
            <a:r>
              <a:rPr lang="en-US" dirty="0" err="1" smtClean="0"/>
              <a:t>deconfined</a:t>
            </a:r>
            <a:r>
              <a:rPr lang="en-US" dirty="0" smtClean="0"/>
              <a:t> matter formed in heavy ion collisions.</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Measurements as a function of the charged jet pT, </a:t>
            </a:r>
            <a:r>
              <a:rPr lang="en-US" dirty="0" err="1" smtClean="0"/>
              <a:t>pch</a:t>
            </a:r>
            <a:r>
              <a:rPr lang="pt-BR" dirty="0" err="1" smtClean="0"/>
              <a:t>T,jet</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trigger hadron, or trigger track (TT) is in a given pT interval </a:t>
            </a:r>
            <a:r>
              <a:rPr lang="en-US" sz="1200" b="0" i="0" u="none" strike="noStrike" kern="1200" baseline="0" dirty="0" err="1" smtClean="0">
                <a:solidFill>
                  <a:schemeClr val="tx1"/>
                </a:solidFill>
                <a:latin typeface="+mn-lt"/>
                <a:ea typeface="+mn-ea"/>
                <a:cs typeface="+mn-cs"/>
              </a:rPr>
              <a:t>pT,trig</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dirty="0" smtClean="0"/>
              <a:t>The azimuthal correlation between the trigger hadron and recoil jets is studied with a similar observable</a:t>
            </a:r>
          </a:p>
          <a:p>
            <a:r>
              <a:rPr lang="en-US" sz="1200" dirty="0" smtClean="0"/>
              <a:t>100 </a:t>
            </a:r>
            <a:r>
              <a:rPr lang="en-US" sz="1200" dirty="0" err="1" smtClean="0"/>
              <a:t>Φ</a:t>
            </a:r>
            <a:r>
              <a:rPr lang="en-US" sz="1200" dirty="0" smtClean="0"/>
              <a:t>(</a:t>
            </a:r>
            <a:r>
              <a:rPr lang="en-US" sz="1200" dirty="0" err="1" smtClean="0"/>
              <a:t>Δφ</a:t>
            </a:r>
            <a:r>
              <a:rPr lang="en-US" sz="1200" dirty="0" smtClean="0"/>
              <a:t>), defined as:  </a:t>
            </a:r>
            <a:r>
              <a:rPr lang="en-US" sz="1200" b="1" dirty="0" smtClean="0">
                <a:solidFill>
                  <a:srgbClr val="FF0000"/>
                </a:solidFill>
              </a:rPr>
              <a:t>Δ</a:t>
            </a:r>
            <a:r>
              <a:rPr lang="en-US" sz="1200" b="1" baseline="-25000" dirty="0" smtClean="0">
                <a:solidFill>
                  <a:srgbClr val="FF0000"/>
                </a:solidFill>
              </a:rPr>
              <a:t>recoil</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Where c is a scaling factor accounting for conservation of jet density explained in section 4.2.4.</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14</a:t>
            </a:fld>
            <a:endParaRPr lang="en-US"/>
          </a:p>
        </p:txBody>
      </p:sp>
    </p:spTree>
    <p:extLst>
      <p:ext uri="{BB962C8B-B14F-4D97-AF65-F5344CB8AC3E}">
        <p14:creationId xmlns:p14="http://schemas.microsoft.com/office/powerpoint/2010/main" val="393575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1001) Measurement of the semi-inclusive hadron+jet distributions in pp and Pb-…</a:t>
            </a:r>
            <a:endParaRPr lang="en-US" dirty="0"/>
          </a:p>
        </p:txBody>
      </p:sp>
      <p:sp>
        <p:nvSpPr>
          <p:cNvPr id="4" name="Slide Number Placeholder 3"/>
          <p:cNvSpPr>
            <a:spLocks noGrp="1"/>
          </p:cNvSpPr>
          <p:nvPr>
            <p:ph type="sldNum" sz="quarter" idx="10"/>
          </p:nvPr>
        </p:nvSpPr>
        <p:spPr/>
        <p:txBody>
          <a:bodyPr/>
          <a:lstStyle/>
          <a:p>
            <a:fld id="{D80518CD-516E-DF4A-829A-86D09C6F1CBD}" type="slidenum">
              <a:rPr lang="en-US" smtClean="0"/>
              <a:t>15</a:t>
            </a:fld>
            <a:endParaRPr lang="en-US"/>
          </a:p>
        </p:txBody>
      </p:sp>
    </p:spTree>
    <p:extLst>
      <p:ext uri="{BB962C8B-B14F-4D97-AF65-F5344CB8AC3E}">
        <p14:creationId xmlns:p14="http://schemas.microsoft.com/office/powerpoint/2010/main" val="393575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11/7/11</a:t>
            </a:r>
            <a:endParaRPr lang="en-US"/>
          </a:p>
        </p:txBody>
      </p: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95790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11/7/11</a:t>
            </a:r>
            <a:endParaRPr lang="en-US"/>
          </a:p>
        </p:txBody>
      </p: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23719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11/7/11</a:t>
            </a:r>
            <a:endParaRPr lang="en-US"/>
          </a:p>
        </p:txBody>
      </p: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310765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smtClean="0"/>
              <a:t>Click to edit Master title style</a:t>
            </a:r>
            <a:endParaRPr lang="en-US"/>
          </a:p>
        </p:txBody>
      </p:sp>
      <p:sp>
        <p:nvSpPr>
          <p:cNvPr id="3" name="Rectangle 1"/>
          <p:cNvSpPr>
            <a:spLocks noGrp="1" noChangeArrowheads="1"/>
          </p:cNvSpPr>
          <p:nvPr>
            <p:ph type="dt" idx="10"/>
          </p:nvPr>
        </p:nvSpPr>
        <p:spPr/>
        <p:txBody>
          <a:bodyPr/>
          <a:lstStyle>
            <a:lvl1pPr>
              <a:defRPr/>
            </a:lvl1pPr>
          </a:lstStyle>
          <a:p>
            <a:pPr>
              <a:defRPr/>
            </a:pPr>
            <a:r>
              <a:rPr lang="en-US" smtClean="0"/>
              <a:t>11/7/11</a:t>
            </a:r>
            <a:endParaRPr lang="en-US"/>
          </a:p>
        </p:txBody>
      </p:sp>
      <p:sp>
        <p:nvSpPr>
          <p:cNvPr id="4" name="Rectangle 3"/>
          <p:cNvSpPr>
            <a:spLocks noGrp="1" noChangeArrowheads="1"/>
          </p:cNvSpPr>
          <p:nvPr>
            <p:ph type="sldNum" idx="11"/>
          </p:nvPr>
        </p:nvSpPr>
        <p:spPr/>
        <p:txBody>
          <a:bodyPr/>
          <a:lstStyle>
            <a:lvl1pPr>
              <a:defRPr/>
            </a:lvl1pPr>
          </a:lstStyle>
          <a:p>
            <a:pPr>
              <a:defRPr/>
            </a:pPr>
            <a:fld id="{A09A12F1-D472-CB48-857F-1F45761710FB}" type="slidenum">
              <a:rPr lang="en-US"/>
              <a:pPr>
                <a:defRPr/>
              </a:pPr>
              <a:t>‹#›</a:t>
            </a:fld>
            <a:endParaRPr lang="en-US"/>
          </a:p>
        </p:txBody>
      </p:sp>
    </p:spTree>
    <p:extLst>
      <p:ext uri="{BB962C8B-B14F-4D97-AF65-F5344CB8AC3E}">
        <p14:creationId xmlns:p14="http://schemas.microsoft.com/office/powerpoint/2010/main" val="265710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11/7/11</a:t>
            </a:r>
            <a:endParaRPr lang="en-US"/>
          </a:p>
        </p:txBody>
      </p: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145080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11/7/11</a:t>
            </a:r>
            <a:endParaRPr lang="en-US"/>
          </a:p>
        </p:txBody>
      </p: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6" name="Slide Number Placeholder 5"/>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190127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11/7/11</a:t>
            </a:r>
            <a:endParaRPr lang="en-US"/>
          </a:p>
        </p:txBody>
      </p:sp>
      <p:sp>
        <p:nvSpPr>
          <p:cNvPr id="6" name="Footer Placeholder 5"/>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62398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11/7/11</a:t>
            </a:r>
            <a:endParaRPr lang="en-US"/>
          </a:p>
        </p:txBody>
      </p:sp>
      <p:sp>
        <p:nvSpPr>
          <p:cNvPr id="8" name="Footer Placeholder 7"/>
          <p:cNvSpPr>
            <a:spLocks noGrp="1"/>
          </p:cNvSpPr>
          <p:nvPr>
            <p:ph type="ftr" sz="quarter" idx="11"/>
          </p:nvPr>
        </p:nvSpPr>
        <p:spPr/>
        <p:txBody>
          <a:bodyPr/>
          <a:lstStyle/>
          <a:p>
            <a:r>
              <a:rPr lang="en-US" smtClean="0"/>
              <a:t>NUCLEUS-2022, G.Feofilov (for ALICE Collaboration)</a:t>
            </a:r>
            <a:endParaRPr lang="en-US"/>
          </a:p>
        </p:txBody>
      </p:sp>
      <p:sp>
        <p:nvSpPr>
          <p:cNvPr id="9" name="Slide Number Placeholder 8"/>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285884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11/7/11</a:t>
            </a:r>
            <a:endParaRPr lang="en-US"/>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77704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11/7/11</a:t>
            </a:r>
            <a:endParaRPr lang="en-US"/>
          </a:p>
        </p:txBody>
      </p:sp>
      <p:sp>
        <p:nvSpPr>
          <p:cNvPr id="3" name="Footer Placeholder 2"/>
          <p:cNvSpPr>
            <a:spLocks noGrp="1"/>
          </p:cNvSpPr>
          <p:nvPr>
            <p:ph type="ftr" sz="quarter" idx="11"/>
          </p:nvPr>
        </p:nvSpPr>
        <p:spPr/>
        <p:txBody>
          <a:bodyPr/>
          <a:lstStyle/>
          <a:p>
            <a:r>
              <a:rPr lang="en-US" smtClean="0"/>
              <a:t>NUCLEUS-2022, G.Feofilov (for ALICE Collaboration)</a:t>
            </a:r>
            <a:endParaRPr lang="en-US"/>
          </a:p>
        </p:txBody>
      </p:sp>
      <p:sp>
        <p:nvSpPr>
          <p:cNvPr id="4" name="Slide Number Placeholder 3"/>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7367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11/7/11</a:t>
            </a:r>
            <a:endParaRPr lang="en-US"/>
          </a:p>
        </p:txBody>
      </p:sp>
      <p:sp>
        <p:nvSpPr>
          <p:cNvPr id="6" name="Footer Placeholder 5"/>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101194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11/7/11</a:t>
            </a:r>
            <a:endParaRPr lang="en-US"/>
          </a:p>
        </p:txBody>
      </p:sp>
      <p:sp>
        <p:nvSpPr>
          <p:cNvPr id="6" name="Footer Placeholder 5"/>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a:t>
            </a:fld>
            <a:endParaRPr lang="en-US"/>
          </a:p>
        </p:txBody>
      </p:sp>
    </p:spTree>
    <p:extLst>
      <p:ext uri="{BB962C8B-B14F-4D97-AF65-F5344CB8AC3E}">
        <p14:creationId xmlns:p14="http://schemas.microsoft.com/office/powerpoint/2010/main" val="4786569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11/7/11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NUCLEUS-2022, G.Feofilov (for ALICE Collaboration)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5711C-1C65-D44E-A10F-9AF119BF2041}" type="slidenum">
              <a:rPr lang="en-US" smtClean="0"/>
              <a:t>‹#›</a:t>
            </a:fld>
            <a:endParaRPr lang="en-US"/>
          </a:p>
        </p:txBody>
      </p:sp>
    </p:spTree>
    <p:extLst>
      <p:ext uri="{BB962C8B-B14F-4D97-AF65-F5344CB8AC3E}">
        <p14:creationId xmlns:p14="http://schemas.microsoft.com/office/powerpoint/2010/main" val="3904993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lice-conferences.web.cern.ch/node/64351" TargetMode="External"/><Relationship Id="rId4" Type="http://schemas.openxmlformats.org/officeDocument/2006/relationships/image" Target="../media/image1.png"/><Relationship Id="rId5" Type="http://schemas.openxmlformats.org/officeDocument/2006/relationships/hyperlink" Target="http://www.google.ch/imgres?imgurl=http://www.nsd-fusion.com/images/cern_logo_white.gif&amp;imgrefurl=http://www.nsd-fusion.com/customers-de.php&amp;h=635&amp;w=656&amp;tbnid=0_M3XpSZNR5EKM:&amp;zoom=1&amp;docid=re63Sw6_I0g2UM&amp;ei=D8MmVPexDsLm7gbNqYGgBw&amp;tbm=isch&amp;ved=0CCEQMygAMAA&amp;iact=rc&amp;uact=3&amp;dur=3089&amp;page=1&amp;start=0&amp;ndsp=39" TargetMode="External"/><Relationship Id="rId6" Type="http://schemas.openxmlformats.org/officeDocument/2006/relationships/image" Target="../media/image2.jpe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jpeg"/><Relationship Id="rId10" Type="http://schemas.openxmlformats.org/officeDocument/2006/relationships/image" Target="../media/image6.png"/><Relationship Id="rId11"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alice-figure.web.cern.ch/node/22054" TargetMode="External"/><Relationship Id="rId4" Type="http://schemas.openxmlformats.org/officeDocument/2006/relationships/image" Target="../media/image1.png"/><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4.emf"/><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9.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lice-conferences.web.cern.ch/node/64351" TargetMode="Externa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1"/>
          </p:nvPr>
        </p:nvSpPr>
        <p:spPr/>
        <p:txBody>
          <a:bodyPr/>
          <a:lstStyle/>
          <a:p>
            <a:pPr>
              <a:defRPr/>
            </a:pPr>
            <a:fld id="{358C3AEB-275B-3241-903A-5A5A0AE93B5C}" type="slidenum">
              <a:rPr lang="en-US"/>
              <a:pPr>
                <a:defRPr/>
              </a:pPr>
              <a:t>1</a:t>
            </a:fld>
            <a:endParaRPr lang="en-US"/>
          </a:p>
        </p:txBody>
      </p:sp>
      <p:sp>
        <p:nvSpPr>
          <p:cNvPr id="8193" name="Rectangle 1"/>
          <p:cNvSpPr>
            <a:spLocks noChangeArrowheads="1"/>
          </p:cNvSpPr>
          <p:nvPr/>
        </p:nvSpPr>
        <p:spPr bwMode="auto">
          <a:xfrm>
            <a:off x="546100" y="2111958"/>
            <a:ext cx="7451676" cy="779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2000" b="1" dirty="0" smtClean="0">
              <a:solidFill>
                <a:srgbClr val="0000FF"/>
              </a:solidFill>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3200" b="1" dirty="0">
              <a:solidFill>
                <a:srgbClr val="0000FF"/>
              </a:solidFill>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en-US" sz="3200" b="1" dirty="0" smtClean="0">
                <a:solidFill>
                  <a:srgbClr val="0000FF"/>
                </a:solidFill>
                <a:latin typeface="+mj-lt"/>
              </a:rPr>
              <a:t>SOME </a:t>
            </a:r>
            <a:r>
              <a:rPr lang="en-US" sz="3200" b="1" dirty="0">
                <a:solidFill>
                  <a:srgbClr val="0000FF"/>
                </a:solidFill>
                <a:latin typeface="+mj-lt"/>
              </a:rPr>
              <a:t>HIGHLIGHTS OF  RESEARCH </a:t>
            </a:r>
            <a:endParaRPr lang="en-US" sz="3200" b="1" dirty="0" smtClean="0">
              <a:solidFill>
                <a:srgbClr val="0000FF"/>
              </a:solidFill>
              <a:latin typeface="+mj-lt"/>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en-US" sz="3200" b="1" dirty="0" smtClean="0">
                <a:solidFill>
                  <a:srgbClr val="0000FF"/>
                </a:solidFill>
                <a:latin typeface="+mj-lt"/>
              </a:rPr>
              <a:t>ON </a:t>
            </a:r>
            <a:r>
              <a:rPr lang="en-US" sz="3200" b="1" dirty="0">
                <a:solidFill>
                  <a:srgbClr val="0000FF"/>
                </a:solidFill>
                <a:latin typeface="+mj-lt"/>
              </a:rPr>
              <a:t>HEAVY ION COLLISIONS </a:t>
            </a:r>
            <a:endParaRPr lang="en-US" sz="3200" b="1" dirty="0" smtClean="0">
              <a:solidFill>
                <a:srgbClr val="0000FF"/>
              </a:solidFill>
              <a:latin typeface="+mj-lt"/>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en-US" sz="3200" b="1" dirty="0" smtClean="0">
                <a:solidFill>
                  <a:srgbClr val="0000FF"/>
                </a:solidFill>
                <a:latin typeface="+mj-lt"/>
              </a:rPr>
              <a:t>BY ALICE </a:t>
            </a:r>
            <a:r>
              <a:rPr lang="en-US" sz="3200" b="1" dirty="0">
                <a:solidFill>
                  <a:srgbClr val="0000FF"/>
                </a:solidFill>
                <a:latin typeface="+mj-lt"/>
              </a:rPr>
              <a:t>AT LHC</a:t>
            </a:r>
            <a:r>
              <a:rPr lang="en-US" sz="3200" dirty="0">
                <a:solidFill>
                  <a:srgbClr val="0000FF"/>
                </a:solidFill>
              </a:rPr>
              <a:t/>
            </a:r>
            <a:br>
              <a:rPr lang="en-US" sz="3200" dirty="0">
                <a:solidFill>
                  <a:srgbClr val="0000FF"/>
                </a:solidFill>
              </a:rPr>
            </a:br>
            <a:endParaRPr lang="en-US" sz="3200" dirty="0">
              <a:solidFill>
                <a:srgbClr val="0000FF"/>
              </a:solidFill>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en-US" sz="2800" dirty="0">
                <a:solidFill>
                  <a:srgbClr val="0070C0"/>
                </a:solidFill>
              </a:rPr>
              <a:t> </a:t>
            </a:r>
          </a:p>
        </p:txBody>
      </p:sp>
      <p:sp>
        <p:nvSpPr>
          <p:cNvPr id="8194" name="Rectangle 2"/>
          <p:cNvSpPr>
            <a:spLocks noChangeArrowheads="1"/>
          </p:cNvSpPr>
          <p:nvPr/>
        </p:nvSpPr>
        <p:spPr bwMode="auto">
          <a:xfrm>
            <a:off x="-2057400" y="4257675"/>
            <a:ext cx="8929688"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gn="ctr">
              <a:lnSpc>
                <a:spcPct val="90000"/>
              </a:lnSpc>
              <a:spcBef>
                <a:spcPts val="600"/>
              </a:spcBef>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1600" b="1" i="1">
              <a:solidFill>
                <a:srgbClr val="000000"/>
              </a:solidFill>
              <a:latin typeface="Times New Roman" charset="0"/>
            </a:endParaRPr>
          </a:p>
          <a:p>
            <a:pPr algn="ctr">
              <a:lnSpc>
                <a:spcPct val="90000"/>
              </a:lnSpc>
              <a:spcBef>
                <a:spcPts val="350"/>
              </a:spcBef>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en-US" sz="1600" b="1" i="1">
              <a:solidFill>
                <a:srgbClr val="000000"/>
              </a:solidFill>
            </a:endParaRPr>
          </a:p>
        </p:txBody>
      </p:sp>
      <p:sp>
        <p:nvSpPr>
          <p:cNvPr id="8199" name="Text Box 7"/>
          <p:cNvSpPr txBox="1">
            <a:spLocks noChangeArrowheads="1"/>
          </p:cNvSpPr>
          <p:nvPr/>
        </p:nvSpPr>
        <p:spPr bwMode="auto">
          <a:xfrm>
            <a:off x="5220072" y="4876800"/>
            <a:ext cx="3657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5080" rIns="90000" bIns="45000"/>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1pPr>
            <a:lvl2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9pPr>
          </a:lstStyle>
          <a:p>
            <a:pPr algn="ctr">
              <a:lnSpc>
                <a:spcPct val="92000"/>
              </a:lnSpc>
              <a:spcBef>
                <a:spcPts val="600"/>
              </a:spcBef>
              <a:defRPr/>
            </a:pPr>
            <a:endParaRPr lang="en-US" sz="1000" b="1" dirty="0" smtClean="0">
              <a:latin typeface="Calibri" charset="0"/>
            </a:endParaRPr>
          </a:p>
        </p:txBody>
      </p:sp>
      <p:sp>
        <p:nvSpPr>
          <p:cNvPr id="8200" name="Text Box 8"/>
          <p:cNvSpPr txBox="1">
            <a:spLocks noChangeArrowheads="1"/>
          </p:cNvSpPr>
          <p:nvPr/>
        </p:nvSpPr>
        <p:spPr bwMode="auto">
          <a:xfrm>
            <a:off x="-104203" y="5437187"/>
            <a:ext cx="914400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76752" rIns="90000" bIns="45000"/>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1pPr>
            <a:lvl2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0"/>
                <a:cs typeface="Microsoft YaHei" charset="0"/>
              </a:defRPr>
            </a:lvl9pPr>
          </a:lstStyle>
          <a:p>
            <a:pPr algn="ctr">
              <a:lnSpc>
                <a:spcPct val="86000"/>
              </a:lnSpc>
              <a:spcBef>
                <a:spcPts val="350"/>
              </a:spcBef>
              <a:defRPr/>
            </a:pPr>
            <a:r>
              <a:rPr lang="en-US" sz="1600" dirty="0"/>
              <a:t>G. Feofilov</a:t>
            </a:r>
            <a:r>
              <a:rPr lang="en-US" sz="1600" baseline="30000" dirty="0"/>
              <a:t>1</a:t>
            </a:r>
            <a:r>
              <a:rPr lang="en-US" sz="1600" dirty="0"/>
              <a:t> (for ALICE Collaboration)</a:t>
            </a:r>
            <a:br>
              <a:rPr lang="en-US" sz="1600" dirty="0"/>
            </a:br>
            <a:r>
              <a:rPr lang="en-US" sz="1600" baseline="30000" dirty="0"/>
              <a:t>1</a:t>
            </a:r>
            <a:r>
              <a:rPr lang="en-US" sz="1600" dirty="0"/>
              <a:t>St. Petersburg State University, St. Petersburg, RF</a:t>
            </a:r>
            <a:br>
              <a:rPr lang="en-US" sz="1600" dirty="0"/>
            </a:br>
            <a:r>
              <a:rPr lang="en-US" sz="1600" dirty="0"/>
              <a:t>E-mail: </a:t>
            </a:r>
            <a:r>
              <a:rPr lang="en-US" sz="1600" dirty="0" err="1"/>
              <a:t>g.feofilov@spbu.ru</a:t>
            </a:r>
            <a:r>
              <a:rPr lang="en-US" sz="1600" dirty="0"/>
              <a:t/>
            </a:r>
            <a:br>
              <a:rPr lang="en-US" sz="1600" dirty="0"/>
            </a:br>
            <a:r>
              <a:rPr lang="en-US" sz="1600" b="1" dirty="0">
                <a:hlinkClick r:id="rId3"/>
              </a:rPr>
              <a:t>LXXII International Conference "NUCLEUS–2022: Fundamental problems and applications"</a:t>
            </a:r>
            <a:r>
              <a:rPr lang="en-US" sz="1400" dirty="0"/>
              <a:t>  </a:t>
            </a:r>
            <a:endParaRPr lang="en-US" sz="1400" dirty="0" smtClean="0"/>
          </a:p>
          <a:p>
            <a:pPr algn="ctr">
              <a:lnSpc>
                <a:spcPct val="86000"/>
              </a:lnSpc>
              <a:spcBef>
                <a:spcPts val="350"/>
              </a:spcBef>
              <a:defRPr/>
            </a:pPr>
            <a:r>
              <a:rPr lang="en-US" sz="1400" dirty="0" smtClean="0"/>
              <a:t>Moscow, </a:t>
            </a:r>
            <a:r>
              <a:rPr lang="en-US" sz="1400" dirty="0"/>
              <a:t>Russia, </a:t>
            </a:r>
            <a:r>
              <a:rPr lang="en-US" sz="1400" dirty="0" smtClean="0"/>
              <a:t>2022</a:t>
            </a:r>
            <a:r>
              <a:rPr lang="en-US" sz="1400" dirty="0"/>
              <a:t>-07-11 </a:t>
            </a:r>
            <a:r>
              <a:rPr lang="en-US" sz="1400" dirty="0" smtClean="0"/>
              <a:t>- 2022-07-</a:t>
            </a:r>
            <a:r>
              <a:rPr lang="en-US" sz="1400" dirty="0"/>
              <a:t>16 </a:t>
            </a:r>
            <a:endParaRPr lang="en-US" sz="1400" dirty="0" smtClean="0">
              <a:cs typeface="Arial" charset="0"/>
            </a:endParaRPr>
          </a:p>
        </p:txBody>
      </p:sp>
      <p:pic>
        <p:nvPicPr>
          <p:cNvPr id="215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8" descr="ANd9GcSmYTHvMxqd9LYizs33TzAMexUE_9FK8l0eMlWxNsjJ7v3AoN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25" y="152400"/>
            <a:ext cx="11334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NA61-SHINE_H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51075" y="360363"/>
            <a:ext cx="42481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NA61-SHINE_H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03475" y="512763"/>
            <a:ext cx="424815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104203" y="3397250"/>
            <a:ext cx="9248203" cy="1479550"/>
          </a:xfrm>
          <a:prstGeom prst="rect">
            <a:avLst/>
          </a:prstGeom>
        </p:spPr>
      </p:pic>
      <p:pic>
        <p:nvPicPr>
          <p:cNvPr id="1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437187"/>
            <a:ext cx="563334" cy="5476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8049" y="5437187"/>
            <a:ext cx="910557" cy="54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0600" y="123293"/>
            <a:ext cx="1778372" cy="1256245"/>
          </a:xfrm>
          <a:prstGeom prst="rect">
            <a:avLst/>
          </a:prstGeom>
        </p:spPr>
      </p:pic>
    </p:spTree>
    <p:extLst>
      <p:ext uri="{BB962C8B-B14F-4D97-AF65-F5344CB8AC3E}">
        <p14:creationId xmlns:p14="http://schemas.microsoft.com/office/powerpoint/2010/main" val="2113977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9482" y="922338"/>
            <a:ext cx="914400" cy="914400"/>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2470" y="34725"/>
            <a:ext cx="9964723" cy="1143000"/>
          </a:xfrm>
        </p:spPr>
        <p:txBody>
          <a:bodyPr>
            <a:normAutofit fontScale="90000"/>
          </a:bodyPr>
          <a:lstStyle/>
          <a:p>
            <a:pPr algn="l"/>
            <a:r>
              <a:rPr lang="en-US" sz="3100" b="1" dirty="0" smtClean="0">
                <a:solidFill>
                  <a:srgbClr val="0000FF"/>
                </a:solidFill>
              </a:rPr>
              <a:t/>
            </a:r>
            <a:br>
              <a:rPr lang="en-US" sz="3100" b="1" dirty="0" smtClean="0">
                <a:solidFill>
                  <a:srgbClr val="0000FF"/>
                </a:solidFill>
              </a:rPr>
            </a:br>
            <a:r>
              <a:rPr lang="en-US" sz="3100" b="1" dirty="0">
                <a:solidFill>
                  <a:srgbClr val="0000FF"/>
                </a:solidFill>
              </a:rPr>
              <a:t/>
            </a:r>
            <a:br>
              <a:rPr lang="en-US" sz="3100" b="1" dirty="0">
                <a:solidFill>
                  <a:srgbClr val="0000FF"/>
                </a:solidFill>
              </a:rPr>
            </a:br>
            <a:r>
              <a:rPr lang="en-US" sz="3100" b="1" dirty="0" smtClean="0">
                <a:solidFill>
                  <a:srgbClr val="0000FF"/>
                </a:solidFill>
              </a:rPr>
              <a:t/>
            </a:r>
            <a:br>
              <a:rPr lang="en-US" sz="3100" b="1" dirty="0" smtClean="0">
                <a:solidFill>
                  <a:srgbClr val="0000FF"/>
                </a:solidFill>
              </a:rPr>
            </a:br>
            <a:r>
              <a:rPr lang="en-US" sz="3100" b="1" dirty="0" smtClean="0">
                <a:solidFill>
                  <a:srgbClr val="0000FF"/>
                </a:solidFill>
              </a:rPr>
              <a:t>Formation </a:t>
            </a:r>
            <a:r>
              <a:rPr lang="en-US" sz="3100" b="1" dirty="0">
                <a:solidFill>
                  <a:srgbClr val="0000FF"/>
                </a:solidFill>
              </a:rPr>
              <a:t>of light (anti) (hyper) </a:t>
            </a:r>
            <a:r>
              <a:rPr lang="en-US" sz="3100" b="1" dirty="0" smtClean="0">
                <a:solidFill>
                  <a:srgbClr val="0000FF"/>
                </a:solidFill>
              </a:rPr>
              <a:t>nuclei</a:t>
            </a:r>
            <a:br>
              <a:rPr lang="en-US" sz="3100" b="1" dirty="0" smtClean="0">
                <a:solidFill>
                  <a:srgbClr val="0000FF"/>
                </a:solidFill>
              </a:rPr>
            </a:br>
            <a:r>
              <a:rPr lang="en-US" sz="3100" b="1" dirty="0" smtClean="0">
                <a:solidFill>
                  <a:srgbClr val="0000FF"/>
                </a:solidFill>
              </a:rPr>
              <a:t>            in </a:t>
            </a:r>
            <a:r>
              <a:rPr lang="en-US" sz="3100" b="1" dirty="0">
                <a:solidFill>
                  <a:srgbClr val="0000FF"/>
                </a:solidFill>
              </a:rPr>
              <a:t>pp, p--Pb and Pb--</a:t>
            </a:r>
            <a:r>
              <a:rPr lang="en-US" sz="3100" b="1" dirty="0" err="1">
                <a:solidFill>
                  <a:srgbClr val="0000FF"/>
                </a:solidFill>
              </a:rPr>
              <a:t>Pb</a:t>
            </a:r>
            <a:r>
              <a:rPr lang="en-US" sz="3100" b="1" dirty="0">
                <a:solidFill>
                  <a:srgbClr val="0000FF"/>
                </a:solidFill>
              </a:rPr>
              <a:t> </a:t>
            </a:r>
            <a:r>
              <a:rPr lang="en-US" sz="3100" b="1" dirty="0" smtClean="0">
                <a:solidFill>
                  <a:srgbClr val="0000FF"/>
                </a:solidFill>
              </a:rPr>
              <a:t>collisions: </a:t>
            </a:r>
            <a:br>
              <a:rPr lang="en-US" sz="3100" b="1" dirty="0" smtClean="0">
                <a:solidFill>
                  <a:srgbClr val="0000FF"/>
                </a:solidFill>
              </a:rPr>
            </a:br>
            <a:r>
              <a:rPr lang="en-US" sz="3100" b="1" dirty="0" smtClean="0">
                <a:solidFill>
                  <a:srgbClr val="0000FF"/>
                </a:solidFill>
              </a:rPr>
              <a:t>												hypertriton</a:t>
            </a:r>
            <a:r>
              <a:rPr lang="en-US" sz="3100" b="1" dirty="0" smtClean="0">
                <a:solidFill>
                  <a:srgbClr val="3366FF"/>
                </a:solidFill>
              </a:rPr>
              <a:t> </a:t>
            </a:r>
            <a:r>
              <a:rPr lang="en-US" sz="3100" b="1" dirty="0" smtClean="0">
                <a:solidFill>
                  <a:srgbClr val="0000FF"/>
                </a:solidFill>
              </a:rPr>
              <a:t/>
            </a:r>
            <a:br>
              <a:rPr lang="en-US" sz="3100" b="1" dirty="0" smtClean="0">
                <a:solidFill>
                  <a:srgbClr val="0000FF"/>
                </a:solidFill>
              </a:rPr>
            </a:br>
            <a:r>
              <a:rPr lang="en-US" sz="3100" b="1" dirty="0">
                <a:solidFill>
                  <a:srgbClr val="0000FF"/>
                </a:solidFill>
              </a:rPr>
              <a:t> </a:t>
            </a:r>
            <a:r>
              <a:rPr lang="en-US" sz="3100" b="1" dirty="0" smtClean="0">
                <a:solidFill>
                  <a:srgbClr val="0000FF"/>
                </a:solidFill>
              </a:rPr>
              <a:t>                                                      </a:t>
            </a:r>
            <a:r>
              <a:rPr lang="en-US" sz="3100" dirty="0"/>
              <a:t/>
            </a:r>
            <a:br>
              <a:rPr lang="en-US" sz="3100" dirty="0"/>
            </a:br>
            <a:r>
              <a:rPr lang="en-US" sz="2800" dirty="0">
                <a:solidFill>
                  <a:srgbClr val="0000FF"/>
                </a:solidFill>
              </a:rPr>
              <a:t/>
            </a:r>
            <a:br>
              <a:rPr lang="en-US" sz="2800" dirty="0">
                <a:solidFill>
                  <a:srgbClr val="0000FF"/>
                </a:solidFill>
              </a:rPr>
            </a:br>
            <a:endParaRPr lang="en-US" sz="2800" dirty="0"/>
          </a:p>
        </p:txBody>
      </p:sp>
      <p:sp>
        <p:nvSpPr>
          <p:cNvPr id="3" name="Content Placeholder 2"/>
          <p:cNvSpPr>
            <a:spLocks noGrp="1"/>
          </p:cNvSpPr>
          <p:nvPr>
            <p:ph idx="1"/>
          </p:nvPr>
        </p:nvSpPr>
        <p:spPr>
          <a:xfrm>
            <a:off x="4563621" y="1731614"/>
            <a:ext cx="4402376" cy="3437467"/>
          </a:xfrm>
        </p:spPr>
        <p:txBody>
          <a:bodyPr>
            <a:normAutofit fontScale="25000" lnSpcReduction="20000"/>
          </a:bodyPr>
          <a:lstStyle/>
          <a:p>
            <a:pPr>
              <a:buFont typeface="Wingdings" charset="2"/>
              <a:buChar char="Ø"/>
            </a:pPr>
            <a:r>
              <a:rPr lang="en-US" sz="7200" dirty="0" smtClean="0">
                <a:solidFill>
                  <a:srgbClr val="3366FF"/>
                </a:solidFill>
              </a:rPr>
              <a:t>The 1</a:t>
            </a:r>
            <a:r>
              <a:rPr lang="en-US" sz="7200" baseline="30000" dirty="0" smtClean="0">
                <a:solidFill>
                  <a:srgbClr val="3366FF"/>
                </a:solidFill>
              </a:rPr>
              <a:t>st</a:t>
            </a:r>
            <a:r>
              <a:rPr lang="en-US" sz="7200" dirty="0" smtClean="0">
                <a:solidFill>
                  <a:srgbClr val="3366FF"/>
                </a:solidFill>
              </a:rPr>
              <a:t> measurement in p–Pb collisions at the LHC of </a:t>
            </a:r>
            <a:r>
              <a:rPr lang="en-US" sz="7200" dirty="0" smtClean="0">
                <a:solidFill>
                  <a:srgbClr val="FF0000"/>
                </a:solidFill>
              </a:rPr>
              <a:t>hypertriton, </a:t>
            </a:r>
            <a:r>
              <a:rPr lang="en-US" sz="7200" dirty="0" smtClean="0">
                <a:solidFill>
                  <a:srgbClr val="3366FF"/>
                </a:solidFill>
              </a:rPr>
              <a:t>reconstructed via the decay channel     </a:t>
            </a:r>
            <a:r>
              <a:rPr lang="is-IS" sz="7200" b="1" baseline="30000" dirty="0" smtClean="0">
                <a:solidFill>
                  <a:srgbClr val="FF0000"/>
                </a:solidFill>
              </a:rPr>
              <a:t>3</a:t>
            </a:r>
            <a:r>
              <a:rPr lang="is-IS" sz="7200" b="1" baseline="-25000" dirty="0" smtClean="0">
                <a:solidFill>
                  <a:srgbClr val="FF0000"/>
                </a:solidFill>
              </a:rPr>
              <a:t>Λ</a:t>
            </a:r>
            <a:r>
              <a:rPr lang="is-IS" sz="7200" b="1" dirty="0" smtClean="0">
                <a:solidFill>
                  <a:srgbClr val="FF0000"/>
                </a:solidFill>
              </a:rPr>
              <a:t>H → </a:t>
            </a:r>
            <a:r>
              <a:rPr lang="is-IS" sz="7200" b="1" baseline="30000" dirty="0" smtClean="0">
                <a:solidFill>
                  <a:srgbClr val="FF0000"/>
                </a:solidFill>
              </a:rPr>
              <a:t>3</a:t>
            </a:r>
            <a:r>
              <a:rPr lang="is-IS" sz="7200" b="1" dirty="0" smtClean="0">
                <a:solidFill>
                  <a:srgbClr val="FF0000"/>
                </a:solidFill>
              </a:rPr>
              <a:t>He + π</a:t>
            </a:r>
            <a:r>
              <a:rPr lang="is-IS" sz="7200" b="1" baseline="30000" dirty="0" smtClean="0">
                <a:solidFill>
                  <a:srgbClr val="FF0000"/>
                </a:solidFill>
              </a:rPr>
              <a:t>−</a:t>
            </a:r>
          </a:p>
          <a:p>
            <a:pPr lvl="1"/>
            <a:r>
              <a:rPr lang="en-US" sz="6800" dirty="0" smtClean="0">
                <a:solidFill>
                  <a:srgbClr val="3366FF"/>
                </a:solidFill>
              </a:rPr>
              <a:t>The </a:t>
            </a:r>
            <a:r>
              <a:rPr lang="en-US" sz="6800" dirty="0">
                <a:solidFill>
                  <a:srgbClr val="3366FF"/>
                </a:solidFill>
              </a:rPr>
              <a:t>lightest </a:t>
            </a:r>
            <a:r>
              <a:rPr lang="en-US" sz="6800" dirty="0" smtClean="0">
                <a:solidFill>
                  <a:srgbClr val="3366FF"/>
                </a:solidFill>
              </a:rPr>
              <a:t>hypernucleus </a:t>
            </a:r>
            <a:r>
              <a:rPr lang="en-US" sz="6800" dirty="0">
                <a:solidFill>
                  <a:srgbClr val="3366FF"/>
                </a:solidFill>
              </a:rPr>
              <a:t>(</a:t>
            </a:r>
            <a:r>
              <a:rPr lang="en-US" sz="6800" dirty="0" err="1">
                <a:solidFill>
                  <a:srgbClr val="3366FF"/>
                </a:solidFill>
              </a:rPr>
              <a:t>p,n</a:t>
            </a:r>
            <a:r>
              <a:rPr lang="en-US" sz="6800" dirty="0">
                <a:solidFill>
                  <a:srgbClr val="3366FF"/>
                </a:solidFill>
              </a:rPr>
              <a:t>,</a:t>
            </a:r>
            <a:r>
              <a:rPr lang="ru-RU" sz="6800" dirty="0">
                <a:solidFill>
                  <a:srgbClr val="3366FF"/>
                </a:solidFill>
              </a:rPr>
              <a:t> </a:t>
            </a:r>
            <a:r>
              <a:rPr lang="ru-RU" sz="6800" dirty="0" err="1">
                <a:solidFill>
                  <a:srgbClr val="3366FF"/>
                </a:solidFill>
              </a:rPr>
              <a:t>Λ</a:t>
            </a:r>
            <a:r>
              <a:rPr lang="en-US" sz="6800" dirty="0">
                <a:solidFill>
                  <a:srgbClr val="3366FF"/>
                </a:solidFill>
              </a:rPr>
              <a:t>) (mass ≈ 2.991 </a:t>
            </a:r>
            <a:r>
              <a:rPr lang="en-US" sz="6800" dirty="0" err="1">
                <a:solidFill>
                  <a:srgbClr val="3366FF"/>
                </a:solidFill>
              </a:rPr>
              <a:t>GeV</a:t>
            </a:r>
            <a:r>
              <a:rPr lang="en-US" sz="6800" dirty="0">
                <a:solidFill>
                  <a:srgbClr val="3366FF"/>
                </a:solidFill>
              </a:rPr>
              <a:t>/c</a:t>
            </a:r>
            <a:r>
              <a:rPr lang="en-US" sz="6800" baseline="30000" dirty="0">
                <a:solidFill>
                  <a:srgbClr val="3366FF"/>
                </a:solidFill>
              </a:rPr>
              <a:t>2</a:t>
            </a:r>
            <a:r>
              <a:rPr lang="en-US" sz="6800" dirty="0">
                <a:solidFill>
                  <a:srgbClr val="3366FF"/>
                </a:solidFill>
              </a:rPr>
              <a:t>) </a:t>
            </a:r>
          </a:p>
          <a:p>
            <a:pPr lvl="1"/>
            <a:r>
              <a:rPr lang="is-IS" sz="6800" dirty="0" smtClean="0">
                <a:solidFill>
                  <a:srgbClr val="3366FF"/>
                </a:solidFill>
              </a:rPr>
              <a:t>The </a:t>
            </a:r>
            <a:r>
              <a:rPr lang="is-IS" sz="6800" dirty="0">
                <a:solidFill>
                  <a:srgbClr val="3366FF"/>
                </a:solidFill>
              </a:rPr>
              <a:t>binding energy : B</a:t>
            </a:r>
            <a:r>
              <a:rPr lang="is-IS" sz="6800" baseline="-25000" dirty="0">
                <a:solidFill>
                  <a:srgbClr val="3366FF"/>
                </a:solidFill>
              </a:rPr>
              <a:t>Λ</a:t>
            </a:r>
            <a:r>
              <a:rPr lang="is-IS" sz="6800" dirty="0">
                <a:solidFill>
                  <a:srgbClr val="3366FF"/>
                </a:solidFill>
              </a:rPr>
              <a:t> </a:t>
            </a:r>
            <a:r>
              <a:rPr lang="en-US" sz="6800" dirty="0">
                <a:solidFill>
                  <a:srgbClr val="3366FF"/>
                </a:solidFill>
              </a:rPr>
              <a:t>≈ 130 </a:t>
            </a:r>
            <a:r>
              <a:rPr lang="en-US" sz="6800" dirty="0" err="1">
                <a:solidFill>
                  <a:srgbClr val="3366FF"/>
                </a:solidFill>
              </a:rPr>
              <a:t>keV</a:t>
            </a:r>
            <a:r>
              <a:rPr lang="en-US" sz="6800" dirty="0">
                <a:solidFill>
                  <a:srgbClr val="3366FF"/>
                </a:solidFill>
              </a:rPr>
              <a:t> </a:t>
            </a:r>
          </a:p>
          <a:p>
            <a:pPr>
              <a:buFont typeface="Wingdings" charset="2"/>
              <a:buChar char="Ø"/>
            </a:pPr>
            <a:r>
              <a:rPr lang="en-US" sz="7200" b="1" dirty="0" smtClean="0">
                <a:solidFill>
                  <a:srgbClr val="3366FF"/>
                </a:solidFill>
              </a:rPr>
              <a:t>Fragile but surviving </a:t>
            </a:r>
            <a:r>
              <a:rPr lang="en-US" sz="7200" b="1" dirty="0">
                <a:solidFill>
                  <a:srgbClr val="3366FF"/>
                </a:solidFill>
              </a:rPr>
              <a:t>at </a:t>
            </a:r>
            <a:r>
              <a:rPr lang="ru-RU" sz="7200" b="1" dirty="0" err="1">
                <a:solidFill>
                  <a:srgbClr val="3366FF"/>
                </a:solidFill>
              </a:rPr>
              <a:t>chemical</a:t>
            </a:r>
            <a:r>
              <a:rPr lang="ru-RU" sz="7200" b="1" dirty="0">
                <a:solidFill>
                  <a:srgbClr val="3366FF"/>
                </a:solidFill>
              </a:rPr>
              <a:t> </a:t>
            </a:r>
            <a:r>
              <a:rPr lang="ru-RU" sz="7200" b="1" dirty="0" err="1">
                <a:solidFill>
                  <a:srgbClr val="3366FF"/>
                </a:solidFill>
              </a:rPr>
              <a:t>freeze-out</a:t>
            </a:r>
            <a:r>
              <a:rPr lang="ru-RU" sz="7200" b="1" dirty="0">
                <a:solidFill>
                  <a:srgbClr val="3366FF"/>
                </a:solidFill>
              </a:rPr>
              <a:t> </a:t>
            </a:r>
            <a:r>
              <a:rPr lang="ru-RU" sz="7200" b="1" dirty="0" err="1">
                <a:solidFill>
                  <a:srgbClr val="3366FF"/>
                </a:solidFill>
              </a:rPr>
              <a:t>temperature</a:t>
            </a:r>
            <a:r>
              <a:rPr lang="ru-RU" sz="7200" b="1" dirty="0">
                <a:solidFill>
                  <a:srgbClr val="3366FF"/>
                </a:solidFill>
              </a:rPr>
              <a:t> </a:t>
            </a:r>
            <a:r>
              <a:rPr lang="ru-RU" sz="7200" b="1" dirty="0" err="1">
                <a:solidFill>
                  <a:srgbClr val="3366FF"/>
                </a:solidFill>
              </a:rPr>
              <a:t>T</a:t>
            </a:r>
            <a:r>
              <a:rPr lang="ru-RU" sz="7200" b="1" baseline="-25000" dirty="0" err="1">
                <a:solidFill>
                  <a:srgbClr val="3366FF"/>
                </a:solidFill>
              </a:rPr>
              <a:t>ch</a:t>
            </a:r>
            <a:r>
              <a:rPr lang="ru-RU" sz="7200" b="1" dirty="0">
                <a:solidFill>
                  <a:srgbClr val="3366FF"/>
                </a:solidFill>
              </a:rPr>
              <a:t> = 156 </a:t>
            </a:r>
            <a:r>
              <a:rPr lang="ru-RU" sz="7200" b="1" dirty="0" err="1">
                <a:solidFill>
                  <a:srgbClr val="3366FF"/>
                </a:solidFill>
              </a:rPr>
              <a:t>MeV</a:t>
            </a:r>
            <a:r>
              <a:rPr lang="en-US" sz="7200" b="1" dirty="0">
                <a:solidFill>
                  <a:srgbClr val="3366FF"/>
                </a:solidFill>
              </a:rPr>
              <a:t> </a:t>
            </a:r>
            <a:r>
              <a:rPr lang="en-US" sz="7200" b="1" dirty="0" smtClean="0">
                <a:solidFill>
                  <a:srgbClr val="3366FF"/>
                </a:solidFill>
              </a:rPr>
              <a:t>?</a:t>
            </a:r>
          </a:p>
          <a:p>
            <a:pPr marL="285750" indent="-285750">
              <a:buFont typeface="Wingdings" charset="2"/>
              <a:buChar char="Ø"/>
            </a:pPr>
            <a:r>
              <a:rPr lang="en-US" sz="7200" dirty="0">
                <a:solidFill>
                  <a:srgbClr val="FF0000"/>
                </a:solidFill>
              </a:rPr>
              <a:t>Important to discriminate between </a:t>
            </a:r>
            <a:r>
              <a:rPr lang="en-US" sz="7200" dirty="0" err="1">
                <a:solidFill>
                  <a:srgbClr val="FF0000"/>
                </a:solidFill>
              </a:rPr>
              <a:t>nucleosynthesis</a:t>
            </a:r>
            <a:r>
              <a:rPr lang="en-US" sz="7200" dirty="0">
                <a:solidFill>
                  <a:srgbClr val="FF0000"/>
                </a:solidFill>
              </a:rPr>
              <a:t> mechanisms</a:t>
            </a:r>
            <a:r>
              <a:rPr lang="en-US" sz="8000" dirty="0">
                <a:solidFill>
                  <a:srgbClr val="FF0000"/>
                </a:solidFill>
              </a:rPr>
              <a:t> </a:t>
            </a:r>
            <a:r>
              <a:rPr lang="en-US" sz="8000" dirty="0" smtClean="0">
                <a:solidFill>
                  <a:srgbClr val="FF0000"/>
                </a:solidFill>
              </a:rPr>
              <a:t>in </a:t>
            </a:r>
            <a:r>
              <a:rPr lang="en-US" sz="8000" dirty="0">
                <a:solidFill>
                  <a:srgbClr val="FF0000"/>
                </a:solidFill>
              </a:rPr>
              <a:t>dense </a:t>
            </a:r>
            <a:r>
              <a:rPr lang="en-US" sz="8000" dirty="0" smtClean="0">
                <a:solidFill>
                  <a:srgbClr val="FF0000"/>
                </a:solidFill>
              </a:rPr>
              <a:t>and hot environments </a:t>
            </a:r>
            <a:endParaRPr lang="en-US" sz="8000" dirty="0">
              <a:solidFill>
                <a:srgbClr val="FF0000"/>
              </a:solidFill>
            </a:endParaRPr>
          </a:p>
          <a:p>
            <a:pPr marL="285750" indent="-285750">
              <a:buFont typeface="Wingdings" charset="2"/>
              <a:buChar char="Ø"/>
            </a:pPr>
            <a:r>
              <a:rPr lang="en-US" sz="7200" dirty="0" smtClean="0">
                <a:solidFill>
                  <a:srgbClr val="FF0000"/>
                </a:solidFill>
              </a:rPr>
              <a:t>Results are currently in </a:t>
            </a:r>
            <a:r>
              <a:rPr lang="en-US" sz="7200" dirty="0" err="1">
                <a:solidFill>
                  <a:srgbClr val="FF0000"/>
                </a:solidFill>
              </a:rPr>
              <a:t>favour</a:t>
            </a:r>
            <a:r>
              <a:rPr lang="en-US" sz="7200" dirty="0">
                <a:solidFill>
                  <a:srgbClr val="FF0000"/>
                </a:solidFill>
              </a:rPr>
              <a:t> of  </a:t>
            </a:r>
            <a:r>
              <a:rPr lang="en-US" sz="7200" dirty="0" smtClean="0">
                <a:solidFill>
                  <a:srgbClr val="FF0000"/>
                </a:solidFill>
              </a:rPr>
              <a:t>coalescence    </a:t>
            </a:r>
          </a:p>
          <a:p>
            <a:pPr marL="285750" indent="-285750">
              <a:buFont typeface="Wingdings" charset="2"/>
              <a:buChar char="Ø"/>
            </a:pPr>
            <a:r>
              <a:rPr lang="en-US" sz="7200" dirty="0" smtClean="0">
                <a:solidFill>
                  <a:srgbClr val="FF0000"/>
                </a:solidFill>
              </a:rPr>
              <a:t>Improved </a:t>
            </a:r>
            <a:r>
              <a:rPr lang="en-US" sz="7200" dirty="0">
                <a:solidFill>
                  <a:srgbClr val="FF0000"/>
                </a:solidFill>
              </a:rPr>
              <a:t>statistics </a:t>
            </a:r>
            <a:r>
              <a:rPr lang="mr-IN" sz="7200" dirty="0">
                <a:solidFill>
                  <a:srgbClr val="FF0000"/>
                </a:solidFill>
              </a:rPr>
              <a:t>–</a:t>
            </a:r>
            <a:r>
              <a:rPr lang="en-US" sz="7200" dirty="0">
                <a:solidFill>
                  <a:srgbClr val="FF0000"/>
                </a:solidFill>
              </a:rPr>
              <a:t> is expected in the upcoming LHC Run 3 with the upgraded </a:t>
            </a:r>
            <a:r>
              <a:rPr lang="en-US" sz="7200" dirty="0" smtClean="0">
                <a:solidFill>
                  <a:srgbClr val="FF0000"/>
                </a:solidFill>
              </a:rPr>
              <a:t>ALICE</a:t>
            </a:r>
            <a:endParaRPr lang="en-US" sz="7200" dirty="0">
              <a:solidFill>
                <a:srgbClr val="3366FF"/>
              </a:solidFill>
            </a:endParaRPr>
          </a:p>
          <a:p>
            <a:pPr>
              <a:buFont typeface="Wingdings" charset="2"/>
              <a:buChar char="Ø"/>
            </a:pPr>
            <a:endParaRPr lang="is-IS" sz="4200" baseline="30000" dirty="0" smtClean="0">
              <a:solidFill>
                <a:srgbClr val="3366FF"/>
              </a:solidFill>
            </a:endParaRPr>
          </a:p>
          <a:p>
            <a:pPr marL="0" indent="0">
              <a:buNone/>
            </a:pPr>
            <a:endParaRPr lang="is-IS" sz="2000" baseline="30000" dirty="0" smtClean="0">
              <a:solidFill>
                <a:srgbClr val="3366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677" y="34725"/>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1515533" y="1342047"/>
            <a:ext cx="7554768" cy="4193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a:xfrm>
            <a:off x="6869113" y="6226638"/>
            <a:ext cx="2133600" cy="365125"/>
          </a:xfrm>
        </p:spPr>
        <p:txBody>
          <a:bodyPr/>
          <a:lstStyle/>
          <a:p>
            <a:fld id="{EBC5711C-1C65-D44E-A10F-9AF119BF2041}" type="slidenum">
              <a:rPr lang="en-US" smtClean="0"/>
              <a:t>10</a:t>
            </a:fld>
            <a:endParaRPr lang="en-US" dirty="0"/>
          </a:p>
        </p:txBody>
      </p:sp>
      <p:sp>
        <p:nvSpPr>
          <p:cNvPr id="11" name="Rectangle 10"/>
          <p:cNvSpPr/>
          <p:nvPr/>
        </p:nvSpPr>
        <p:spPr>
          <a:xfrm>
            <a:off x="2138599" y="1630603"/>
            <a:ext cx="1825740" cy="369332"/>
          </a:xfrm>
          <a:prstGeom prst="rect">
            <a:avLst/>
          </a:prstGeom>
        </p:spPr>
        <p:txBody>
          <a:bodyPr wrap="none">
            <a:spAutoFit/>
          </a:bodyPr>
          <a:lstStyle/>
          <a:p>
            <a:r>
              <a:rPr lang="en-US" dirty="0">
                <a:solidFill>
                  <a:srgbClr val="0000FF"/>
                </a:solidFill>
              </a:rPr>
              <a:t>arXiv:2107.10627</a:t>
            </a:r>
            <a:endParaRPr lang="en-US" dirty="0"/>
          </a:p>
        </p:txBody>
      </p:sp>
      <p:pic>
        <p:nvPicPr>
          <p:cNvPr id="15" name="Picture 14" descr="hl_ratio_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67" y="1961554"/>
            <a:ext cx="4412254" cy="4256618"/>
          </a:xfrm>
          <a:prstGeom prst="rect">
            <a:avLst/>
          </a:prstGeom>
        </p:spPr>
      </p:pic>
      <p:sp>
        <p:nvSpPr>
          <p:cNvPr id="16" name="Rectangle 15"/>
          <p:cNvSpPr/>
          <p:nvPr/>
        </p:nvSpPr>
        <p:spPr>
          <a:xfrm>
            <a:off x="4563621" y="5620175"/>
            <a:ext cx="4741246" cy="892552"/>
          </a:xfrm>
          <a:prstGeom prst="rect">
            <a:avLst/>
          </a:prstGeom>
        </p:spPr>
        <p:txBody>
          <a:bodyPr wrap="square">
            <a:spAutoFit/>
          </a:bodyPr>
          <a:lstStyle/>
          <a:p>
            <a:pPr marL="285750" indent="-285750">
              <a:buFont typeface="Wingdings" charset="2"/>
              <a:buChar char="Ø"/>
            </a:pPr>
            <a:r>
              <a:rPr lang="en-US" dirty="0" smtClean="0">
                <a:solidFill>
                  <a:srgbClr val="0000FF"/>
                </a:solidFill>
              </a:rPr>
              <a:t>Search of Σ</a:t>
            </a:r>
            <a:r>
              <a:rPr lang="en-US" baseline="30000" dirty="0" smtClean="0">
                <a:solidFill>
                  <a:srgbClr val="0000FF"/>
                </a:solidFill>
              </a:rPr>
              <a:t>0</a:t>
            </a:r>
            <a:r>
              <a:rPr lang="mr-IN" dirty="0" smtClean="0">
                <a:solidFill>
                  <a:srgbClr val="0000FF"/>
                </a:solidFill>
              </a:rPr>
              <a:t>–</a:t>
            </a:r>
            <a:r>
              <a:rPr lang="en-US" dirty="0" err="1" smtClean="0">
                <a:solidFill>
                  <a:srgbClr val="0000FF"/>
                </a:solidFill>
              </a:rPr>
              <a:t>hypernuclei</a:t>
            </a:r>
            <a:r>
              <a:rPr lang="en-US" dirty="0">
                <a:solidFill>
                  <a:srgbClr val="0000FF"/>
                </a:solidFill>
              </a:rPr>
              <a:t>:  </a:t>
            </a:r>
            <a:r>
              <a:rPr lang="en-US" dirty="0" smtClean="0">
                <a:solidFill>
                  <a:srgbClr val="0000FF"/>
                </a:solidFill>
              </a:rPr>
              <a:t>talk by </a:t>
            </a:r>
            <a:r>
              <a:rPr lang="en-US" dirty="0">
                <a:solidFill>
                  <a:srgbClr val="0000FF"/>
                </a:solidFill>
              </a:rPr>
              <a:t>Alexander </a:t>
            </a:r>
            <a:r>
              <a:rPr lang="en-US" dirty="0" err="1">
                <a:solidFill>
                  <a:srgbClr val="0000FF"/>
                </a:solidFill>
              </a:rPr>
              <a:t>Borissov</a:t>
            </a:r>
            <a:r>
              <a:rPr lang="en-US" dirty="0">
                <a:solidFill>
                  <a:srgbClr val="0000FF"/>
                </a:solidFill>
              </a:rPr>
              <a:t> </a:t>
            </a:r>
            <a:r>
              <a:rPr lang="en-US" dirty="0" smtClean="0">
                <a:solidFill>
                  <a:srgbClr val="0000FF"/>
                </a:solidFill>
              </a:rPr>
              <a:t>at this conference,</a:t>
            </a:r>
            <a:r>
              <a:rPr lang="en-US" sz="1600" dirty="0" smtClean="0">
                <a:solidFill>
                  <a:srgbClr val="0000FF"/>
                </a:solidFill>
              </a:rPr>
              <a:t>12 </a:t>
            </a:r>
            <a:r>
              <a:rPr lang="en-US" sz="1600" dirty="0">
                <a:solidFill>
                  <a:srgbClr val="0000FF"/>
                </a:solidFill>
              </a:rPr>
              <a:t>July 2022, 12:30</a:t>
            </a:r>
            <a:br>
              <a:rPr lang="en-US" sz="1600" dirty="0">
                <a:solidFill>
                  <a:srgbClr val="0000FF"/>
                </a:solidFill>
              </a:rPr>
            </a:br>
            <a:r>
              <a:rPr lang="en-US" sz="1600" dirty="0" smtClean="0">
                <a:solidFill>
                  <a:srgbClr val="FF0000"/>
                </a:solidFill>
              </a:rPr>
              <a:t>				</a:t>
            </a:r>
            <a:endParaRPr lang="en-US" sz="1600" dirty="0"/>
          </a:p>
        </p:txBody>
      </p:sp>
      <p:sp>
        <p:nvSpPr>
          <p:cNvPr id="18" name="Oval 17"/>
          <p:cNvSpPr/>
          <p:nvPr/>
        </p:nvSpPr>
        <p:spPr>
          <a:xfrm>
            <a:off x="151367" y="1507067"/>
            <a:ext cx="216600" cy="2656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9" name="Oval 18"/>
          <p:cNvSpPr/>
          <p:nvPr/>
        </p:nvSpPr>
        <p:spPr>
          <a:xfrm>
            <a:off x="347964" y="967145"/>
            <a:ext cx="249573" cy="2947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617539" y="1383979"/>
            <a:ext cx="303297" cy="324830"/>
          </a:xfrm>
          <a:prstGeom prst="ellipse">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51367" y="1445937"/>
            <a:ext cx="216600" cy="369332"/>
          </a:xfrm>
          <a:prstGeom prst="rect">
            <a:avLst/>
          </a:prstGeom>
        </p:spPr>
        <p:txBody>
          <a:bodyPr wrap="square">
            <a:spAutoFit/>
          </a:bodyPr>
          <a:lstStyle/>
          <a:p>
            <a:r>
              <a:rPr lang="en-US" dirty="0">
                <a:solidFill>
                  <a:schemeClr val="bg1"/>
                </a:solidFill>
              </a:rPr>
              <a:t>P</a:t>
            </a:r>
          </a:p>
        </p:txBody>
      </p:sp>
      <p:sp>
        <p:nvSpPr>
          <p:cNvPr id="22" name="Donut 21"/>
          <p:cNvSpPr/>
          <p:nvPr/>
        </p:nvSpPr>
        <p:spPr>
          <a:xfrm>
            <a:off x="4121" y="922338"/>
            <a:ext cx="914400" cy="937634"/>
          </a:xfrm>
          <a:prstGeom prst="donut">
            <a:avLst>
              <a:gd name="adj" fmla="val 8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347964" y="922338"/>
            <a:ext cx="326039" cy="369332"/>
          </a:xfrm>
          <a:prstGeom prst="rect">
            <a:avLst/>
          </a:prstGeom>
        </p:spPr>
        <p:txBody>
          <a:bodyPr wrap="square">
            <a:spAutoFit/>
          </a:bodyPr>
          <a:lstStyle/>
          <a:p>
            <a:r>
              <a:rPr lang="en-US" dirty="0" smtClean="0">
                <a:solidFill>
                  <a:srgbClr val="FFFFFF"/>
                </a:solidFill>
              </a:rPr>
              <a:t>n</a:t>
            </a:r>
            <a:endParaRPr lang="en-US" dirty="0">
              <a:solidFill>
                <a:srgbClr val="FFFFFF"/>
              </a:solidFill>
            </a:endParaRPr>
          </a:p>
        </p:txBody>
      </p:sp>
      <p:sp>
        <p:nvSpPr>
          <p:cNvPr id="24" name="Rectangle 23"/>
          <p:cNvSpPr/>
          <p:nvPr/>
        </p:nvSpPr>
        <p:spPr>
          <a:xfrm>
            <a:off x="617539" y="1352176"/>
            <a:ext cx="325730" cy="369332"/>
          </a:xfrm>
          <a:prstGeom prst="rect">
            <a:avLst/>
          </a:prstGeom>
        </p:spPr>
        <p:txBody>
          <a:bodyPr wrap="none">
            <a:spAutoFit/>
          </a:bodyPr>
          <a:lstStyle/>
          <a:p>
            <a:r>
              <a:rPr lang="en-US" dirty="0" err="1" smtClean="0">
                <a:solidFill>
                  <a:srgbClr val="FFFFFF"/>
                </a:solidFill>
              </a:rPr>
              <a:t>Λ</a:t>
            </a:r>
            <a:endParaRPr lang="en-US" dirty="0">
              <a:solidFill>
                <a:srgbClr val="FFFFFF"/>
              </a:solidFill>
            </a:endParaRPr>
          </a:p>
        </p:txBody>
      </p:sp>
      <p:cxnSp>
        <p:nvCxnSpPr>
          <p:cNvPr id="28" name="Straight Arrow Connector 27"/>
          <p:cNvCxnSpPr/>
          <p:nvPr/>
        </p:nvCxnSpPr>
        <p:spPr>
          <a:xfrm>
            <a:off x="569702" y="730633"/>
            <a:ext cx="558800" cy="636559"/>
          </a:xfrm>
          <a:prstGeom prst="straightConnector1">
            <a:avLst/>
          </a:prstGeom>
          <a:ln w="127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rot="2847858">
            <a:off x="625901" y="769545"/>
            <a:ext cx="788460" cy="369332"/>
          </a:xfrm>
          <a:prstGeom prst="rect">
            <a:avLst/>
          </a:prstGeom>
        </p:spPr>
        <p:txBody>
          <a:bodyPr wrap="none">
            <a:spAutoFit/>
          </a:bodyPr>
          <a:lstStyle/>
          <a:p>
            <a:r>
              <a:rPr lang="en-US" dirty="0" smtClean="0">
                <a:solidFill>
                  <a:srgbClr val="0000FF"/>
                </a:solidFill>
              </a:rPr>
              <a:t>~10fm</a:t>
            </a:r>
            <a:endParaRPr lang="en-US" dirty="0"/>
          </a:p>
        </p:txBody>
      </p:sp>
      <p:sp>
        <p:nvSpPr>
          <p:cNvPr id="9" name="Rectangle 8"/>
          <p:cNvSpPr/>
          <p:nvPr/>
        </p:nvSpPr>
        <p:spPr>
          <a:xfrm>
            <a:off x="6150873" y="1359507"/>
            <a:ext cx="2993127" cy="369332"/>
          </a:xfrm>
          <a:prstGeom prst="rect">
            <a:avLst/>
          </a:prstGeom>
        </p:spPr>
        <p:txBody>
          <a:bodyPr wrap="none">
            <a:spAutoFit/>
          </a:bodyPr>
          <a:lstStyle/>
          <a:p>
            <a:pPr>
              <a:spcAft>
                <a:spcPts val="1800"/>
              </a:spcAft>
            </a:pPr>
            <a:r>
              <a:rPr lang="en-US" b="1" dirty="0">
                <a:solidFill>
                  <a:srgbClr val="FF0000"/>
                </a:solidFill>
              </a:rPr>
              <a:t>pp, p-Pb and Pb–Pb collisions</a:t>
            </a:r>
          </a:p>
        </p:txBody>
      </p:sp>
    </p:spTree>
    <p:extLst>
      <p:ext uri="{BB962C8B-B14F-4D97-AF65-F5344CB8AC3E}">
        <p14:creationId xmlns:p14="http://schemas.microsoft.com/office/powerpoint/2010/main" val="10354058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468" y="457791"/>
            <a:ext cx="8855588" cy="1430273"/>
          </a:xfrm>
        </p:spPr>
        <p:txBody>
          <a:bodyPr>
            <a:normAutofit fontScale="90000"/>
          </a:bodyPr>
          <a:lstStyle/>
          <a:p>
            <a:pPr algn="l"/>
            <a:r>
              <a:rPr lang="en-US" sz="3100" b="1" dirty="0">
                <a:solidFill>
                  <a:srgbClr val="0000FF"/>
                </a:solidFill>
              </a:rPr>
              <a:t>Formation of light (anti) (hyper) </a:t>
            </a:r>
            <a:r>
              <a:rPr lang="en-US" sz="3100" b="1" dirty="0" smtClean="0">
                <a:solidFill>
                  <a:srgbClr val="0000FF"/>
                </a:solidFill>
              </a:rPr>
              <a:t>nuclei</a:t>
            </a:r>
            <a:br>
              <a:rPr lang="en-US" sz="3100" b="1" dirty="0" smtClean="0">
                <a:solidFill>
                  <a:srgbClr val="0000FF"/>
                </a:solidFill>
              </a:rPr>
            </a:br>
            <a:r>
              <a:rPr lang="en-US" sz="3100" b="1" dirty="0" smtClean="0">
                <a:solidFill>
                  <a:srgbClr val="0000FF"/>
                </a:solidFill>
              </a:rPr>
              <a:t>                in </a:t>
            </a:r>
            <a:r>
              <a:rPr lang="en-US" sz="3100" b="1" dirty="0" err="1" smtClean="0">
                <a:solidFill>
                  <a:srgbClr val="0000FF"/>
                </a:solidFill>
              </a:rPr>
              <a:t>Pb</a:t>
            </a:r>
            <a:r>
              <a:rPr lang="en-US" sz="3100" b="1" dirty="0">
                <a:solidFill>
                  <a:srgbClr val="0000FF"/>
                </a:solidFill>
              </a:rPr>
              <a:t>--Pb </a:t>
            </a:r>
            <a:r>
              <a:rPr lang="en-US" sz="3100" b="1" dirty="0" smtClean="0">
                <a:solidFill>
                  <a:srgbClr val="0000FF"/>
                </a:solidFill>
              </a:rPr>
              <a:t>collisions: </a:t>
            </a:r>
            <a:br>
              <a:rPr lang="en-US" sz="3100" b="1" dirty="0" smtClean="0">
                <a:solidFill>
                  <a:srgbClr val="0000FF"/>
                </a:solidFill>
              </a:rPr>
            </a:br>
            <a:r>
              <a:rPr lang="en-US" sz="3100" b="1" dirty="0" smtClean="0">
                <a:solidFill>
                  <a:srgbClr val="0000FF"/>
                </a:solidFill>
              </a:rPr>
              <a:t>                      antimatter</a:t>
            </a:r>
            <a:r>
              <a:rPr lang="en-US" sz="3100" b="1" dirty="0">
                <a:solidFill>
                  <a:srgbClr val="0000FF"/>
                </a:solidFill>
              </a:rPr>
              <a:t>-over-matter </a:t>
            </a:r>
            <a:r>
              <a:rPr lang="en-US" sz="3100" b="1" dirty="0" smtClean="0">
                <a:solidFill>
                  <a:srgbClr val="0000FF"/>
                </a:solidFill>
              </a:rPr>
              <a:t>ratios</a:t>
            </a:r>
            <a:r>
              <a:rPr lang="en-US" sz="3100" dirty="0" smtClean="0"/>
              <a:t/>
            </a:r>
            <a:br>
              <a:rPr lang="en-US" sz="3100" dirty="0" smtClean="0"/>
            </a:br>
            <a:r>
              <a:rPr lang="en-US" sz="3100" dirty="0"/>
              <a:t/>
            </a:r>
            <a:br>
              <a:rPr lang="en-US" sz="3100" dirty="0"/>
            </a:br>
            <a:r>
              <a:rPr lang="en-US" sz="2800" dirty="0">
                <a:solidFill>
                  <a:srgbClr val="0000FF"/>
                </a:solidFill>
              </a:rPr>
              <a:t/>
            </a:r>
            <a:br>
              <a:rPr lang="en-US" sz="2800" dirty="0">
                <a:solidFill>
                  <a:srgbClr val="0000FF"/>
                </a:solidFill>
              </a:rPr>
            </a:br>
            <a:endParaRPr lang="en-US" sz="2800" dirty="0"/>
          </a:p>
        </p:txBody>
      </p:sp>
      <p:sp>
        <p:nvSpPr>
          <p:cNvPr id="3" name="Content Placeholder 2"/>
          <p:cNvSpPr>
            <a:spLocks noGrp="1"/>
          </p:cNvSpPr>
          <p:nvPr>
            <p:ph idx="1"/>
          </p:nvPr>
        </p:nvSpPr>
        <p:spPr>
          <a:xfrm>
            <a:off x="9318188" y="3674224"/>
            <a:ext cx="933979" cy="2087594"/>
          </a:xfrm>
        </p:spPr>
        <p:txBody>
          <a:bodyPr>
            <a:normAutofit/>
          </a:bodyPr>
          <a:lstStyle/>
          <a:p>
            <a:pPr>
              <a:buFont typeface="Wingdings" charset="2"/>
              <a:buChar char="Ø"/>
            </a:pPr>
            <a:endParaRPr lang="is-IS" sz="2000" baseline="30000" dirty="0" smtClean="0">
              <a:solidFill>
                <a:srgbClr val="3366FF"/>
              </a:solidFill>
            </a:endParaRPr>
          </a:p>
          <a:p>
            <a:pPr marL="0" indent="0">
              <a:buNone/>
            </a:pPr>
            <a:endParaRPr lang="is-IS" sz="2000" baseline="30000" dirty="0" smtClean="0">
              <a:solidFill>
                <a:srgbClr val="3366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37494" y="1438805"/>
            <a:ext cx="72559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a:xfrm>
            <a:off x="6869113" y="6173787"/>
            <a:ext cx="2133600" cy="365125"/>
          </a:xfrm>
        </p:spPr>
        <p:txBody>
          <a:bodyPr/>
          <a:lstStyle/>
          <a:p>
            <a:fld id="{EBC5711C-1C65-D44E-A10F-9AF119BF2041}" type="slidenum">
              <a:rPr lang="en-US" smtClean="0"/>
              <a:t>11</a:t>
            </a:fld>
            <a:endParaRPr lang="en-US"/>
          </a:p>
        </p:txBody>
      </p:sp>
      <p:sp>
        <p:nvSpPr>
          <p:cNvPr id="8" name="Rectangle 7"/>
          <p:cNvSpPr/>
          <p:nvPr/>
        </p:nvSpPr>
        <p:spPr>
          <a:xfrm rot="19436560">
            <a:off x="68578" y="414447"/>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6" name="Rectangle 15"/>
          <p:cNvSpPr/>
          <p:nvPr/>
        </p:nvSpPr>
        <p:spPr>
          <a:xfrm>
            <a:off x="403028" y="5804455"/>
            <a:ext cx="8156772" cy="369332"/>
          </a:xfrm>
          <a:prstGeom prst="rect">
            <a:avLst/>
          </a:prstGeom>
        </p:spPr>
        <p:txBody>
          <a:bodyPr wrap="square">
            <a:spAutoFit/>
          </a:bodyPr>
          <a:lstStyle/>
          <a:p>
            <a:r>
              <a:rPr lang="en-US" dirty="0"/>
              <a:t>Fit </a:t>
            </a:r>
            <a:r>
              <a:rPr lang="en-US" dirty="0" smtClean="0"/>
              <a:t>using </a:t>
            </a:r>
            <a:r>
              <a:rPr lang="en-US" dirty="0"/>
              <a:t>the relation obtained from </a:t>
            </a:r>
            <a:r>
              <a:rPr lang="en-US" dirty="0" smtClean="0"/>
              <a:t>SHM. </a:t>
            </a:r>
            <a:endParaRPr lang="en-US" dirty="0"/>
          </a:p>
        </p:txBody>
      </p:sp>
      <p:sp>
        <p:nvSpPr>
          <p:cNvPr id="9" name="Rectangle 8"/>
          <p:cNvSpPr/>
          <p:nvPr/>
        </p:nvSpPr>
        <p:spPr>
          <a:xfrm>
            <a:off x="5501313" y="1518733"/>
            <a:ext cx="3249608" cy="369332"/>
          </a:xfrm>
          <a:prstGeom prst="rect">
            <a:avLst/>
          </a:prstGeom>
        </p:spPr>
        <p:txBody>
          <a:bodyPr wrap="none">
            <a:spAutoFit/>
          </a:bodyPr>
          <a:lstStyle/>
          <a:p>
            <a:pPr>
              <a:spcAft>
                <a:spcPts val="1800"/>
              </a:spcAft>
            </a:pPr>
            <a:r>
              <a:rPr lang="en-US" b="1" dirty="0" err="1" smtClean="0">
                <a:solidFill>
                  <a:srgbClr val="FF0000"/>
                </a:solidFill>
              </a:rPr>
              <a:t>Pb</a:t>
            </a:r>
            <a:r>
              <a:rPr lang="en-US" b="1" dirty="0">
                <a:solidFill>
                  <a:srgbClr val="FF0000"/>
                </a:solidFill>
              </a:rPr>
              <a:t>–</a:t>
            </a:r>
            <a:r>
              <a:rPr lang="en-US" b="1" dirty="0" err="1">
                <a:solidFill>
                  <a:srgbClr val="FF0000"/>
                </a:solidFill>
              </a:rPr>
              <a:t>Pb</a:t>
            </a:r>
            <a:r>
              <a:rPr lang="en-US" b="1" dirty="0">
                <a:solidFill>
                  <a:srgbClr val="FF0000"/>
                </a:solidFill>
              </a:rPr>
              <a:t> </a:t>
            </a:r>
            <a:r>
              <a:rPr lang="en-US" b="1" dirty="0" smtClean="0">
                <a:solidFill>
                  <a:srgbClr val="FF0000"/>
                </a:solidFill>
              </a:rPr>
              <a:t>collisions, √</a:t>
            </a:r>
            <a:r>
              <a:rPr lang="en-US" b="1" dirty="0" err="1" smtClean="0">
                <a:solidFill>
                  <a:srgbClr val="FF0000"/>
                </a:solidFill>
              </a:rPr>
              <a:t>s</a:t>
            </a:r>
            <a:r>
              <a:rPr lang="en-US" b="1" baseline="-25000" dirty="0" err="1" smtClean="0">
                <a:solidFill>
                  <a:srgbClr val="FF0000"/>
                </a:solidFill>
              </a:rPr>
              <a:t>NN</a:t>
            </a:r>
            <a:r>
              <a:rPr lang="en-US" b="1" dirty="0" smtClean="0">
                <a:solidFill>
                  <a:srgbClr val="FF0000"/>
                </a:solidFill>
              </a:rPr>
              <a:t>=5.02 </a:t>
            </a:r>
            <a:r>
              <a:rPr lang="en-US" b="1" dirty="0" err="1" smtClean="0">
                <a:solidFill>
                  <a:srgbClr val="FF0000"/>
                </a:solidFill>
              </a:rPr>
              <a:t>TeV</a:t>
            </a:r>
            <a:endParaRPr lang="en-US" b="1" dirty="0">
              <a:solidFill>
                <a:srgbClr val="FF0000"/>
              </a:solidFill>
            </a:endParaRPr>
          </a:p>
        </p:txBody>
      </p:sp>
      <p:pic>
        <p:nvPicPr>
          <p:cNvPr id="12" name="Picture 11" descr="SHMfitToRatios_0_5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85" y="1888065"/>
            <a:ext cx="5382628" cy="3879978"/>
          </a:xfrm>
          <a:prstGeom prst="rect">
            <a:avLst/>
          </a:prstGeom>
        </p:spPr>
      </p:pic>
      <p:sp>
        <p:nvSpPr>
          <p:cNvPr id="13" name="Rectangle 12"/>
          <p:cNvSpPr/>
          <p:nvPr/>
        </p:nvSpPr>
        <p:spPr>
          <a:xfrm>
            <a:off x="5240865" y="3867835"/>
            <a:ext cx="3761848" cy="923330"/>
          </a:xfrm>
          <a:prstGeom prst="rect">
            <a:avLst/>
          </a:prstGeom>
        </p:spPr>
        <p:txBody>
          <a:bodyPr wrap="square">
            <a:spAutoFit/>
          </a:bodyPr>
          <a:lstStyle/>
          <a:p>
            <a:pPr marL="285750" indent="-285750">
              <a:buFont typeface="Wingdings" charset="2"/>
              <a:buChar char="Ø"/>
            </a:pPr>
            <a:r>
              <a:rPr lang="en-US" dirty="0" smtClean="0"/>
              <a:t>Measurement of baryon                     			chemical </a:t>
            </a:r>
            <a:r>
              <a:rPr lang="en-US" dirty="0"/>
              <a:t>potential </a:t>
            </a:r>
            <a:r>
              <a:rPr lang="en-US" dirty="0" smtClean="0"/>
              <a:t>𝜇</a:t>
            </a:r>
            <a:r>
              <a:rPr lang="en-US" baseline="-25000" dirty="0" smtClean="0"/>
              <a:t>𝐵</a:t>
            </a:r>
          </a:p>
          <a:p>
            <a:endParaRPr lang="en-US" dirty="0"/>
          </a:p>
        </p:txBody>
      </p:sp>
      <p:sp>
        <p:nvSpPr>
          <p:cNvPr id="14" name="Rectangle 13"/>
          <p:cNvSpPr/>
          <p:nvPr/>
        </p:nvSpPr>
        <p:spPr>
          <a:xfrm>
            <a:off x="5156197" y="2473895"/>
            <a:ext cx="4077323" cy="1200329"/>
          </a:xfrm>
          <a:prstGeom prst="rect">
            <a:avLst/>
          </a:prstGeom>
        </p:spPr>
        <p:txBody>
          <a:bodyPr wrap="square">
            <a:spAutoFit/>
          </a:bodyPr>
          <a:lstStyle/>
          <a:p>
            <a:pPr marL="285750" indent="-285750">
              <a:buFont typeface="Wingdings" charset="2"/>
              <a:buChar char="Ø"/>
            </a:pPr>
            <a:r>
              <a:rPr lang="en-US" dirty="0"/>
              <a:t> </a:t>
            </a:r>
            <a:r>
              <a:rPr lang="en-US" dirty="0" smtClean="0">
                <a:solidFill>
                  <a:srgbClr val="FF0000"/>
                </a:solidFill>
              </a:rPr>
              <a:t>T </a:t>
            </a:r>
            <a:r>
              <a:rPr lang="en-US" dirty="0">
                <a:solidFill>
                  <a:srgbClr val="FF0000"/>
                </a:solidFill>
              </a:rPr>
              <a:t>= 156.5 ± 1.5 MeV</a:t>
            </a:r>
            <a:r>
              <a:rPr lang="en-US" dirty="0"/>
              <a:t>, fixed from the Statistical </a:t>
            </a:r>
            <a:r>
              <a:rPr lang="en-US" dirty="0" err="1"/>
              <a:t>Hadronisation</a:t>
            </a:r>
            <a:r>
              <a:rPr lang="en-US" dirty="0"/>
              <a:t> Model </a:t>
            </a:r>
            <a:r>
              <a:rPr lang="en-US" dirty="0" smtClean="0"/>
              <a:t>(SHM) </a:t>
            </a:r>
            <a:r>
              <a:rPr lang="en-US" dirty="0" smtClean="0">
                <a:solidFill>
                  <a:srgbClr val="0000FF"/>
                </a:solidFill>
              </a:rPr>
              <a:t>[ </a:t>
            </a:r>
            <a:r>
              <a:rPr lang="en-US" dirty="0">
                <a:solidFill>
                  <a:srgbClr val="0000FF"/>
                </a:solidFill>
              </a:rPr>
              <a:t>A. </a:t>
            </a:r>
            <a:r>
              <a:rPr lang="en-US" dirty="0" err="1">
                <a:solidFill>
                  <a:srgbClr val="0000FF"/>
                </a:solidFill>
              </a:rPr>
              <a:t>Andronic</a:t>
            </a:r>
            <a:r>
              <a:rPr lang="en-US" dirty="0">
                <a:solidFill>
                  <a:srgbClr val="0000FF"/>
                </a:solidFill>
              </a:rPr>
              <a:t> et al., Nature 561, (2018) </a:t>
            </a:r>
            <a:r>
              <a:rPr lang="en-US" dirty="0" smtClean="0">
                <a:solidFill>
                  <a:srgbClr val="0000FF"/>
                </a:solidFill>
              </a:rPr>
              <a:t>321]</a:t>
            </a:r>
            <a:endParaRPr lang="en-US" dirty="0">
              <a:solidFill>
                <a:srgbClr val="0000FF"/>
              </a:solidFill>
            </a:endParaRPr>
          </a:p>
        </p:txBody>
      </p:sp>
      <p:sp>
        <p:nvSpPr>
          <p:cNvPr id="15" name="Rectangle 14"/>
          <p:cNvSpPr/>
          <p:nvPr/>
        </p:nvSpPr>
        <p:spPr>
          <a:xfrm>
            <a:off x="668865" y="1542701"/>
            <a:ext cx="4572000" cy="646331"/>
          </a:xfrm>
          <a:prstGeom prst="rect">
            <a:avLst/>
          </a:prstGeom>
        </p:spPr>
        <p:txBody>
          <a:bodyPr>
            <a:spAutoFit/>
          </a:bodyPr>
          <a:lstStyle/>
          <a:p>
            <a:r>
              <a:rPr lang="en-US" dirty="0" smtClean="0">
                <a:solidFill>
                  <a:srgbClr val="0000FF"/>
                </a:solidFill>
              </a:rPr>
              <a:t>Antiparticle</a:t>
            </a:r>
            <a:r>
              <a:rPr lang="en-US" dirty="0">
                <a:solidFill>
                  <a:srgbClr val="0000FF"/>
                </a:solidFill>
              </a:rPr>
              <a:t>-to-particle ratios of charged </a:t>
            </a:r>
            <a:r>
              <a:rPr lang="en-US" dirty="0" err="1">
                <a:solidFill>
                  <a:srgbClr val="0000FF"/>
                </a:solidFill>
              </a:rPr>
              <a:t>pions</a:t>
            </a:r>
            <a:r>
              <a:rPr lang="en-US" dirty="0">
                <a:solidFill>
                  <a:srgbClr val="0000FF"/>
                </a:solidFill>
              </a:rPr>
              <a:t>, protons, hypertriton (</a:t>
            </a:r>
            <a:r>
              <a:rPr lang="en-US" baseline="30000" dirty="0">
                <a:solidFill>
                  <a:srgbClr val="0000FF"/>
                </a:solidFill>
              </a:rPr>
              <a:t>3</a:t>
            </a:r>
            <a:r>
              <a:rPr lang="en-US" baseline="-25000" dirty="0">
                <a:solidFill>
                  <a:srgbClr val="0000FF"/>
                </a:solidFill>
              </a:rPr>
              <a:t>Λ</a:t>
            </a:r>
            <a:r>
              <a:rPr lang="en-US" dirty="0">
                <a:solidFill>
                  <a:srgbClr val="0000FF"/>
                </a:solidFill>
              </a:rPr>
              <a:t>H) and </a:t>
            </a:r>
            <a:r>
              <a:rPr lang="en-US" baseline="30000" dirty="0" smtClean="0">
                <a:solidFill>
                  <a:srgbClr val="0000FF"/>
                </a:solidFill>
              </a:rPr>
              <a:t>3</a:t>
            </a:r>
            <a:r>
              <a:rPr lang="en-US" dirty="0" smtClean="0">
                <a:solidFill>
                  <a:srgbClr val="0000FF"/>
                </a:solidFill>
              </a:rPr>
              <a:t>He</a:t>
            </a:r>
            <a:endParaRPr lang="en-US" dirty="0">
              <a:solidFill>
                <a:srgbClr val="0000FF"/>
              </a:solidFill>
            </a:endParaRPr>
          </a:p>
        </p:txBody>
      </p:sp>
    </p:spTree>
    <p:extLst>
      <p:ext uri="{BB962C8B-B14F-4D97-AF65-F5344CB8AC3E}">
        <p14:creationId xmlns:p14="http://schemas.microsoft.com/office/powerpoint/2010/main" val="27516790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901" y="457791"/>
            <a:ext cx="8916155" cy="1430274"/>
          </a:xfrm>
        </p:spPr>
        <p:txBody>
          <a:bodyPr>
            <a:normAutofit fontScale="90000"/>
          </a:bodyPr>
          <a:lstStyle/>
          <a:p>
            <a:pPr algn="l"/>
            <a:r>
              <a:rPr lang="en-US" sz="3100" b="1" dirty="0">
                <a:solidFill>
                  <a:srgbClr val="0000FF"/>
                </a:solidFill>
              </a:rPr>
              <a:t>Formation of light (anti) (hyper) </a:t>
            </a:r>
            <a:r>
              <a:rPr lang="en-US" sz="3100" b="1" dirty="0" smtClean="0">
                <a:solidFill>
                  <a:srgbClr val="0000FF"/>
                </a:solidFill>
              </a:rPr>
              <a:t>nuclei</a:t>
            </a:r>
            <a:br>
              <a:rPr lang="en-US" sz="3100" b="1" dirty="0" smtClean="0">
                <a:solidFill>
                  <a:srgbClr val="0000FF"/>
                </a:solidFill>
              </a:rPr>
            </a:br>
            <a:r>
              <a:rPr lang="en-US" sz="3100" b="1" dirty="0" smtClean="0">
                <a:solidFill>
                  <a:srgbClr val="0000FF"/>
                </a:solidFill>
              </a:rPr>
              <a:t>                 in </a:t>
            </a:r>
            <a:r>
              <a:rPr lang="en-US" sz="3100" b="1" dirty="0" err="1" smtClean="0">
                <a:solidFill>
                  <a:srgbClr val="0000FF"/>
                </a:solidFill>
              </a:rPr>
              <a:t>Pb</a:t>
            </a:r>
            <a:r>
              <a:rPr lang="en-US" sz="3100" b="1" dirty="0">
                <a:solidFill>
                  <a:srgbClr val="0000FF"/>
                </a:solidFill>
              </a:rPr>
              <a:t>--Pb </a:t>
            </a:r>
            <a:r>
              <a:rPr lang="en-US" sz="3100" b="1" dirty="0" smtClean="0">
                <a:solidFill>
                  <a:srgbClr val="0000FF"/>
                </a:solidFill>
              </a:rPr>
              <a:t>collisions: </a:t>
            </a:r>
            <a:br>
              <a:rPr lang="en-US" sz="3100" b="1" dirty="0" smtClean="0">
                <a:solidFill>
                  <a:srgbClr val="0000FF"/>
                </a:solidFill>
              </a:rPr>
            </a:br>
            <a:r>
              <a:rPr lang="en-US" sz="3100" b="1" dirty="0">
                <a:solidFill>
                  <a:srgbClr val="0000FF"/>
                </a:solidFill>
              </a:rPr>
              <a:t>	</a:t>
            </a:r>
            <a:r>
              <a:rPr lang="en-US" sz="3100" b="1" dirty="0" smtClean="0">
                <a:solidFill>
                  <a:srgbClr val="0000FF"/>
                </a:solidFill>
              </a:rPr>
              <a:t>			antimatter</a:t>
            </a:r>
            <a:r>
              <a:rPr lang="en-US" sz="3100" b="1" dirty="0">
                <a:solidFill>
                  <a:srgbClr val="0000FF"/>
                </a:solidFill>
              </a:rPr>
              <a:t>-over-matter ratios</a:t>
            </a:r>
            <a:r>
              <a:rPr lang="en-US" sz="3100" dirty="0" smtClean="0">
                <a:solidFill>
                  <a:srgbClr val="0000FF"/>
                </a:solidFill>
              </a:rPr>
              <a:t/>
            </a:r>
            <a:br>
              <a:rPr lang="en-US" sz="3100" dirty="0" smtClean="0">
                <a:solidFill>
                  <a:srgbClr val="0000FF"/>
                </a:solidFill>
              </a:rPr>
            </a:br>
            <a:r>
              <a:rPr lang="en-US" sz="3100" dirty="0" smtClean="0">
                <a:solidFill>
                  <a:srgbClr val="0000FF"/>
                </a:solidFill>
              </a:rPr>
              <a:t>               </a:t>
            </a:r>
            <a:r>
              <a:rPr lang="en-US" sz="3100" dirty="0"/>
              <a:t/>
            </a:r>
            <a:br>
              <a:rPr lang="en-US" sz="3100" dirty="0"/>
            </a:br>
            <a:r>
              <a:rPr lang="en-US" sz="2800" dirty="0">
                <a:solidFill>
                  <a:srgbClr val="0000FF"/>
                </a:solidFill>
              </a:rPr>
              <a:t/>
            </a:r>
            <a:br>
              <a:rPr lang="en-US" sz="2800" dirty="0">
                <a:solidFill>
                  <a:srgbClr val="0000FF"/>
                </a:solidFill>
              </a:rPr>
            </a:br>
            <a:endParaRPr lang="en-US" sz="2800" dirty="0"/>
          </a:p>
        </p:txBody>
      </p:sp>
      <p:sp>
        <p:nvSpPr>
          <p:cNvPr id="3" name="Content Placeholder 2"/>
          <p:cNvSpPr>
            <a:spLocks noGrp="1"/>
          </p:cNvSpPr>
          <p:nvPr>
            <p:ph idx="1"/>
          </p:nvPr>
        </p:nvSpPr>
        <p:spPr>
          <a:xfrm>
            <a:off x="4659314" y="1888065"/>
            <a:ext cx="4343399" cy="3437467"/>
          </a:xfrm>
        </p:spPr>
        <p:txBody>
          <a:bodyPr>
            <a:normAutofit/>
          </a:bodyPr>
          <a:lstStyle/>
          <a:p>
            <a:pPr>
              <a:buFont typeface="Wingdings" charset="2"/>
              <a:buChar char="Ø"/>
            </a:pPr>
            <a:endParaRPr lang="is-IS" sz="2000" baseline="30000" dirty="0" smtClean="0">
              <a:solidFill>
                <a:srgbClr val="3366FF"/>
              </a:solidFill>
            </a:endParaRPr>
          </a:p>
          <a:p>
            <a:pPr marL="0" indent="0">
              <a:buNone/>
            </a:pPr>
            <a:endParaRPr lang="is-IS" sz="2000" baseline="30000" dirty="0" smtClean="0">
              <a:solidFill>
                <a:srgbClr val="3366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37494" y="1438805"/>
            <a:ext cx="72559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a:xfrm>
            <a:off x="6726627" y="6173787"/>
            <a:ext cx="2133600" cy="365125"/>
          </a:xfrm>
        </p:spPr>
        <p:txBody>
          <a:bodyPr/>
          <a:lstStyle/>
          <a:p>
            <a:fld id="{EBC5711C-1C65-D44E-A10F-9AF119BF2041}" type="slidenum">
              <a:rPr lang="en-US" smtClean="0"/>
              <a:t>12</a:t>
            </a:fld>
            <a:endParaRPr lang="en-US" dirty="0"/>
          </a:p>
        </p:txBody>
      </p:sp>
      <p:sp>
        <p:nvSpPr>
          <p:cNvPr id="8" name="Rectangle 7"/>
          <p:cNvSpPr/>
          <p:nvPr/>
        </p:nvSpPr>
        <p:spPr>
          <a:xfrm rot="19436560">
            <a:off x="68578" y="414447"/>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9" name="Rectangle 8"/>
          <p:cNvSpPr/>
          <p:nvPr/>
        </p:nvSpPr>
        <p:spPr>
          <a:xfrm>
            <a:off x="5501313" y="1518733"/>
            <a:ext cx="3249608" cy="369332"/>
          </a:xfrm>
          <a:prstGeom prst="rect">
            <a:avLst/>
          </a:prstGeom>
        </p:spPr>
        <p:txBody>
          <a:bodyPr wrap="none">
            <a:spAutoFit/>
          </a:bodyPr>
          <a:lstStyle/>
          <a:p>
            <a:pPr>
              <a:spcAft>
                <a:spcPts val="1800"/>
              </a:spcAft>
            </a:pPr>
            <a:r>
              <a:rPr lang="en-US" b="1" dirty="0" err="1" smtClean="0">
                <a:solidFill>
                  <a:srgbClr val="FF0000"/>
                </a:solidFill>
              </a:rPr>
              <a:t>Pb</a:t>
            </a:r>
            <a:r>
              <a:rPr lang="en-US" b="1" dirty="0">
                <a:solidFill>
                  <a:srgbClr val="FF0000"/>
                </a:solidFill>
              </a:rPr>
              <a:t>–</a:t>
            </a:r>
            <a:r>
              <a:rPr lang="en-US" b="1" dirty="0" err="1">
                <a:solidFill>
                  <a:srgbClr val="FF0000"/>
                </a:solidFill>
              </a:rPr>
              <a:t>Pb</a:t>
            </a:r>
            <a:r>
              <a:rPr lang="en-US" b="1" dirty="0">
                <a:solidFill>
                  <a:srgbClr val="FF0000"/>
                </a:solidFill>
              </a:rPr>
              <a:t> </a:t>
            </a:r>
            <a:r>
              <a:rPr lang="en-US" b="1" dirty="0" smtClean="0">
                <a:solidFill>
                  <a:srgbClr val="FF0000"/>
                </a:solidFill>
              </a:rPr>
              <a:t>collisions, √</a:t>
            </a:r>
            <a:r>
              <a:rPr lang="en-US" b="1" dirty="0" err="1" smtClean="0">
                <a:solidFill>
                  <a:srgbClr val="FF0000"/>
                </a:solidFill>
              </a:rPr>
              <a:t>s</a:t>
            </a:r>
            <a:r>
              <a:rPr lang="en-US" b="1" baseline="-25000" dirty="0" err="1" smtClean="0">
                <a:solidFill>
                  <a:srgbClr val="FF0000"/>
                </a:solidFill>
              </a:rPr>
              <a:t>NN</a:t>
            </a:r>
            <a:r>
              <a:rPr lang="en-US" b="1" dirty="0" smtClean="0">
                <a:solidFill>
                  <a:srgbClr val="FF0000"/>
                </a:solidFill>
              </a:rPr>
              <a:t>=5.02 </a:t>
            </a:r>
            <a:r>
              <a:rPr lang="en-US" b="1" dirty="0" err="1" smtClean="0">
                <a:solidFill>
                  <a:srgbClr val="FF0000"/>
                </a:solidFill>
              </a:rPr>
              <a:t>TeV</a:t>
            </a:r>
            <a:endParaRPr lang="en-US" b="1" dirty="0">
              <a:solidFill>
                <a:srgbClr val="FF0000"/>
              </a:solidFill>
            </a:endParaRPr>
          </a:p>
        </p:txBody>
      </p:sp>
      <p:pic>
        <p:nvPicPr>
          <p:cNvPr id="10" name="Picture 9" descr="MuBvsNpart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99" y="1888065"/>
            <a:ext cx="4858647" cy="3512397"/>
          </a:xfrm>
          <a:prstGeom prst="rect">
            <a:avLst/>
          </a:prstGeom>
        </p:spPr>
      </p:pic>
      <p:sp>
        <p:nvSpPr>
          <p:cNvPr id="11" name="Rectangle 10"/>
          <p:cNvSpPr/>
          <p:nvPr/>
        </p:nvSpPr>
        <p:spPr>
          <a:xfrm>
            <a:off x="4986866" y="2540969"/>
            <a:ext cx="4015847" cy="954107"/>
          </a:xfrm>
          <a:prstGeom prst="rect">
            <a:avLst/>
          </a:prstGeom>
        </p:spPr>
        <p:txBody>
          <a:bodyPr wrap="square">
            <a:spAutoFit/>
          </a:bodyPr>
          <a:lstStyle/>
          <a:p>
            <a:pPr marL="285750" indent="-285750">
              <a:buFont typeface="Wingdings" charset="2"/>
              <a:buChar char="Ø"/>
            </a:pPr>
            <a:r>
              <a:rPr lang="en-US" dirty="0"/>
              <a:t>Most precise measurement </a:t>
            </a:r>
            <a:endParaRPr lang="en-US" dirty="0" smtClean="0"/>
          </a:p>
          <a:p>
            <a:r>
              <a:rPr lang="en-US" dirty="0"/>
              <a:t> </a:t>
            </a:r>
            <a:r>
              <a:rPr lang="en-US" dirty="0" smtClean="0"/>
              <a:t>                            in </a:t>
            </a:r>
            <a:r>
              <a:rPr lang="en-US" dirty="0" err="1"/>
              <a:t>Pb-Pb</a:t>
            </a:r>
            <a:r>
              <a:rPr lang="en-US" dirty="0"/>
              <a:t> at </a:t>
            </a:r>
            <a:r>
              <a:rPr lang="en-US" dirty="0" smtClean="0"/>
              <a:t>LHC</a:t>
            </a:r>
          </a:p>
          <a:p>
            <a:pPr marL="285750" indent="-285750">
              <a:buFont typeface="Wingdings" charset="2"/>
              <a:buChar char="Ø"/>
            </a:pPr>
            <a:r>
              <a:rPr lang="en-US" dirty="0" smtClean="0">
                <a:solidFill>
                  <a:srgbClr val="FF0000"/>
                </a:solidFill>
              </a:rPr>
              <a:t>Small </a:t>
            </a:r>
            <a:r>
              <a:rPr lang="en-US" dirty="0">
                <a:solidFill>
                  <a:srgbClr val="FF0000"/>
                </a:solidFill>
              </a:rPr>
              <a:t>but non-zero </a:t>
            </a:r>
            <a:r>
              <a:rPr lang="en-US" sz="2000" dirty="0" err="1">
                <a:solidFill>
                  <a:srgbClr val="FF0000"/>
                </a:solidFill>
              </a:rPr>
              <a:t>μ</a:t>
            </a:r>
            <a:r>
              <a:rPr lang="en-US" sz="2000" baseline="-25000" dirty="0" err="1">
                <a:solidFill>
                  <a:srgbClr val="FF0000"/>
                </a:solidFill>
              </a:rPr>
              <a:t>B</a:t>
            </a:r>
            <a:r>
              <a:rPr lang="en-US" dirty="0">
                <a:solidFill>
                  <a:srgbClr val="FF0000"/>
                </a:solidFill>
              </a:rPr>
              <a:t> at LHC</a:t>
            </a:r>
          </a:p>
        </p:txBody>
      </p:sp>
      <p:sp>
        <p:nvSpPr>
          <p:cNvPr id="14" name="Rectangle 13"/>
          <p:cNvSpPr/>
          <p:nvPr/>
        </p:nvSpPr>
        <p:spPr>
          <a:xfrm>
            <a:off x="5046133" y="5109400"/>
            <a:ext cx="3611655" cy="923330"/>
          </a:xfrm>
          <a:prstGeom prst="rect">
            <a:avLst/>
          </a:prstGeom>
        </p:spPr>
        <p:txBody>
          <a:bodyPr wrap="square">
            <a:spAutoFit/>
          </a:bodyPr>
          <a:lstStyle/>
          <a:p>
            <a:pPr marL="285750" indent="-285750">
              <a:buFont typeface="Wingdings" charset="2"/>
              <a:buChar char="Ø"/>
            </a:pPr>
            <a:r>
              <a:rPr lang="en-US" dirty="0">
                <a:solidFill>
                  <a:srgbClr val="FF0000"/>
                </a:solidFill>
              </a:rPr>
              <a:t>The analysis will be extended </a:t>
            </a:r>
            <a:endParaRPr lang="en-US" dirty="0" smtClean="0">
              <a:solidFill>
                <a:srgbClr val="FF0000"/>
              </a:solidFill>
            </a:endParaRPr>
          </a:p>
          <a:p>
            <a:r>
              <a:rPr lang="en-US" dirty="0" smtClean="0">
                <a:solidFill>
                  <a:srgbClr val="FF0000"/>
                </a:solidFill>
              </a:rPr>
              <a:t>to </a:t>
            </a:r>
            <a:r>
              <a:rPr lang="en-US" dirty="0">
                <a:solidFill>
                  <a:srgbClr val="FF0000"/>
                </a:solidFill>
              </a:rPr>
              <a:t>antimatter-over-matter ratios for strange baryons, such as </a:t>
            </a:r>
            <a:r>
              <a:rPr lang="en-US" dirty="0" err="1">
                <a:solidFill>
                  <a:srgbClr val="FF0000"/>
                </a:solidFill>
              </a:rPr>
              <a:t>Λ</a:t>
            </a:r>
            <a:r>
              <a:rPr lang="en-US" dirty="0">
                <a:solidFill>
                  <a:srgbClr val="FF0000"/>
                </a:solidFill>
              </a:rPr>
              <a:t>, </a:t>
            </a:r>
            <a:r>
              <a:rPr lang="en-US" dirty="0" err="1">
                <a:solidFill>
                  <a:srgbClr val="FF0000"/>
                </a:solidFill>
              </a:rPr>
              <a:t>Ξ</a:t>
            </a:r>
            <a:r>
              <a:rPr lang="en-US" dirty="0">
                <a:solidFill>
                  <a:srgbClr val="FF0000"/>
                </a:solidFill>
              </a:rPr>
              <a:t> and </a:t>
            </a:r>
            <a:r>
              <a:rPr lang="en-US" dirty="0" err="1">
                <a:solidFill>
                  <a:srgbClr val="FF0000"/>
                </a:solidFill>
              </a:rPr>
              <a:t>Ω</a:t>
            </a:r>
            <a:endParaRPr lang="en-US" dirty="0">
              <a:solidFill>
                <a:srgbClr val="FF0000"/>
              </a:solidFill>
            </a:endParaRPr>
          </a:p>
        </p:txBody>
      </p:sp>
    </p:spTree>
    <p:extLst>
      <p:ext uri="{BB962C8B-B14F-4D97-AF65-F5344CB8AC3E}">
        <p14:creationId xmlns:p14="http://schemas.microsoft.com/office/powerpoint/2010/main" val="26654383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chemeClr val="bg1"/>
                </a:solidFill>
              </a:rPr>
              <a:t>J</a:t>
            </a:r>
            <a:r>
              <a:rPr lang="ru-RU" dirty="0" err="1">
                <a:solidFill>
                  <a:schemeClr val="bg1"/>
                </a:solidFill>
              </a:rPr>
              <a:t>ets</a:t>
            </a:r>
            <a:r>
              <a:rPr lang="ru-RU" dirty="0">
                <a:solidFill>
                  <a:schemeClr val="bg1"/>
                </a:solidFill>
              </a:rPr>
              <a:t> </a:t>
            </a:r>
            <a:r>
              <a:rPr lang="ru-RU" dirty="0" err="1">
                <a:solidFill>
                  <a:schemeClr val="bg1"/>
                </a:solidFill>
              </a:rPr>
              <a:t>in</a:t>
            </a:r>
            <a:r>
              <a:rPr lang="ru-RU" dirty="0">
                <a:solidFill>
                  <a:schemeClr val="bg1"/>
                </a:solidFill>
              </a:rPr>
              <a:t> QGP </a:t>
            </a:r>
            <a:r>
              <a:rPr lang="ru-RU" dirty="0" err="1" smtClean="0">
                <a:solidFill>
                  <a:schemeClr val="bg1"/>
                </a:solidFill>
              </a:rPr>
              <a:t>medium</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13</a:t>
            </a:fld>
            <a:endParaRPr lang="en-US"/>
          </a:p>
        </p:txBody>
      </p:sp>
    </p:spTree>
    <p:extLst>
      <p:ext uri="{BB962C8B-B14F-4D97-AF65-F5344CB8AC3E}">
        <p14:creationId xmlns:p14="http://schemas.microsoft.com/office/powerpoint/2010/main" val="31094024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394" y="324909"/>
            <a:ext cx="8229600" cy="1143000"/>
          </a:xfrm>
        </p:spPr>
        <p:txBody>
          <a:bodyPr>
            <a:normAutofit fontScale="90000"/>
          </a:bodyPr>
          <a:lstStyle/>
          <a:p>
            <a:pPr algn="l"/>
            <a:r>
              <a:rPr lang="en-US" sz="2800" dirty="0" smtClean="0"/>
              <a:t>		</a:t>
            </a:r>
            <a:r>
              <a:rPr lang="en-US" sz="3100" b="1" dirty="0">
                <a:solidFill>
                  <a:srgbClr val="3366FF"/>
                </a:solidFill>
              </a:rPr>
              <a:t>Jets as probes </a:t>
            </a:r>
            <a:r>
              <a:rPr lang="en-US" sz="3100" b="1" dirty="0" smtClean="0">
                <a:solidFill>
                  <a:srgbClr val="3366FF"/>
                </a:solidFill>
              </a:rPr>
              <a:t/>
            </a:r>
            <a:br>
              <a:rPr lang="en-US" sz="3100" b="1" dirty="0" smtClean="0">
                <a:solidFill>
                  <a:srgbClr val="3366FF"/>
                </a:solidFill>
              </a:rPr>
            </a:br>
            <a:r>
              <a:rPr lang="en-US" sz="3100" b="1" dirty="0" smtClean="0">
                <a:solidFill>
                  <a:srgbClr val="3366FF"/>
                </a:solidFill>
              </a:rPr>
              <a:t>                  for </a:t>
            </a:r>
            <a:r>
              <a:rPr lang="en-US" sz="3100" b="1" dirty="0">
                <a:solidFill>
                  <a:srgbClr val="3366FF"/>
                </a:solidFill>
              </a:rPr>
              <a:t>the study of the </a:t>
            </a:r>
            <a:r>
              <a:rPr lang="en-US" sz="3100" b="1" dirty="0" err="1">
                <a:solidFill>
                  <a:srgbClr val="3366FF"/>
                </a:solidFill>
              </a:rPr>
              <a:t>deconfined</a:t>
            </a:r>
            <a:r>
              <a:rPr lang="en-US" sz="3100" b="1" dirty="0">
                <a:solidFill>
                  <a:srgbClr val="3366FF"/>
                </a:solidFill>
              </a:rPr>
              <a:t> </a:t>
            </a:r>
            <a:r>
              <a:rPr lang="en-US" sz="3100" b="1" dirty="0" smtClean="0">
                <a:solidFill>
                  <a:srgbClr val="3366FF"/>
                </a:solidFill>
              </a:rPr>
              <a:t>matter</a:t>
            </a:r>
            <a:r>
              <a:rPr lang="en-US" sz="2400" dirty="0"/>
              <a:t/>
            </a:r>
            <a:br>
              <a:rPr lang="en-US" sz="2400" dirty="0"/>
            </a:br>
            <a:r>
              <a:rPr lang="en-US" sz="2800" dirty="0" smtClean="0">
                <a:solidFill>
                  <a:srgbClr val="3366FF"/>
                </a:solidFill>
              </a:rPr>
              <a:t/>
            </a:r>
            <a:br>
              <a:rPr lang="en-US" sz="2800" dirty="0" smtClean="0">
                <a:solidFill>
                  <a:srgbClr val="3366FF"/>
                </a:solidFill>
              </a:rPr>
            </a:br>
            <a:endParaRPr lang="en-US" sz="1600" dirty="0"/>
          </a:p>
        </p:txBody>
      </p:sp>
      <p:sp>
        <p:nvSpPr>
          <p:cNvPr id="3" name="Content Placeholder 2"/>
          <p:cNvSpPr>
            <a:spLocks noGrp="1"/>
          </p:cNvSpPr>
          <p:nvPr>
            <p:ph idx="1"/>
          </p:nvPr>
        </p:nvSpPr>
        <p:spPr>
          <a:xfrm>
            <a:off x="254137" y="3997791"/>
            <a:ext cx="4631129" cy="623996"/>
          </a:xfrm>
        </p:spPr>
        <p:txBody>
          <a:bodyPr>
            <a:noAutofit/>
          </a:bodyPr>
          <a:lstStyle/>
          <a:p>
            <a:pPr marL="0" indent="0">
              <a:spcBef>
                <a:spcPts val="0"/>
              </a:spcBef>
              <a:buNone/>
            </a:pPr>
            <a:r>
              <a:rPr lang="en-US" sz="1800" dirty="0" smtClean="0">
                <a:solidFill>
                  <a:srgbClr val="0000FF"/>
                </a:solidFill>
              </a:rPr>
              <a:t>  </a:t>
            </a: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14</a:t>
            </a:fld>
            <a:endParaRPr lang="en-US"/>
          </a:p>
        </p:txBody>
      </p:sp>
      <p:pic>
        <p:nvPicPr>
          <p:cNvPr id="46" name="Picture 45"/>
          <p:cNvPicPr>
            <a:picLocks noChangeAspect="1"/>
          </p:cNvPicPr>
          <p:nvPr/>
        </p:nvPicPr>
        <p:blipFill>
          <a:blip r:embed="rId3"/>
          <a:stretch>
            <a:fillRect/>
          </a:stretch>
        </p:blipFill>
        <p:spPr>
          <a:xfrm>
            <a:off x="5944705" y="1735112"/>
            <a:ext cx="2258447" cy="2608896"/>
          </a:xfrm>
          <a:prstGeom prst="rect">
            <a:avLst/>
          </a:prstGeom>
        </p:spPr>
      </p:pic>
      <p:sp>
        <p:nvSpPr>
          <p:cNvPr id="47" name="Rectangle 46"/>
          <p:cNvSpPr/>
          <p:nvPr/>
        </p:nvSpPr>
        <p:spPr>
          <a:xfrm rot="5400000">
            <a:off x="7608358" y="3362183"/>
            <a:ext cx="1740873" cy="276999"/>
          </a:xfrm>
          <a:prstGeom prst="rect">
            <a:avLst/>
          </a:prstGeom>
        </p:spPr>
        <p:txBody>
          <a:bodyPr wrap="square">
            <a:spAutoFit/>
          </a:bodyPr>
          <a:lstStyle/>
          <a:p>
            <a:r>
              <a:rPr lang="en-US" sz="1200" dirty="0" err="1" smtClean="0"/>
              <a:t>R.Cruz</a:t>
            </a:r>
            <a:r>
              <a:rPr lang="en-US" sz="1200" dirty="0"/>
              <a:t>-</a:t>
            </a:r>
            <a:r>
              <a:rPr lang="en-US" sz="1200" dirty="0" smtClean="0"/>
              <a:t>Torres </a:t>
            </a:r>
            <a:r>
              <a:rPr lang="en-US" sz="1200" dirty="0"/>
              <a:t>QM-2022 </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p:cNvCxnSpPr/>
          <p:nvPr/>
        </p:nvCxnSpPr>
        <p:spPr>
          <a:xfrm>
            <a:off x="335502" y="1274233"/>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10066" y="1735112"/>
            <a:ext cx="6443133" cy="3285621"/>
          </a:xfrm>
          <a:prstGeom prst="rect">
            <a:avLst/>
          </a:prstGeom>
        </p:spPr>
        <p:txBody>
          <a:bodyPr wrap="square">
            <a:spAutoFit/>
          </a:bodyPr>
          <a:lstStyle/>
          <a:p>
            <a:r>
              <a:rPr lang="en-US" dirty="0" smtClean="0"/>
              <a:t>Charged</a:t>
            </a:r>
            <a:r>
              <a:rPr lang="en-US" dirty="0"/>
              <a:t>-particle jets recoiling from a high-</a:t>
            </a:r>
            <a:r>
              <a:rPr lang="en-US" i="1" dirty="0"/>
              <a:t>p</a:t>
            </a:r>
            <a:r>
              <a:rPr lang="en-US" baseline="-25000" dirty="0"/>
              <a:t>T</a:t>
            </a:r>
            <a:r>
              <a:rPr lang="en-US" dirty="0"/>
              <a:t> trigger </a:t>
            </a:r>
            <a:r>
              <a:rPr lang="en-US" dirty="0" smtClean="0"/>
              <a:t>hadron</a:t>
            </a:r>
          </a:p>
          <a:p>
            <a:endParaRPr lang="en-US" dirty="0"/>
          </a:p>
          <a:p>
            <a:r>
              <a:rPr lang="en-US" dirty="0" smtClean="0"/>
              <a:t> </a:t>
            </a:r>
          </a:p>
          <a:p>
            <a:pPr marL="285750" indent="-285750">
              <a:buFont typeface="Wingdings" charset="2"/>
              <a:buChar char="Ø"/>
            </a:pPr>
            <a:r>
              <a:rPr lang="en-US" b="1" dirty="0" smtClean="0">
                <a:solidFill>
                  <a:srgbClr val="FF0000"/>
                </a:solidFill>
              </a:rPr>
              <a:t>Observables</a:t>
            </a:r>
            <a:r>
              <a:rPr lang="en-US" b="1" dirty="0" smtClean="0">
                <a:solidFill>
                  <a:srgbClr val="3366FF"/>
                </a:solidFill>
              </a:rPr>
              <a:t> </a:t>
            </a:r>
            <a:r>
              <a:rPr lang="en-US" b="1" dirty="0" smtClean="0">
                <a:solidFill>
                  <a:srgbClr val="FF0000"/>
                </a:solidFill>
              </a:rPr>
              <a:t>for recoil jets</a:t>
            </a:r>
            <a:r>
              <a:rPr lang="en-US" b="1" dirty="0" smtClean="0">
                <a:solidFill>
                  <a:srgbClr val="3366FF"/>
                </a:solidFill>
              </a:rPr>
              <a:t>:</a:t>
            </a:r>
          </a:p>
          <a:p>
            <a:pPr marL="285750" indent="-285750">
              <a:buFont typeface="Arial"/>
              <a:buChar char="•"/>
            </a:pPr>
            <a:r>
              <a:rPr lang="en-US" dirty="0" smtClean="0">
                <a:solidFill>
                  <a:srgbClr val="3366FF"/>
                </a:solidFill>
              </a:rPr>
              <a:t>Signal Trigger Track  (</a:t>
            </a:r>
            <a:r>
              <a:rPr lang="en-US" b="1" dirty="0" smtClean="0">
                <a:solidFill>
                  <a:srgbClr val="3366FF"/>
                </a:solidFill>
              </a:rPr>
              <a:t>TT</a:t>
            </a:r>
            <a:r>
              <a:rPr lang="en-US" b="1" baseline="-25000" dirty="0" smtClean="0">
                <a:solidFill>
                  <a:srgbClr val="3366FF"/>
                </a:solidFill>
              </a:rPr>
              <a:t>sig</a:t>
            </a:r>
            <a:r>
              <a:rPr lang="en-US" b="1" dirty="0" smtClean="0">
                <a:solidFill>
                  <a:srgbClr val="3366FF"/>
                </a:solidFill>
              </a:rPr>
              <a:t> </a:t>
            </a:r>
            <a:r>
              <a:rPr lang="en-US" dirty="0" smtClean="0">
                <a:solidFill>
                  <a:srgbClr val="3366FF"/>
                </a:solidFill>
              </a:rPr>
              <a:t>)   </a:t>
            </a:r>
            <a:r>
              <a:rPr lang="en-US" dirty="0" smtClean="0"/>
              <a:t>--  interval </a:t>
            </a:r>
            <a:r>
              <a:rPr lang="en-US" dirty="0"/>
              <a:t>20 to 50 </a:t>
            </a:r>
            <a:r>
              <a:rPr lang="en-US" dirty="0" err="1"/>
              <a:t>GeV</a:t>
            </a:r>
            <a:r>
              <a:rPr lang="en-US" dirty="0"/>
              <a:t>/c </a:t>
            </a:r>
            <a:endParaRPr lang="en-US" dirty="0" smtClean="0"/>
          </a:p>
          <a:p>
            <a:r>
              <a:rPr lang="en-US" i="1" dirty="0" smtClean="0"/>
              <a:t>                                                          (</a:t>
            </a:r>
            <a:r>
              <a:rPr lang="en-US" i="1" dirty="0"/>
              <a:t>labeled as TT20,50)</a:t>
            </a:r>
            <a:endParaRPr lang="en-US" i="1" baseline="-25000" dirty="0" smtClean="0"/>
          </a:p>
          <a:p>
            <a:pPr marL="285750" indent="-285750">
              <a:buFont typeface="Arial"/>
              <a:buChar char="•"/>
            </a:pPr>
            <a:r>
              <a:rPr lang="en-US" dirty="0" smtClean="0">
                <a:solidFill>
                  <a:srgbClr val="3366FF"/>
                </a:solidFill>
              </a:rPr>
              <a:t>Reference </a:t>
            </a:r>
            <a:r>
              <a:rPr lang="en-US" dirty="0">
                <a:solidFill>
                  <a:srgbClr val="3366FF"/>
                </a:solidFill>
              </a:rPr>
              <a:t>Trigger Track </a:t>
            </a:r>
            <a:r>
              <a:rPr lang="en-US" dirty="0" smtClean="0">
                <a:solidFill>
                  <a:srgbClr val="3366FF"/>
                </a:solidFill>
              </a:rPr>
              <a:t> (</a:t>
            </a:r>
            <a:r>
              <a:rPr lang="en-US" b="1" dirty="0" err="1" smtClean="0">
                <a:solidFill>
                  <a:srgbClr val="3366FF"/>
                </a:solidFill>
              </a:rPr>
              <a:t>TT</a:t>
            </a:r>
            <a:r>
              <a:rPr lang="en-US" b="1" baseline="-25000" dirty="0" err="1" smtClean="0">
                <a:solidFill>
                  <a:srgbClr val="3366FF"/>
                </a:solidFill>
              </a:rPr>
              <a:t>ref</a:t>
            </a:r>
            <a:r>
              <a:rPr lang="en-US" dirty="0" smtClean="0">
                <a:solidFill>
                  <a:srgbClr val="3366FF"/>
                </a:solidFill>
              </a:rPr>
              <a:t>)</a:t>
            </a:r>
            <a:r>
              <a:rPr lang="en-US" b="1" baseline="-25000" dirty="0" smtClean="0">
                <a:solidFill>
                  <a:srgbClr val="3366FF"/>
                </a:solidFill>
              </a:rPr>
              <a:t> </a:t>
            </a:r>
            <a:r>
              <a:rPr lang="en-US" baseline="-25000" dirty="0" smtClean="0">
                <a:solidFill>
                  <a:srgbClr val="3366FF"/>
                </a:solidFill>
              </a:rPr>
              <a:t> </a:t>
            </a:r>
            <a:r>
              <a:rPr lang="en-US" dirty="0" smtClean="0"/>
              <a:t>-- interval 5 </a:t>
            </a:r>
            <a:r>
              <a:rPr lang="en-US" dirty="0"/>
              <a:t>to </a:t>
            </a:r>
            <a:r>
              <a:rPr lang="en-US" dirty="0" smtClean="0"/>
              <a:t>7 </a:t>
            </a:r>
            <a:r>
              <a:rPr lang="en-US" dirty="0" err="1"/>
              <a:t>GeV</a:t>
            </a:r>
            <a:r>
              <a:rPr lang="en-US" dirty="0"/>
              <a:t>/c </a:t>
            </a:r>
            <a:endParaRPr lang="en-US" dirty="0" smtClean="0"/>
          </a:p>
          <a:p>
            <a:r>
              <a:rPr lang="en-US" i="1" dirty="0" smtClean="0"/>
              <a:t>                                                            (</a:t>
            </a:r>
            <a:r>
              <a:rPr lang="en-US" i="1" dirty="0"/>
              <a:t>labeled as </a:t>
            </a:r>
            <a:r>
              <a:rPr lang="en-US" i="1" dirty="0" smtClean="0"/>
              <a:t>TT5,7)</a:t>
            </a:r>
          </a:p>
          <a:p>
            <a:pPr marL="285750" indent="-285750">
              <a:buFont typeface="Arial"/>
              <a:buChar char="•"/>
            </a:pPr>
            <a:r>
              <a:rPr lang="en-US" b="1" dirty="0" smtClean="0">
                <a:solidFill>
                  <a:srgbClr val="3366FF"/>
                </a:solidFill>
              </a:rPr>
              <a:t>Δ</a:t>
            </a:r>
            <a:r>
              <a:rPr lang="en-US" b="1" baseline="-25000" dirty="0" smtClean="0">
                <a:solidFill>
                  <a:srgbClr val="3366FF"/>
                </a:solidFill>
              </a:rPr>
              <a:t>recoil </a:t>
            </a:r>
            <a:r>
              <a:rPr lang="en-US" b="1" dirty="0">
                <a:solidFill>
                  <a:srgbClr val="3366FF"/>
                </a:solidFill>
              </a:rPr>
              <a:t>(</a:t>
            </a:r>
            <a:r>
              <a:rPr lang="en-US" b="1" i="1" dirty="0" err="1" smtClean="0">
                <a:solidFill>
                  <a:srgbClr val="3366FF"/>
                </a:solidFill>
              </a:rPr>
              <a:t>p</a:t>
            </a:r>
            <a:r>
              <a:rPr lang="en-US" b="1" baseline="-25000" dirty="0" err="1">
                <a:solidFill>
                  <a:srgbClr val="3366FF"/>
                </a:solidFill>
              </a:rPr>
              <a:t>T</a:t>
            </a:r>
            <a:r>
              <a:rPr lang="en-US" b="1" dirty="0" smtClean="0">
                <a:solidFill>
                  <a:srgbClr val="3366FF"/>
                </a:solidFill>
              </a:rPr>
              <a:t>, </a:t>
            </a:r>
            <a:r>
              <a:rPr lang="en-US" b="1" dirty="0" err="1">
                <a:solidFill>
                  <a:srgbClr val="3366FF"/>
                </a:solidFill>
              </a:rPr>
              <a:t>Δφ</a:t>
            </a:r>
            <a:r>
              <a:rPr lang="en-US" b="1" dirty="0">
                <a:solidFill>
                  <a:srgbClr val="3366FF"/>
                </a:solidFill>
              </a:rPr>
              <a:t>)- th</a:t>
            </a:r>
            <a:r>
              <a:rPr lang="en-US" dirty="0">
                <a:solidFill>
                  <a:srgbClr val="3366FF"/>
                </a:solidFill>
              </a:rPr>
              <a:t>e azimuthal correlation </a:t>
            </a:r>
            <a:endParaRPr lang="en-US" dirty="0" smtClean="0">
              <a:solidFill>
                <a:srgbClr val="3366FF"/>
              </a:solidFill>
            </a:endParaRPr>
          </a:p>
          <a:p>
            <a:r>
              <a:rPr lang="en-US" dirty="0">
                <a:solidFill>
                  <a:srgbClr val="3366FF"/>
                </a:solidFill>
              </a:rPr>
              <a:t> </a:t>
            </a:r>
            <a:r>
              <a:rPr lang="en-US" dirty="0" smtClean="0">
                <a:solidFill>
                  <a:srgbClr val="3366FF"/>
                </a:solidFill>
              </a:rPr>
              <a:t>    between </a:t>
            </a:r>
            <a:r>
              <a:rPr lang="en-US" dirty="0">
                <a:solidFill>
                  <a:srgbClr val="3366FF"/>
                </a:solidFill>
              </a:rPr>
              <a:t>the trigger hadron and recoil jet </a:t>
            </a:r>
            <a:endParaRPr lang="en-US" b="1" dirty="0">
              <a:solidFill>
                <a:srgbClr val="3366FF"/>
              </a:solidFill>
            </a:endParaRPr>
          </a:p>
          <a:p>
            <a:endParaRPr lang="en-US" i="1" baseline="-25000" dirty="0" smtClean="0"/>
          </a:p>
          <a:p>
            <a:endParaRPr lang="en-US" sz="1200" baseline="-25000" dirty="0"/>
          </a:p>
        </p:txBody>
      </p:sp>
      <p:pic>
        <p:nvPicPr>
          <p:cNvPr id="14" name="Picture 13"/>
          <p:cNvPicPr>
            <a:picLocks noChangeAspect="1"/>
          </p:cNvPicPr>
          <p:nvPr/>
        </p:nvPicPr>
        <p:blipFill>
          <a:blip r:embed="rId5"/>
          <a:stretch>
            <a:fillRect/>
          </a:stretch>
        </p:blipFill>
        <p:spPr>
          <a:xfrm>
            <a:off x="1072087" y="4558509"/>
            <a:ext cx="4634446" cy="1154687"/>
          </a:xfrm>
          <a:prstGeom prst="rect">
            <a:avLst/>
          </a:prstGeom>
        </p:spPr>
      </p:pic>
      <p:sp>
        <p:nvSpPr>
          <p:cNvPr id="25" name="Rectangle 24"/>
          <p:cNvSpPr/>
          <p:nvPr/>
        </p:nvSpPr>
        <p:spPr>
          <a:xfrm>
            <a:off x="7632766" y="2174112"/>
            <a:ext cx="397596" cy="369332"/>
          </a:xfrm>
          <a:prstGeom prst="rect">
            <a:avLst/>
          </a:prstGeom>
        </p:spPr>
        <p:txBody>
          <a:bodyPr wrap="none">
            <a:spAutoFit/>
          </a:bodyPr>
          <a:lstStyle/>
          <a:p>
            <a:r>
              <a:rPr lang="en-US" i="1" dirty="0"/>
              <a:t>p</a:t>
            </a:r>
            <a:r>
              <a:rPr lang="en-US" baseline="-25000" dirty="0"/>
              <a:t>T</a:t>
            </a:r>
          </a:p>
        </p:txBody>
      </p:sp>
      <p:sp>
        <p:nvSpPr>
          <p:cNvPr id="43" name="Rectangle 42"/>
          <p:cNvSpPr/>
          <p:nvPr/>
        </p:nvSpPr>
        <p:spPr>
          <a:xfrm>
            <a:off x="393275" y="4958053"/>
            <a:ext cx="1319660" cy="482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16837" y="4898786"/>
            <a:ext cx="1496098" cy="369332"/>
          </a:xfrm>
          <a:prstGeom prst="rect">
            <a:avLst/>
          </a:prstGeom>
        </p:spPr>
        <p:txBody>
          <a:bodyPr wrap="none">
            <a:spAutoFit/>
          </a:bodyPr>
          <a:lstStyle/>
          <a:p>
            <a:r>
              <a:rPr lang="en-US" b="1" dirty="0" smtClean="0">
                <a:solidFill>
                  <a:srgbClr val="FF0000"/>
                </a:solidFill>
              </a:rPr>
              <a:t>Δ</a:t>
            </a:r>
            <a:r>
              <a:rPr lang="en-US" b="1" baseline="-25000" dirty="0" smtClean="0">
                <a:solidFill>
                  <a:srgbClr val="FF0000"/>
                </a:solidFill>
              </a:rPr>
              <a:t>recoil </a:t>
            </a:r>
            <a:r>
              <a:rPr lang="en-US" b="1" dirty="0" smtClean="0">
                <a:solidFill>
                  <a:srgbClr val="FF0000"/>
                </a:solidFill>
              </a:rPr>
              <a:t>(</a:t>
            </a:r>
            <a:r>
              <a:rPr lang="en-US" b="1" i="1" dirty="0" smtClean="0">
                <a:solidFill>
                  <a:srgbClr val="FF0000"/>
                </a:solidFill>
              </a:rPr>
              <a:t>p</a:t>
            </a:r>
            <a:r>
              <a:rPr lang="en-US" b="1" dirty="0" smtClean="0">
                <a:solidFill>
                  <a:srgbClr val="FF0000"/>
                </a:solidFill>
              </a:rPr>
              <a:t>T, </a:t>
            </a:r>
            <a:r>
              <a:rPr lang="en-US" b="1" dirty="0" err="1" smtClean="0">
                <a:solidFill>
                  <a:srgbClr val="FF0000"/>
                </a:solidFill>
              </a:rPr>
              <a:t>Δφ</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761592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594" y="185209"/>
            <a:ext cx="8229600" cy="1143000"/>
          </a:xfrm>
        </p:spPr>
        <p:txBody>
          <a:bodyPr>
            <a:normAutofit fontScale="90000"/>
          </a:bodyPr>
          <a:lstStyle/>
          <a:p>
            <a:pPr algn="l"/>
            <a:r>
              <a:rPr lang="en-US" sz="3100" b="1" dirty="0" smtClean="0">
                <a:solidFill>
                  <a:srgbClr val="3366FF"/>
                </a:solidFill>
              </a:rPr>
              <a:t>Je</a:t>
            </a:r>
            <a:r>
              <a:rPr lang="ru-RU" sz="3100" b="1" dirty="0" err="1" smtClean="0">
                <a:solidFill>
                  <a:srgbClr val="3366FF"/>
                </a:solidFill>
              </a:rPr>
              <a:t>ts</a:t>
            </a:r>
            <a:r>
              <a:rPr lang="ru-RU" sz="3100" b="1" dirty="0" smtClean="0">
                <a:solidFill>
                  <a:srgbClr val="3366FF"/>
                </a:solidFill>
              </a:rPr>
              <a:t> </a:t>
            </a:r>
            <a:r>
              <a:rPr lang="ru-RU" sz="3100" b="1" dirty="0" err="1" smtClean="0">
                <a:solidFill>
                  <a:srgbClr val="3366FF"/>
                </a:solidFill>
              </a:rPr>
              <a:t>in</a:t>
            </a:r>
            <a:r>
              <a:rPr lang="ru-RU" sz="3100" b="1" dirty="0" smtClean="0">
                <a:solidFill>
                  <a:srgbClr val="3366FF"/>
                </a:solidFill>
              </a:rPr>
              <a:t> QGP </a:t>
            </a:r>
            <a:r>
              <a:rPr lang="ru-RU" sz="3100" b="1" dirty="0" err="1" smtClean="0">
                <a:solidFill>
                  <a:srgbClr val="3366FF"/>
                </a:solidFill>
              </a:rPr>
              <a:t>medium</a:t>
            </a:r>
            <a:r>
              <a:rPr lang="en-US" sz="3100" b="1" dirty="0" smtClean="0">
                <a:solidFill>
                  <a:srgbClr val="3366FF"/>
                </a:solidFill>
              </a:rPr>
              <a:t>:</a:t>
            </a:r>
            <a:br>
              <a:rPr lang="en-US" sz="3100" b="1" dirty="0" smtClean="0">
                <a:solidFill>
                  <a:srgbClr val="3366FF"/>
                </a:solidFill>
              </a:rPr>
            </a:br>
            <a:r>
              <a:rPr lang="en-US" sz="3100" b="1" dirty="0" smtClean="0"/>
              <a:t>     	</a:t>
            </a:r>
            <a:r>
              <a:rPr lang="en-US" sz="3100" b="1" dirty="0" smtClean="0">
                <a:solidFill>
                  <a:srgbClr val="3366FF"/>
                </a:solidFill>
              </a:rPr>
              <a:t>modification of the angular structure</a:t>
            </a:r>
            <a:br>
              <a:rPr lang="en-US" sz="3100" b="1" dirty="0" smtClean="0">
                <a:solidFill>
                  <a:srgbClr val="3366FF"/>
                </a:solidFill>
              </a:rPr>
            </a:br>
            <a:r>
              <a:rPr lang="en-US" sz="3100" b="1" dirty="0" smtClean="0">
                <a:solidFill>
                  <a:srgbClr val="3366FF"/>
                </a:solidFill>
              </a:rPr>
              <a:t> 									of recoil jets</a:t>
            </a:r>
            <a:r>
              <a:rPr lang="en-US" sz="3100" b="1" dirty="0" smtClean="0"/>
              <a:t>              </a:t>
            </a:r>
            <a:r>
              <a:rPr lang="en-US" sz="2800" dirty="0" smtClean="0">
                <a:solidFill>
                  <a:srgbClr val="3366FF"/>
                </a:solidFill>
              </a:rPr>
              <a:t/>
            </a:r>
            <a:br>
              <a:rPr lang="en-US" sz="2800" dirty="0" smtClean="0">
                <a:solidFill>
                  <a:srgbClr val="3366FF"/>
                </a:solidFill>
              </a:rPr>
            </a:br>
            <a:endParaRPr lang="en-US" sz="1600" dirty="0"/>
          </a:p>
        </p:txBody>
      </p:sp>
      <p:sp>
        <p:nvSpPr>
          <p:cNvPr id="3" name="Content Placeholder 2"/>
          <p:cNvSpPr>
            <a:spLocks noGrp="1"/>
          </p:cNvSpPr>
          <p:nvPr>
            <p:ph idx="1"/>
          </p:nvPr>
        </p:nvSpPr>
        <p:spPr>
          <a:xfrm>
            <a:off x="9144000" y="6174789"/>
            <a:ext cx="3441700" cy="623996"/>
          </a:xfrm>
        </p:spPr>
        <p:txBody>
          <a:bodyPr>
            <a:noAutofit/>
          </a:bodyPr>
          <a:lstStyle/>
          <a:p>
            <a:pPr marL="0" indent="0">
              <a:spcBef>
                <a:spcPts val="0"/>
              </a:spcBef>
              <a:buNone/>
            </a:pPr>
            <a:r>
              <a:rPr lang="en-US" sz="1800" dirty="0" smtClean="0">
                <a:solidFill>
                  <a:srgbClr val="0000FF"/>
                </a:solidFill>
              </a:rPr>
              <a:t>.</a:t>
            </a: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15</a:t>
            </a:fld>
            <a:endParaRPr lang="en-US"/>
          </a:p>
        </p:txBody>
      </p:sp>
      <p:sp>
        <p:nvSpPr>
          <p:cNvPr id="6" name="Rectangle 5"/>
          <p:cNvSpPr/>
          <p:nvPr/>
        </p:nvSpPr>
        <p:spPr>
          <a:xfrm rot="19181125">
            <a:off x="109483" y="139048"/>
            <a:ext cx="1644108" cy="584776"/>
          </a:xfrm>
          <a:prstGeom prst="rect">
            <a:avLst/>
          </a:prstGeom>
        </p:spPr>
        <p:txBody>
          <a:bodyPr wrap="square">
            <a:spAutoFit/>
          </a:bodyPr>
          <a:lstStyle/>
          <a:p>
            <a:r>
              <a:rPr lang="en-US" sz="3200" dirty="0">
                <a:solidFill>
                  <a:srgbClr val="FF0000"/>
                </a:solidFill>
              </a:rPr>
              <a:t>New!</a:t>
            </a:r>
            <a:endParaRPr lang="en-US" sz="3200" dirty="0"/>
          </a:p>
        </p:txBody>
      </p:sp>
      <p:pic>
        <p:nvPicPr>
          <p:cNvPr id="46" name="Picture 45"/>
          <p:cNvPicPr>
            <a:picLocks noChangeAspect="1"/>
          </p:cNvPicPr>
          <p:nvPr/>
        </p:nvPicPr>
        <p:blipFill>
          <a:blip r:embed="rId3"/>
          <a:stretch>
            <a:fillRect/>
          </a:stretch>
        </p:blipFill>
        <p:spPr>
          <a:xfrm>
            <a:off x="5861086" y="1762223"/>
            <a:ext cx="2258447" cy="2608896"/>
          </a:xfrm>
          <a:prstGeom prst="rect">
            <a:avLst/>
          </a:prstGeom>
        </p:spPr>
      </p:pic>
      <p:sp>
        <p:nvSpPr>
          <p:cNvPr id="47" name="Rectangle 46"/>
          <p:cNvSpPr/>
          <p:nvPr/>
        </p:nvSpPr>
        <p:spPr>
          <a:xfrm rot="5400000">
            <a:off x="7608358" y="3362183"/>
            <a:ext cx="1740873" cy="276999"/>
          </a:xfrm>
          <a:prstGeom prst="rect">
            <a:avLst/>
          </a:prstGeom>
        </p:spPr>
        <p:txBody>
          <a:bodyPr wrap="square">
            <a:spAutoFit/>
          </a:bodyPr>
          <a:lstStyle/>
          <a:p>
            <a:r>
              <a:rPr lang="en-US" sz="1200" dirty="0" err="1" smtClean="0"/>
              <a:t>R.Cruz</a:t>
            </a:r>
            <a:r>
              <a:rPr lang="en-US" sz="1200" dirty="0"/>
              <a:t>-</a:t>
            </a:r>
            <a:r>
              <a:rPr lang="en-US" sz="1200" dirty="0" smtClean="0"/>
              <a:t>Torres </a:t>
            </a:r>
            <a:r>
              <a:rPr lang="en-US" sz="1200" dirty="0"/>
              <a:t>QM-2022 </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p:cNvCxnSpPr/>
          <p:nvPr/>
        </p:nvCxnSpPr>
        <p:spPr>
          <a:xfrm>
            <a:off x="335502" y="1274233"/>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689602" y="4621787"/>
            <a:ext cx="3615265" cy="1477328"/>
          </a:xfrm>
          <a:prstGeom prst="rect">
            <a:avLst/>
          </a:prstGeom>
        </p:spPr>
        <p:txBody>
          <a:bodyPr wrap="square">
            <a:spAutoFit/>
          </a:bodyPr>
          <a:lstStyle/>
          <a:p>
            <a:pPr marL="285750" indent="-285750">
              <a:buFont typeface="Wingdings" charset="2"/>
              <a:buChar char="Ø"/>
            </a:pPr>
            <a:r>
              <a:rPr lang="en-US" dirty="0">
                <a:solidFill>
                  <a:srgbClr val="3366FF"/>
                </a:solidFill>
              </a:rPr>
              <a:t>M</a:t>
            </a:r>
            <a:r>
              <a:rPr lang="en-US" dirty="0" smtClean="0">
                <a:solidFill>
                  <a:srgbClr val="3366FF"/>
                </a:solidFill>
              </a:rPr>
              <a:t>odification </a:t>
            </a:r>
            <a:r>
              <a:rPr lang="en-US" dirty="0">
                <a:solidFill>
                  <a:srgbClr val="3366FF"/>
                </a:solidFill>
              </a:rPr>
              <a:t>of  </a:t>
            </a:r>
            <a:r>
              <a:rPr lang="en-US" dirty="0" err="1" smtClean="0">
                <a:solidFill>
                  <a:srgbClr val="3366FF"/>
                </a:solidFill>
              </a:rPr>
              <a:t>Δ</a:t>
            </a:r>
            <a:r>
              <a:rPr lang="en-US" i="1" dirty="0" err="1" smtClean="0">
                <a:solidFill>
                  <a:srgbClr val="3366FF"/>
                </a:solidFill>
              </a:rPr>
              <a:t>ϕ</a:t>
            </a:r>
            <a:r>
              <a:rPr lang="en-US" dirty="0" smtClean="0">
                <a:solidFill>
                  <a:srgbClr val="3366FF"/>
                </a:solidFill>
              </a:rPr>
              <a:t> distribution</a:t>
            </a:r>
          </a:p>
          <a:p>
            <a:r>
              <a:rPr lang="en-US" dirty="0" smtClean="0">
                <a:solidFill>
                  <a:srgbClr val="3366FF"/>
                </a:solidFill>
              </a:rPr>
              <a:t> for recoil jets</a:t>
            </a:r>
          </a:p>
          <a:p>
            <a:pPr marL="285750" indent="-285750">
              <a:buFont typeface="Wingdings" charset="2"/>
              <a:buChar char="Ø"/>
            </a:pPr>
            <a:r>
              <a:rPr lang="en-US" dirty="0">
                <a:solidFill>
                  <a:srgbClr val="3366FF"/>
                </a:solidFill>
              </a:rPr>
              <a:t>M</a:t>
            </a:r>
            <a:r>
              <a:rPr lang="en-US" dirty="0" smtClean="0">
                <a:solidFill>
                  <a:srgbClr val="3366FF"/>
                </a:solidFill>
              </a:rPr>
              <a:t>edium</a:t>
            </a:r>
            <a:r>
              <a:rPr lang="en-US" dirty="0">
                <a:solidFill>
                  <a:srgbClr val="3366FF"/>
                </a:solidFill>
              </a:rPr>
              <a:t>-induced gluon radiation vs. multiple</a:t>
            </a:r>
            <a:r>
              <a:rPr lang="en-US" dirty="0" smtClean="0">
                <a:solidFill>
                  <a:srgbClr val="3366FF"/>
                </a:solidFill>
              </a:rPr>
              <a:t>-scattering</a:t>
            </a:r>
            <a:r>
              <a:rPr lang="en-US" dirty="0">
                <a:solidFill>
                  <a:srgbClr val="3366FF"/>
                </a:solidFill>
              </a:rPr>
              <a:t>-</a:t>
            </a:r>
            <a:r>
              <a:rPr lang="en-US" dirty="0" smtClean="0">
                <a:solidFill>
                  <a:srgbClr val="3366FF"/>
                </a:solidFill>
              </a:rPr>
              <a:t>like intra-jet?</a:t>
            </a:r>
            <a:endParaRPr lang="en-US" dirty="0">
              <a:solidFill>
                <a:srgbClr val="3366FF"/>
              </a:solidFill>
            </a:endParaRPr>
          </a:p>
        </p:txBody>
      </p:sp>
      <p:sp>
        <p:nvSpPr>
          <p:cNvPr id="10" name="Rectangle 9"/>
          <p:cNvSpPr/>
          <p:nvPr/>
        </p:nvSpPr>
        <p:spPr>
          <a:xfrm>
            <a:off x="6553200" y="1311063"/>
            <a:ext cx="2441694" cy="369332"/>
          </a:xfrm>
          <a:prstGeom prst="rect">
            <a:avLst/>
          </a:prstGeom>
        </p:spPr>
        <p:txBody>
          <a:bodyPr wrap="none">
            <a:spAutoFit/>
          </a:bodyPr>
          <a:lstStyle/>
          <a:p>
            <a:pPr>
              <a:spcAft>
                <a:spcPts val="1800"/>
              </a:spcAft>
            </a:pPr>
            <a:r>
              <a:rPr lang="en-US" b="1" dirty="0">
                <a:solidFill>
                  <a:srgbClr val="FF0000"/>
                </a:solidFill>
              </a:rPr>
              <a:t>pp and Pb–Pb collisions</a:t>
            </a:r>
          </a:p>
        </p:txBody>
      </p:sp>
      <p:pic>
        <p:nvPicPr>
          <p:cNvPr id="8" name="Picture 7" descr="SignalMinusReference_R04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502" y="2232023"/>
            <a:ext cx="4689122" cy="3389844"/>
          </a:xfrm>
          <a:prstGeom prst="rect">
            <a:avLst/>
          </a:prstGeom>
        </p:spPr>
      </p:pic>
      <p:sp>
        <p:nvSpPr>
          <p:cNvPr id="13" name="Rectangle 12"/>
          <p:cNvSpPr/>
          <p:nvPr/>
        </p:nvSpPr>
        <p:spPr>
          <a:xfrm>
            <a:off x="501915" y="1439057"/>
            <a:ext cx="4572000" cy="646331"/>
          </a:xfrm>
          <a:prstGeom prst="rect">
            <a:avLst/>
          </a:prstGeom>
        </p:spPr>
        <p:txBody>
          <a:bodyPr>
            <a:spAutoFit/>
          </a:bodyPr>
          <a:lstStyle/>
          <a:p>
            <a:r>
              <a:rPr lang="en-US" dirty="0"/>
              <a:t>Measurement of the semi-inclusive </a:t>
            </a:r>
            <a:r>
              <a:rPr lang="en-US" dirty="0" err="1"/>
              <a:t>hadron+jet</a:t>
            </a:r>
            <a:r>
              <a:rPr lang="en-US" dirty="0"/>
              <a:t> </a:t>
            </a:r>
            <a:r>
              <a:rPr lang="en-US" dirty="0" smtClean="0"/>
              <a:t>distributions</a:t>
            </a:r>
            <a:endParaRPr lang="en-US" dirty="0"/>
          </a:p>
        </p:txBody>
      </p:sp>
    </p:spTree>
    <p:extLst>
      <p:ext uri="{BB962C8B-B14F-4D97-AF65-F5344CB8AC3E}">
        <p14:creationId xmlns:p14="http://schemas.microsoft.com/office/powerpoint/2010/main" val="32251964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594" y="185209"/>
            <a:ext cx="8229600" cy="1143000"/>
          </a:xfrm>
        </p:spPr>
        <p:txBody>
          <a:bodyPr>
            <a:normAutofit fontScale="90000"/>
          </a:bodyPr>
          <a:lstStyle/>
          <a:p>
            <a:pPr algn="l"/>
            <a:r>
              <a:rPr lang="en-US" sz="2800" b="1" dirty="0">
                <a:solidFill>
                  <a:srgbClr val="3366FF"/>
                </a:solidFill>
              </a:rPr>
              <a:t>Je</a:t>
            </a:r>
            <a:r>
              <a:rPr lang="ru-RU" sz="2800" b="1" dirty="0" err="1">
                <a:solidFill>
                  <a:srgbClr val="3366FF"/>
                </a:solidFill>
              </a:rPr>
              <a:t>ts</a:t>
            </a:r>
            <a:r>
              <a:rPr lang="ru-RU" sz="2800" b="1" dirty="0">
                <a:solidFill>
                  <a:srgbClr val="3366FF"/>
                </a:solidFill>
              </a:rPr>
              <a:t> </a:t>
            </a:r>
            <a:r>
              <a:rPr lang="ru-RU" sz="2800" b="1" dirty="0" err="1">
                <a:solidFill>
                  <a:srgbClr val="3366FF"/>
                </a:solidFill>
              </a:rPr>
              <a:t>in</a:t>
            </a:r>
            <a:r>
              <a:rPr lang="ru-RU" sz="2800" b="1" dirty="0">
                <a:solidFill>
                  <a:srgbClr val="3366FF"/>
                </a:solidFill>
              </a:rPr>
              <a:t> QGP </a:t>
            </a:r>
            <a:r>
              <a:rPr lang="ru-RU" sz="2800" b="1" dirty="0" err="1">
                <a:solidFill>
                  <a:srgbClr val="3366FF"/>
                </a:solidFill>
              </a:rPr>
              <a:t>medium</a:t>
            </a:r>
            <a:r>
              <a:rPr lang="en-US" sz="2800" b="1" dirty="0">
                <a:solidFill>
                  <a:srgbClr val="3366FF"/>
                </a:solidFill>
              </a:rPr>
              <a:t>:</a:t>
            </a:r>
            <a:br>
              <a:rPr lang="en-US" sz="2800" b="1" dirty="0">
                <a:solidFill>
                  <a:srgbClr val="3366FF"/>
                </a:solidFill>
              </a:rPr>
            </a:br>
            <a:r>
              <a:rPr lang="en-US" sz="2800" b="1" dirty="0"/>
              <a:t>     	</a:t>
            </a:r>
            <a:r>
              <a:rPr lang="en-US" sz="2800" b="1" dirty="0">
                <a:solidFill>
                  <a:srgbClr val="3366FF"/>
                </a:solidFill>
              </a:rPr>
              <a:t>modification of the angular structure</a:t>
            </a:r>
            <a:br>
              <a:rPr lang="en-US" sz="2800" b="1" dirty="0">
                <a:solidFill>
                  <a:srgbClr val="3366FF"/>
                </a:solidFill>
              </a:rPr>
            </a:br>
            <a:r>
              <a:rPr lang="en-US" sz="2800" b="1" dirty="0">
                <a:solidFill>
                  <a:srgbClr val="3366FF"/>
                </a:solidFill>
              </a:rPr>
              <a:t> 									of recoil jets</a:t>
            </a:r>
            <a:r>
              <a:rPr lang="en-US" sz="2800" b="1" dirty="0"/>
              <a:t> </a:t>
            </a:r>
            <a:r>
              <a:rPr lang="en-US" sz="2800" dirty="0" smtClean="0">
                <a:solidFill>
                  <a:srgbClr val="3366FF"/>
                </a:solidFill>
              </a:rPr>
              <a:t/>
            </a:r>
            <a:br>
              <a:rPr lang="en-US" sz="2800" dirty="0" smtClean="0">
                <a:solidFill>
                  <a:srgbClr val="3366FF"/>
                </a:solidFill>
              </a:rPr>
            </a:br>
            <a:endParaRPr lang="en-US" sz="1600" dirty="0"/>
          </a:p>
        </p:txBody>
      </p:sp>
      <p:sp>
        <p:nvSpPr>
          <p:cNvPr id="3" name="Content Placeholder 2"/>
          <p:cNvSpPr>
            <a:spLocks noGrp="1"/>
          </p:cNvSpPr>
          <p:nvPr>
            <p:ph idx="1"/>
          </p:nvPr>
        </p:nvSpPr>
        <p:spPr>
          <a:xfrm>
            <a:off x="-18785" y="5377915"/>
            <a:ext cx="3441700" cy="623996"/>
          </a:xfrm>
        </p:spPr>
        <p:txBody>
          <a:bodyPr>
            <a:noAutofit/>
          </a:bodyPr>
          <a:lstStyle/>
          <a:p>
            <a:pPr>
              <a:spcBef>
                <a:spcPts val="0"/>
              </a:spcBef>
              <a:buFont typeface="Wingdings" charset="2"/>
              <a:buChar char="Ø"/>
            </a:pPr>
            <a:r>
              <a:rPr lang="en-US" sz="1800" dirty="0" smtClean="0">
                <a:solidFill>
                  <a:srgbClr val="0000FF"/>
                </a:solidFill>
              </a:rPr>
              <a:t>At high </a:t>
            </a:r>
            <a:r>
              <a:rPr lang="en-US" sz="1800" i="1" dirty="0" smtClean="0">
                <a:solidFill>
                  <a:srgbClr val="0000FF"/>
                </a:solidFill>
              </a:rPr>
              <a:t>p</a:t>
            </a:r>
            <a:r>
              <a:rPr lang="en-US" sz="1800" baseline="-25000" dirty="0" smtClean="0">
                <a:solidFill>
                  <a:srgbClr val="0000FF"/>
                </a:solidFill>
              </a:rPr>
              <a:t>T</a:t>
            </a:r>
            <a:r>
              <a:rPr lang="en-US" sz="1800" dirty="0" smtClean="0">
                <a:solidFill>
                  <a:srgbClr val="0000FF"/>
                </a:solidFill>
              </a:rPr>
              <a:t> , the Pb–Pb and pp shapes are consistent  within uncertainties.    </a:t>
            </a: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16</a:t>
            </a:fld>
            <a:endParaRPr lang="en-US"/>
          </a:p>
        </p:txBody>
      </p:sp>
      <p:sp>
        <p:nvSpPr>
          <p:cNvPr id="6" name="Rectangle 5"/>
          <p:cNvSpPr/>
          <p:nvPr/>
        </p:nvSpPr>
        <p:spPr>
          <a:xfrm rot="19181125">
            <a:off x="109483" y="139048"/>
            <a:ext cx="1644108" cy="584776"/>
          </a:xfrm>
          <a:prstGeom prst="rect">
            <a:avLst/>
          </a:prstGeom>
        </p:spPr>
        <p:txBody>
          <a:bodyPr wrap="square">
            <a:spAutoFit/>
          </a:bodyPr>
          <a:lstStyle/>
          <a:p>
            <a:r>
              <a:rPr lang="en-US" sz="3200" dirty="0">
                <a:solidFill>
                  <a:srgbClr val="FF0000"/>
                </a:solidFill>
              </a:rPr>
              <a:t>New!</a:t>
            </a:r>
            <a:endParaRPr lang="en-US" sz="3200" dirty="0"/>
          </a:p>
        </p:txBody>
      </p:sp>
      <p:pic>
        <p:nvPicPr>
          <p:cNvPr id="7" name="Picture 6" descr="DatappComparison_R02_pt10to20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6" y="1417637"/>
            <a:ext cx="2715916" cy="3116231"/>
          </a:xfrm>
          <a:prstGeom prst="rect">
            <a:avLst/>
          </a:prstGeom>
        </p:spPr>
      </p:pic>
      <p:pic>
        <p:nvPicPr>
          <p:cNvPr id="8" name="Picture 7"/>
          <p:cNvPicPr>
            <a:picLocks noChangeAspect="1"/>
          </p:cNvPicPr>
          <p:nvPr/>
        </p:nvPicPr>
        <p:blipFill>
          <a:blip r:embed="rId4"/>
          <a:stretch>
            <a:fillRect/>
          </a:stretch>
        </p:blipFill>
        <p:spPr>
          <a:xfrm>
            <a:off x="2959102" y="1495729"/>
            <a:ext cx="2540000" cy="3035950"/>
          </a:xfrm>
          <a:prstGeom prst="rect">
            <a:avLst/>
          </a:prstGeom>
        </p:spPr>
      </p:pic>
      <p:cxnSp>
        <p:nvCxnSpPr>
          <p:cNvPr id="11" name="Straight Arrow Connector 10"/>
          <p:cNvCxnSpPr/>
          <p:nvPr/>
        </p:nvCxnSpPr>
        <p:spPr>
          <a:xfrm flipV="1">
            <a:off x="2683935" y="4531679"/>
            <a:ext cx="0" cy="37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317068" y="4464486"/>
            <a:ext cx="0" cy="37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403601" y="4484569"/>
            <a:ext cx="0" cy="37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87400" y="4533869"/>
            <a:ext cx="0" cy="37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Donut 20"/>
          <p:cNvSpPr/>
          <p:nvPr/>
        </p:nvSpPr>
        <p:spPr>
          <a:xfrm flipV="1">
            <a:off x="5135035" y="5075132"/>
            <a:ext cx="364067" cy="269871"/>
          </a:xfrm>
          <a:prstGeom prst="donut">
            <a:avLst>
              <a:gd name="adj" fmla="val 2945"/>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Donut 21"/>
          <p:cNvSpPr/>
          <p:nvPr/>
        </p:nvSpPr>
        <p:spPr>
          <a:xfrm flipV="1">
            <a:off x="2507790" y="5166255"/>
            <a:ext cx="364067" cy="269870"/>
          </a:xfrm>
          <a:prstGeom prst="donut">
            <a:avLst>
              <a:gd name="adj" fmla="val 2945"/>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Donut 22"/>
          <p:cNvSpPr/>
          <p:nvPr/>
        </p:nvSpPr>
        <p:spPr>
          <a:xfrm rot="15956206" flipV="1">
            <a:off x="216573" y="4773398"/>
            <a:ext cx="364067" cy="269871"/>
          </a:xfrm>
          <a:prstGeom prst="donut">
            <a:avLst>
              <a:gd name="adj" fmla="val 2945"/>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Donut 23"/>
          <p:cNvSpPr/>
          <p:nvPr/>
        </p:nvSpPr>
        <p:spPr>
          <a:xfrm rot="16200000" flipV="1">
            <a:off x="2873902" y="4720667"/>
            <a:ext cx="364068" cy="269871"/>
          </a:xfrm>
          <a:prstGeom prst="donut">
            <a:avLst>
              <a:gd name="adj" fmla="val 2945"/>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6" name="Straight Connector 25"/>
          <p:cNvCxnSpPr/>
          <p:nvPr/>
        </p:nvCxnSpPr>
        <p:spPr>
          <a:xfrm flipH="1">
            <a:off x="2524727" y="4933314"/>
            <a:ext cx="176146" cy="33231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5156201" y="4867805"/>
            <a:ext cx="160868" cy="29845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17069" y="4819117"/>
            <a:ext cx="203200" cy="428625"/>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4" idx="2"/>
          </p:cNvCxnSpPr>
          <p:nvPr/>
        </p:nvCxnSpPr>
        <p:spPr>
          <a:xfrm flipV="1">
            <a:off x="3055936" y="4877856"/>
            <a:ext cx="366979" cy="159781"/>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18705" y="4944953"/>
            <a:ext cx="383968" cy="10833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074984" y="4703739"/>
            <a:ext cx="328617" cy="164066"/>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8705" y="4700011"/>
            <a:ext cx="376767" cy="229702"/>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675470" y="4904903"/>
            <a:ext cx="187922" cy="305414"/>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5"/>
          <a:stretch>
            <a:fillRect/>
          </a:stretch>
        </p:blipFill>
        <p:spPr>
          <a:xfrm>
            <a:off x="5861086" y="1762223"/>
            <a:ext cx="2258447" cy="2608896"/>
          </a:xfrm>
          <a:prstGeom prst="rect">
            <a:avLst/>
          </a:prstGeom>
        </p:spPr>
      </p:pic>
      <p:sp>
        <p:nvSpPr>
          <p:cNvPr id="47" name="Rectangle 46"/>
          <p:cNvSpPr/>
          <p:nvPr/>
        </p:nvSpPr>
        <p:spPr>
          <a:xfrm rot="5400000">
            <a:off x="7608358" y="3362183"/>
            <a:ext cx="1740873" cy="276999"/>
          </a:xfrm>
          <a:prstGeom prst="rect">
            <a:avLst/>
          </a:prstGeom>
        </p:spPr>
        <p:txBody>
          <a:bodyPr wrap="square">
            <a:spAutoFit/>
          </a:bodyPr>
          <a:lstStyle/>
          <a:p>
            <a:r>
              <a:rPr lang="en-US" sz="1200" dirty="0" err="1" smtClean="0"/>
              <a:t>R.Cruz</a:t>
            </a:r>
            <a:r>
              <a:rPr lang="en-US" sz="1200" dirty="0"/>
              <a:t>-</a:t>
            </a:r>
            <a:r>
              <a:rPr lang="en-US" sz="1200" dirty="0" smtClean="0"/>
              <a:t>Torres </a:t>
            </a:r>
            <a:r>
              <a:rPr lang="en-US" sz="1200" dirty="0"/>
              <a:t>QM-2022 </a:t>
            </a:r>
          </a:p>
        </p:txBody>
      </p:sp>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p:cNvCxnSpPr/>
          <p:nvPr/>
        </p:nvCxnSpPr>
        <p:spPr>
          <a:xfrm>
            <a:off x="335502" y="1274233"/>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1081735" y="1232971"/>
            <a:ext cx="1839265" cy="369332"/>
          </a:xfrm>
          <a:prstGeom prst="rect">
            <a:avLst/>
          </a:prstGeom>
        </p:spPr>
        <p:txBody>
          <a:bodyPr wrap="none">
            <a:spAutoFit/>
          </a:bodyPr>
          <a:lstStyle/>
          <a:p>
            <a:r>
              <a:rPr lang="en-US" b="1" dirty="0"/>
              <a:t>R=0.2 </a:t>
            </a:r>
            <a:r>
              <a:rPr lang="en-US" b="1" dirty="0" err="1"/>
              <a:t>hadron+jet</a:t>
            </a:r>
            <a:r>
              <a:rPr lang="en-US" b="1" dirty="0"/>
              <a:t> </a:t>
            </a:r>
            <a:endParaRPr lang="en-US" dirty="0"/>
          </a:p>
        </p:txBody>
      </p:sp>
      <p:sp>
        <p:nvSpPr>
          <p:cNvPr id="51" name="Rectangle 50"/>
          <p:cNvSpPr/>
          <p:nvPr/>
        </p:nvSpPr>
        <p:spPr>
          <a:xfrm>
            <a:off x="3621735" y="1232971"/>
            <a:ext cx="1839265" cy="369332"/>
          </a:xfrm>
          <a:prstGeom prst="rect">
            <a:avLst/>
          </a:prstGeom>
        </p:spPr>
        <p:txBody>
          <a:bodyPr wrap="none">
            <a:spAutoFit/>
          </a:bodyPr>
          <a:lstStyle/>
          <a:p>
            <a:r>
              <a:rPr lang="en-US" b="1" dirty="0"/>
              <a:t>R=</a:t>
            </a:r>
            <a:r>
              <a:rPr lang="en-US" b="1" dirty="0" smtClean="0"/>
              <a:t>0.4 </a:t>
            </a:r>
            <a:r>
              <a:rPr lang="en-US" b="1" dirty="0" err="1"/>
              <a:t>hadron+jet</a:t>
            </a:r>
            <a:r>
              <a:rPr lang="en-US" b="1" dirty="0"/>
              <a:t> </a:t>
            </a:r>
            <a:endParaRPr lang="en-US" dirty="0"/>
          </a:p>
        </p:txBody>
      </p:sp>
      <p:sp>
        <p:nvSpPr>
          <p:cNvPr id="57" name="Rectangle 56"/>
          <p:cNvSpPr/>
          <p:nvPr/>
        </p:nvSpPr>
        <p:spPr>
          <a:xfrm>
            <a:off x="3621735" y="5436125"/>
            <a:ext cx="5373952" cy="923330"/>
          </a:xfrm>
          <a:prstGeom prst="rect">
            <a:avLst/>
          </a:prstGeom>
        </p:spPr>
        <p:txBody>
          <a:bodyPr wrap="square">
            <a:spAutoFit/>
          </a:bodyPr>
          <a:lstStyle/>
          <a:p>
            <a:pPr marL="285750" indent="-285750">
              <a:buFont typeface="Wingdings" charset="2"/>
              <a:buChar char="Ø"/>
            </a:pPr>
            <a:r>
              <a:rPr lang="en-US" dirty="0" smtClean="0">
                <a:solidFill>
                  <a:srgbClr val="FF0000"/>
                </a:solidFill>
              </a:rPr>
              <a:t>At low </a:t>
            </a:r>
            <a:r>
              <a:rPr lang="en-US" i="1" dirty="0" smtClean="0">
                <a:solidFill>
                  <a:srgbClr val="FF0000"/>
                </a:solidFill>
              </a:rPr>
              <a:t>p</a:t>
            </a:r>
            <a:r>
              <a:rPr lang="en-US" baseline="-25000" dirty="0" smtClean="0">
                <a:solidFill>
                  <a:srgbClr val="FF0000"/>
                </a:solidFill>
              </a:rPr>
              <a:t>T</a:t>
            </a:r>
            <a:r>
              <a:rPr lang="en-US" dirty="0" smtClean="0">
                <a:solidFill>
                  <a:srgbClr val="FF0000"/>
                </a:solidFill>
              </a:rPr>
              <a:t> (R</a:t>
            </a:r>
            <a:r>
              <a:rPr lang="en-US" dirty="0">
                <a:solidFill>
                  <a:srgbClr val="FF0000"/>
                </a:solidFill>
              </a:rPr>
              <a:t>=</a:t>
            </a:r>
            <a:r>
              <a:rPr lang="en-US" dirty="0" smtClean="0">
                <a:solidFill>
                  <a:srgbClr val="FF0000"/>
                </a:solidFill>
              </a:rPr>
              <a:t>0.4), a </a:t>
            </a:r>
            <a:r>
              <a:rPr lang="en-US" dirty="0">
                <a:solidFill>
                  <a:srgbClr val="FF0000"/>
                </a:solidFill>
              </a:rPr>
              <a:t>significant azimuthal </a:t>
            </a:r>
            <a:r>
              <a:rPr lang="en-US" dirty="0" smtClean="0">
                <a:solidFill>
                  <a:srgbClr val="FF0000"/>
                </a:solidFill>
              </a:rPr>
              <a:t>(in </a:t>
            </a:r>
            <a:r>
              <a:rPr lang="en-US" dirty="0">
                <a:solidFill>
                  <a:srgbClr val="FF0000"/>
                </a:solidFill>
              </a:rPr>
              <a:t>∆</a:t>
            </a:r>
            <a:r>
              <a:rPr lang="en-US" dirty="0" err="1" smtClean="0">
                <a:solidFill>
                  <a:srgbClr val="FF0000"/>
                </a:solidFill>
              </a:rPr>
              <a:t>φ</a:t>
            </a:r>
            <a:r>
              <a:rPr lang="en-US" dirty="0" smtClean="0">
                <a:solidFill>
                  <a:srgbClr val="FF0000"/>
                </a:solidFill>
              </a:rPr>
              <a:t>) </a:t>
            </a:r>
            <a:r>
              <a:rPr lang="en-US" dirty="0">
                <a:solidFill>
                  <a:srgbClr val="FF0000"/>
                </a:solidFill>
              </a:rPr>
              <a:t>broadening </a:t>
            </a:r>
            <a:r>
              <a:rPr lang="en-US" dirty="0" smtClean="0">
                <a:solidFill>
                  <a:srgbClr val="FF0000"/>
                </a:solidFill>
              </a:rPr>
              <a:t>is </a:t>
            </a:r>
            <a:r>
              <a:rPr lang="en-US" dirty="0">
                <a:solidFill>
                  <a:srgbClr val="FF0000"/>
                </a:solidFill>
              </a:rPr>
              <a:t>seen in Pb–Pb collisions with respect to pp collisions</a:t>
            </a:r>
            <a:r>
              <a:rPr lang="en-US" dirty="0" smtClean="0">
                <a:solidFill>
                  <a:srgbClr val="FF0000"/>
                </a:solidFill>
              </a:rPr>
              <a:t>.</a:t>
            </a:r>
          </a:p>
        </p:txBody>
      </p:sp>
      <p:sp>
        <p:nvSpPr>
          <p:cNvPr id="9" name="Rectangle 8"/>
          <p:cNvSpPr/>
          <p:nvPr/>
        </p:nvSpPr>
        <p:spPr>
          <a:xfrm>
            <a:off x="5689602" y="4621787"/>
            <a:ext cx="3615265" cy="646331"/>
          </a:xfrm>
          <a:prstGeom prst="rect">
            <a:avLst/>
          </a:prstGeom>
        </p:spPr>
        <p:txBody>
          <a:bodyPr wrap="square">
            <a:spAutoFit/>
          </a:bodyPr>
          <a:lstStyle/>
          <a:p>
            <a:pPr marL="285750" indent="-285750">
              <a:buFont typeface="Wingdings" charset="2"/>
              <a:buChar char="Ø"/>
            </a:pPr>
            <a:r>
              <a:rPr lang="en-US" b="1" dirty="0">
                <a:solidFill>
                  <a:srgbClr val="3366FF"/>
                </a:solidFill>
              </a:rPr>
              <a:t>M</a:t>
            </a:r>
            <a:r>
              <a:rPr lang="en-US" b="1" dirty="0" smtClean="0">
                <a:solidFill>
                  <a:srgbClr val="3366FF"/>
                </a:solidFill>
              </a:rPr>
              <a:t>odification </a:t>
            </a:r>
            <a:r>
              <a:rPr lang="en-US" b="1" dirty="0">
                <a:solidFill>
                  <a:srgbClr val="3366FF"/>
                </a:solidFill>
              </a:rPr>
              <a:t>of  </a:t>
            </a:r>
            <a:r>
              <a:rPr lang="en-US" b="1" dirty="0" err="1" smtClean="0">
                <a:solidFill>
                  <a:srgbClr val="3366FF"/>
                </a:solidFill>
              </a:rPr>
              <a:t>Δ</a:t>
            </a:r>
            <a:r>
              <a:rPr lang="en-US" b="1" i="1" dirty="0" err="1" smtClean="0">
                <a:solidFill>
                  <a:srgbClr val="3366FF"/>
                </a:solidFill>
              </a:rPr>
              <a:t>ϕ</a:t>
            </a:r>
            <a:r>
              <a:rPr lang="en-US" b="1" dirty="0" smtClean="0">
                <a:solidFill>
                  <a:srgbClr val="3366FF"/>
                </a:solidFill>
              </a:rPr>
              <a:t> distribution</a:t>
            </a:r>
          </a:p>
          <a:p>
            <a:r>
              <a:rPr lang="en-US" b="1" dirty="0" smtClean="0">
                <a:solidFill>
                  <a:srgbClr val="3366FF"/>
                </a:solidFill>
              </a:rPr>
              <a:t> for recoil jets</a:t>
            </a:r>
            <a:endParaRPr lang="en-US" dirty="0"/>
          </a:p>
        </p:txBody>
      </p:sp>
      <p:sp>
        <p:nvSpPr>
          <p:cNvPr id="10" name="Rectangle 9"/>
          <p:cNvSpPr/>
          <p:nvPr/>
        </p:nvSpPr>
        <p:spPr>
          <a:xfrm>
            <a:off x="6553200" y="1311063"/>
            <a:ext cx="2441694" cy="369332"/>
          </a:xfrm>
          <a:prstGeom prst="rect">
            <a:avLst/>
          </a:prstGeom>
        </p:spPr>
        <p:txBody>
          <a:bodyPr wrap="none">
            <a:spAutoFit/>
          </a:bodyPr>
          <a:lstStyle/>
          <a:p>
            <a:pPr>
              <a:spcAft>
                <a:spcPts val="1800"/>
              </a:spcAft>
            </a:pPr>
            <a:r>
              <a:rPr lang="en-US" b="1" dirty="0">
                <a:solidFill>
                  <a:srgbClr val="FF0000"/>
                </a:solidFill>
              </a:rPr>
              <a:t>pp and Pb–Pb collisions</a:t>
            </a:r>
          </a:p>
        </p:txBody>
      </p:sp>
    </p:spTree>
    <p:extLst>
      <p:ext uri="{BB962C8B-B14F-4D97-AF65-F5344CB8AC3E}">
        <p14:creationId xmlns:p14="http://schemas.microsoft.com/office/powerpoint/2010/main" val="35344806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smtClean="0">
                <a:solidFill>
                  <a:srgbClr val="3366FF"/>
                </a:solidFill>
              </a:rPr>
              <a:t>	   </a:t>
            </a:r>
            <a:r>
              <a:rPr lang="en-US" sz="2400" b="1" dirty="0" smtClean="0">
                <a:solidFill>
                  <a:srgbClr val="3366FF"/>
                </a:solidFill>
              </a:rPr>
              <a:t>Je</a:t>
            </a:r>
            <a:r>
              <a:rPr lang="ru-RU" sz="2400" b="1" dirty="0" err="1" smtClean="0">
                <a:solidFill>
                  <a:srgbClr val="3366FF"/>
                </a:solidFill>
              </a:rPr>
              <a:t>ts</a:t>
            </a:r>
            <a:r>
              <a:rPr lang="ru-RU" sz="2400" b="1" dirty="0" smtClean="0">
                <a:solidFill>
                  <a:srgbClr val="3366FF"/>
                </a:solidFill>
              </a:rPr>
              <a:t> </a:t>
            </a:r>
            <a:r>
              <a:rPr lang="ru-RU" sz="2400" b="1" dirty="0" err="1">
                <a:solidFill>
                  <a:srgbClr val="3366FF"/>
                </a:solidFill>
              </a:rPr>
              <a:t>in</a:t>
            </a:r>
            <a:r>
              <a:rPr lang="ru-RU" sz="2400" b="1" dirty="0">
                <a:solidFill>
                  <a:srgbClr val="3366FF"/>
                </a:solidFill>
              </a:rPr>
              <a:t> QGP </a:t>
            </a:r>
            <a:r>
              <a:rPr lang="ru-RU" sz="2400" b="1" dirty="0" err="1">
                <a:solidFill>
                  <a:srgbClr val="3366FF"/>
                </a:solidFill>
              </a:rPr>
              <a:t>medium</a:t>
            </a:r>
            <a:r>
              <a:rPr lang="en-US" sz="2400" b="1" dirty="0">
                <a:solidFill>
                  <a:srgbClr val="3366FF"/>
                </a:solidFill>
              </a:rPr>
              <a:t>:</a:t>
            </a:r>
            <a:br>
              <a:rPr lang="en-US" sz="2400" b="1" dirty="0">
                <a:solidFill>
                  <a:srgbClr val="3366FF"/>
                </a:solidFill>
              </a:rPr>
            </a:br>
            <a:r>
              <a:rPr lang="en-US" sz="2400" b="1" dirty="0"/>
              <a:t>     	</a:t>
            </a:r>
            <a:r>
              <a:rPr lang="en-US" sz="2400" b="1" dirty="0" smtClean="0"/>
              <a:t>              </a:t>
            </a:r>
            <a:r>
              <a:rPr lang="en-US" sz="2400" b="1" dirty="0" smtClean="0">
                <a:solidFill>
                  <a:srgbClr val="3366FF"/>
                </a:solidFill>
              </a:rPr>
              <a:t>modification </a:t>
            </a:r>
            <a:r>
              <a:rPr lang="en-US" sz="2400" b="1" dirty="0">
                <a:solidFill>
                  <a:srgbClr val="3366FF"/>
                </a:solidFill>
              </a:rPr>
              <a:t>of the angular structure</a:t>
            </a:r>
            <a:br>
              <a:rPr lang="en-US" sz="2400" b="1" dirty="0">
                <a:solidFill>
                  <a:srgbClr val="3366FF"/>
                </a:solidFill>
              </a:rPr>
            </a:br>
            <a:r>
              <a:rPr lang="en-US" sz="2400" b="1" dirty="0">
                <a:solidFill>
                  <a:srgbClr val="3366FF"/>
                </a:solidFill>
              </a:rPr>
              <a:t> 							</a:t>
            </a:r>
            <a:r>
              <a:rPr lang="en-US" sz="2400" b="1" dirty="0" smtClean="0">
                <a:solidFill>
                  <a:srgbClr val="3366FF"/>
                </a:solidFill>
              </a:rPr>
              <a:t>    of </a:t>
            </a:r>
            <a:r>
              <a:rPr lang="en-US" sz="2400" b="1" dirty="0">
                <a:solidFill>
                  <a:srgbClr val="3366FF"/>
                </a:solidFill>
              </a:rPr>
              <a:t>recoil </a:t>
            </a:r>
            <a:r>
              <a:rPr lang="en-US" sz="2400" b="1" dirty="0" smtClean="0">
                <a:solidFill>
                  <a:srgbClr val="3366FF"/>
                </a:solidFill>
              </a:rPr>
              <a:t>charge particle jets</a:t>
            </a:r>
            <a:r>
              <a:rPr lang="en-US" sz="2400" b="1" dirty="0" smtClean="0"/>
              <a:t> </a:t>
            </a:r>
            <a:endParaRPr lang="en-US" sz="2400" dirty="0">
              <a:solidFill>
                <a:srgbClr val="3366FF"/>
              </a:solidFill>
            </a:endParaRPr>
          </a:p>
        </p:txBody>
      </p:sp>
      <p:sp>
        <p:nvSpPr>
          <p:cNvPr id="3" name="Content Placeholder 2"/>
          <p:cNvSpPr>
            <a:spLocks noGrp="1"/>
          </p:cNvSpPr>
          <p:nvPr>
            <p:ph idx="1"/>
          </p:nvPr>
        </p:nvSpPr>
        <p:spPr>
          <a:xfrm>
            <a:off x="93133" y="3784601"/>
            <a:ext cx="3852334" cy="1235166"/>
          </a:xfrm>
        </p:spPr>
        <p:txBody>
          <a:bodyPr>
            <a:noAutofit/>
          </a:bodyPr>
          <a:lstStyle/>
          <a:p>
            <a:pPr indent="0">
              <a:spcBef>
                <a:spcPts val="0"/>
              </a:spcBef>
              <a:buFont typeface="Wingdings" charset="2"/>
              <a:buChar char="Ø"/>
            </a:pPr>
            <a:r>
              <a:rPr lang="en-US" sz="2000" dirty="0" smtClean="0">
                <a:solidFill>
                  <a:srgbClr val="FF0000"/>
                </a:solidFill>
              </a:rPr>
              <a:t> Jet energy is redistributed          				 in HI collisions? </a:t>
            </a:r>
          </a:p>
          <a:p>
            <a:pPr indent="0">
              <a:spcBef>
                <a:spcPts val="0"/>
              </a:spcBef>
              <a:buFont typeface="Wingdings" charset="2"/>
              <a:buChar char="Ø"/>
            </a:pPr>
            <a:r>
              <a:rPr lang="en-US" sz="2000" dirty="0" smtClean="0">
                <a:solidFill>
                  <a:srgbClr val="FF0000"/>
                </a:solidFill>
              </a:rPr>
              <a:t> Low jet momenta region: </a:t>
            </a:r>
          </a:p>
          <a:p>
            <a:pPr marL="0" indent="0">
              <a:spcBef>
                <a:spcPts val="0"/>
              </a:spcBef>
              <a:buNone/>
            </a:pPr>
            <a:r>
              <a:rPr lang="en-US" sz="2000" dirty="0">
                <a:solidFill>
                  <a:srgbClr val="FF0000"/>
                </a:solidFill>
              </a:rPr>
              <a:t>	</a:t>
            </a:r>
            <a:r>
              <a:rPr lang="en-US" sz="2000" dirty="0" smtClean="0">
                <a:solidFill>
                  <a:srgbClr val="FF0000"/>
                </a:solidFill>
              </a:rPr>
              <a:t>		      energy recovery?</a:t>
            </a:r>
          </a:p>
          <a:p>
            <a:pPr indent="0">
              <a:spcBef>
                <a:spcPts val="0"/>
              </a:spcBef>
              <a:buNone/>
            </a:pPr>
            <a:endParaRPr lang="en-US" sz="2000" dirty="0" smtClean="0">
              <a:solidFill>
                <a:srgbClr val="FF0000"/>
              </a:solidFill>
            </a:endParaRPr>
          </a:p>
          <a:p>
            <a:pPr marL="0" indent="0">
              <a:buNone/>
            </a:pPr>
            <a:endParaRPr lang="en-US" sz="2000" dirty="0" smtClean="0">
              <a:solidFill>
                <a:srgbClr val="FF0000"/>
              </a:solidFill>
            </a:endParaRPr>
          </a:p>
          <a:p>
            <a:pPr>
              <a:buFont typeface="Wingdings" charset="2"/>
              <a:buChar char="Ø"/>
            </a:pPr>
            <a:endParaRPr lang="en-US" sz="2000" dirty="0">
              <a:solidFill>
                <a:srgbClr val="FF0000"/>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17</a:t>
            </a:fld>
            <a:endParaRPr lang="en-US" dirty="0"/>
          </a:p>
        </p:txBody>
      </p:sp>
      <p:sp>
        <p:nvSpPr>
          <p:cNvPr id="6" name="Rectangle 5"/>
          <p:cNvSpPr/>
          <p:nvPr/>
        </p:nvSpPr>
        <p:spPr>
          <a:xfrm rot="19181125">
            <a:off x="-61514" y="274725"/>
            <a:ext cx="1261834" cy="584776"/>
          </a:xfrm>
          <a:prstGeom prst="rect">
            <a:avLst/>
          </a:prstGeom>
        </p:spPr>
        <p:txBody>
          <a:bodyPr wrap="square">
            <a:spAutoFit/>
          </a:bodyPr>
          <a:lstStyle/>
          <a:p>
            <a:r>
              <a:rPr lang="en-US" sz="3200" dirty="0">
                <a:solidFill>
                  <a:srgbClr val="FF0000"/>
                </a:solidFill>
              </a:rPr>
              <a:t>New</a:t>
            </a:r>
            <a:r>
              <a:rPr lang="en-US" sz="3200" dirty="0" smtClean="0">
                <a:solidFill>
                  <a:srgbClr val="FF0000"/>
                </a:solidFill>
              </a:rPr>
              <a:t>!</a:t>
            </a:r>
          </a:p>
        </p:txBody>
      </p:sp>
      <p:pic>
        <p:nvPicPr>
          <p:cNvPr id="7" name="Picture 6" descr="DeltaRecoilPt_JETSCAPE_PbPb_pp_ratio_R04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260" y="1761066"/>
            <a:ext cx="4717590" cy="3597162"/>
          </a:xfrm>
          <a:prstGeom prst="rect">
            <a:avLst/>
          </a:prstGeom>
        </p:spPr>
      </p:pic>
      <p:sp>
        <p:nvSpPr>
          <p:cNvPr id="8" name="Rectangle 7"/>
          <p:cNvSpPr/>
          <p:nvPr/>
        </p:nvSpPr>
        <p:spPr>
          <a:xfrm>
            <a:off x="323871" y="1690574"/>
            <a:ext cx="2800329" cy="954107"/>
          </a:xfrm>
          <a:prstGeom prst="rect">
            <a:avLst/>
          </a:prstGeom>
        </p:spPr>
        <p:txBody>
          <a:bodyPr wrap="square">
            <a:spAutoFit/>
          </a:bodyPr>
          <a:lstStyle/>
          <a:p>
            <a:r>
              <a:rPr lang="en-US" dirty="0" smtClean="0">
                <a:solidFill>
                  <a:srgbClr val="0000FF"/>
                </a:solidFill>
              </a:rPr>
              <a:t>         </a:t>
            </a:r>
          </a:p>
          <a:p>
            <a:r>
              <a:rPr lang="en-US" dirty="0" smtClean="0">
                <a:solidFill>
                  <a:srgbClr val="0000FF"/>
                </a:solidFill>
              </a:rPr>
              <a:t>		    </a:t>
            </a:r>
          </a:p>
          <a:p>
            <a:r>
              <a:rPr lang="en-US" dirty="0">
                <a:solidFill>
                  <a:srgbClr val="0000FF"/>
                </a:solidFill>
              </a:rPr>
              <a:t> </a:t>
            </a:r>
            <a:r>
              <a:rPr lang="en-US" dirty="0" smtClean="0">
                <a:solidFill>
                  <a:srgbClr val="0000FF"/>
                </a:solidFill>
              </a:rPr>
              <a:t>           </a:t>
            </a:r>
            <a:r>
              <a:rPr lang="en-US" sz="2000" dirty="0" smtClean="0">
                <a:solidFill>
                  <a:srgbClr val="0000FF"/>
                </a:solidFill>
              </a:rPr>
              <a:t>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457200" y="14176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5"/>
          <a:stretch>
            <a:fillRect/>
          </a:stretch>
        </p:blipFill>
        <p:spPr>
          <a:xfrm>
            <a:off x="323871" y="2380143"/>
            <a:ext cx="3208867" cy="1050791"/>
          </a:xfrm>
          <a:prstGeom prst="rect">
            <a:avLst/>
          </a:prstGeom>
        </p:spPr>
      </p:pic>
      <p:cxnSp>
        <p:nvCxnSpPr>
          <p:cNvPr id="13" name="Straight Arrow Connector 12"/>
          <p:cNvCxnSpPr/>
          <p:nvPr/>
        </p:nvCxnSpPr>
        <p:spPr>
          <a:xfrm flipV="1">
            <a:off x="3810000" y="4445000"/>
            <a:ext cx="643467" cy="4402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228785" y="5348589"/>
            <a:ext cx="4250265" cy="923330"/>
          </a:xfrm>
          <a:prstGeom prst="rect">
            <a:avLst/>
          </a:prstGeom>
        </p:spPr>
        <p:txBody>
          <a:bodyPr wrap="square">
            <a:spAutoFit/>
          </a:bodyPr>
          <a:lstStyle/>
          <a:p>
            <a:r>
              <a:rPr lang="en-US" b="1" dirty="0">
                <a:solidFill>
                  <a:srgbClr val="0000FF"/>
                </a:solidFill>
              </a:rPr>
              <a:t>R=0.4 </a:t>
            </a:r>
            <a:r>
              <a:rPr lang="en-US" b="1" dirty="0" err="1">
                <a:solidFill>
                  <a:srgbClr val="0000FF"/>
                </a:solidFill>
              </a:rPr>
              <a:t>hadron+jet</a:t>
            </a:r>
            <a:r>
              <a:rPr lang="en-US" b="1" dirty="0">
                <a:solidFill>
                  <a:srgbClr val="0000FF"/>
                </a:solidFill>
              </a:rPr>
              <a:t> </a:t>
            </a:r>
            <a:r>
              <a:rPr lang="en-US" b="1" i="1" dirty="0">
                <a:solidFill>
                  <a:srgbClr val="0000FF"/>
                </a:solidFill>
              </a:rPr>
              <a:t>I</a:t>
            </a:r>
            <a:r>
              <a:rPr lang="en-US" b="1" i="1" baseline="-25000" dirty="0">
                <a:solidFill>
                  <a:srgbClr val="0000FF"/>
                </a:solidFill>
              </a:rPr>
              <a:t>AA</a:t>
            </a:r>
            <a:r>
              <a:rPr lang="en-US" b="1" dirty="0">
                <a:solidFill>
                  <a:srgbClr val="0000FF"/>
                </a:solidFill>
              </a:rPr>
              <a:t> distribution </a:t>
            </a:r>
            <a:r>
              <a:rPr lang="en-US" b="1" dirty="0" smtClean="0">
                <a:solidFill>
                  <a:srgbClr val="0000FF"/>
                </a:solidFill>
              </a:rPr>
              <a:t>vs. </a:t>
            </a:r>
            <a:r>
              <a:rPr lang="en-US" b="1" i="1" dirty="0" err="1" smtClean="0">
                <a:solidFill>
                  <a:srgbClr val="0000FF"/>
                </a:solidFill>
              </a:rPr>
              <a:t>p</a:t>
            </a:r>
            <a:r>
              <a:rPr lang="en-US" b="1" i="1" baseline="-25000" dirty="0" err="1" smtClean="0">
                <a:solidFill>
                  <a:srgbClr val="0000FF"/>
                </a:solidFill>
              </a:rPr>
              <a:t>T</a:t>
            </a:r>
            <a:r>
              <a:rPr lang="en-US" b="1" baseline="-25000" dirty="0" err="1" smtClean="0">
                <a:solidFill>
                  <a:srgbClr val="0000FF"/>
                </a:solidFill>
              </a:rPr>
              <a:t>,ch</a:t>
            </a:r>
            <a:r>
              <a:rPr lang="en-US" b="1" baseline="30000" dirty="0" err="1" smtClean="0">
                <a:solidFill>
                  <a:srgbClr val="0000FF"/>
                </a:solidFill>
              </a:rPr>
              <a:t>jet</a:t>
            </a:r>
            <a:r>
              <a:rPr lang="en-US" b="1" dirty="0" smtClean="0">
                <a:solidFill>
                  <a:srgbClr val="0000FF"/>
                </a:solidFill>
              </a:rPr>
              <a:t>  in </a:t>
            </a:r>
            <a:r>
              <a:rPr lang="en-US" b="1" dirty="0">
                <a:solidFill>
                  <a:srgbClr val="0000FF"/>
                </a:solidFill>
              </a:rPr>
              <a:t>0-10% Pb-Pb collisions </a:t>
            </a:r>
            <a:r>
              <a:rPr lang="en-US" b="1" dirty="0" smtClean="0">
                <a:solidFill>
                  <a:srgbClr val="0000FF"/>
                </a:solidFill>
              </a:rPr>
              <a:t>over </a:t>
            </a:r>
            <a:r>
              <a:rPr lang="en-US" b="1" dirty="0">
                <a:solidFill>
                  <a:srgbClr val="0000FF"/>
                </a:solidFill>
              </a:rPr>
              <a:t>pp collisions </a:t>
            </a:r>
            <a:endParaRPr lang="en-US" b="1" dirty="0" smtClean="0">
              <a:solidFill>
                <a:srgbClr val="0000FF"/>
              </a:solidFill>
            </a:endParaRPr>
          </a:p>
          <a:p>
            <a:r>
              <a:rPr lang="en-US" b="1" dirty="0" smtClean="0">
                <a:solidFill>
                  <a:srgbClr val="0000FF"/>
                </a:solidFill>
              </a:rPr>
              <a:t>at √</a:t>
            </a:r>
            <a:r>
              <a:rPr lang="en-US" b="1" i="1" dirty="0" err="1" smtClean="0">
                <a:solidFill>
                  <a:srgbClr val="0000FF"/>
                </a:solidFill>
              </a:rPr>
              <a:t>s</a:t>
            </a:r>
            <a:r>
              <a:rPr lang="en-US" b="1" i="1" baseline="-25000" dirty="0" err="1" smtClean="0">
                <a:solidFill>
                  <a:srgbClr val="0000FF"/>
                </a:solidFill>
              </a:rPr>
              <a:t>NN</a:t>
            </a:r>
            <a:r>
              <a:rPr lang="en-US" b="1" dirty="0">
                <a:solidFill>
                  <a:srgbClr val="0000FF"/>
                </a:solidFill>
              </a:rPr>
              <a:t>=5.02 </a:t>
            </a:r>
            <a:r>
              <a:rPr lang="en-US" b="1" dirty="0" err="1" smtClean="0">
                <a:solidFill>
                  <a:srgbClr val="0000FF"/>
                </a:solidFill>
              </a:rPr>
              <a:t>TeV</a:t>
            </a:r>
            <a:endParaRPr lang="en-US" dirty="0"/>
          </a:p>
        </p:txBody>
      </p:sp>
      <p:sp>
        <p:nvSpPr>
          <p:cNvPr id="16" name="Rectangle 15"/>
          <p:cNvSpPr/>
          <p:nvPr/>
        </p:nvSpPr>
        <p:spPr>
          <a:xfrm>
            <a:off x="6561019" y="1505908"/>
            <a:ext cx="2441694" cy="369332"/>
          </a:xfrm>
          <a:prstGeom prst="rect">
            <a:avLst/>
          </a:prstGeom>
        </p:spPr>
        <p:txBody>
          <a:bodyPr wrap="none">
            <a:spAutoFit/>
          </a:bodyPr>
          <a:lstStyle/>
          <a:p>
            <a:pPr>
              <a:spcAft>
                <a:spcPts val="1800"/>
              </a:spcAft>
            </a:pPr>
            <a:r>
              <a:rPr lang="en-US" b="1" dirty="0">
                <a:solidFill>
                  <a:srgbClr val="FF0000"/>
                </a:solidFill>
              </a:rPr>
              <a:t>pp and Pb–Pb collisions</a:t>
            </a:r>
          </a:p>
        </p:txBody>
      </p:sp>
    </p:spTree>
    <p:extLst>
      <p:ext uri="{BB962C8B-B14F-4D97-AF65-F5344CB8AC3E}">
        <p14:creationId xmlns:p14="http://schemas.microsoft.com/office/powerpoint/2010/main" val="7269378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buFont typeface="Wingdings" charset="2"/>
              <a:buChar char="ü"/>
            </a:pPr>
            <a:r>
              <a:rPr lang="en-US" dirty="0" smtClean="0">
                <a:solidFill>
                  <a:srgbClr val="FFFFFF"/>
                </a:solidFill>
              </a:rPr>
              <a:t>Strangeness in </a:t>
            </a:r>
            <a:r>
              <a:rPr lang="en-US" dirty="0" err="1" smtClean="0">
                <a:solidFill>
                  <a:srgbClr val="FFFFFF"/>
                </a:solidFill>
              </a:rPr>
              <a:t>hadronic</a:t>
            </a:r>
            <a:r>
              <a:rPr lang="en-US" dirty="0" smtClean="0">
                <a:solidFill>
                  <a:srgbClr val="FFFFFF"/>
                </a:solidFill>
              </a:rPr>
              <a:t> collisions</a:t>
            </a:r>
          </a:p>
          <a:p>
            <a:pPr>
              <a:buFont typeface="Wingdings" charset="2"/>
              <a:buChar char="ü"/>
            </a:pPr>
            <a:endParaRPr lang="en-US" dirty="0">
              <a:solidFill>
                <a:srgbClr val="FFFF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18</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
        <p:nvSpPr>
          <p:cNvPr id="8" name="Title 7"/>
          <p:cNvSpPr>
            <a:spLocks noGrp="1"/>
          </p:cNvSpPr>
          <p:nvPr>
            <p:ph type="title"/>
          </p:nvPr>
        </p:nvSpPr>
        <p:spPr>
          <a:xfrm>
            <a:off x="9144000" y="4859867"/>
            <a:ext cx="2133600" cy="325438"/>
          </a:xfrm>
        </p:spPr>
        <p:txBody>
          <a:bodyPr>
            <a:normAutofit fontScale="90000"/>
          </a:bodyPr>
          <a:lstStyle/>
          <a:p>
            <a:endParaRPr lang="en-US" dirty="0"/>
          </a:p>
        </p:txBody>
      </p:sp>
    </p:spTree>
    <p:extLst>
      <p:ext uri="{BB962C8B-B14F-4D97-AF65-F5344CB8AC3E}">
        <p14:creationId xmlns:p14="http://schemas.microsoft.com/office/powerpoint/2010/main" val="6519980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924800" cy="1143000"/>
          </a:xfrm>
        </p:spPr>
        <p:txBody>
          <a:bodyPr>
            <a:noAutofit/>
          </a:bodyPr>
          <a:lstStyle/>
          <a:p>
            <a:r>
              <a:rPr lang="en-US" sz="2800" b="1" dirty="0">
                <a:solidFill>
                  <a:srgbClr val="3366FF"/>
                </a:solidFill>
              </a:rPr>
              <a:t>E</a:t>
            </a:r>
            <a:r>
              <a:rPr lang="en-US" sz="2800" b="1" dirty="0" smtClean="0">
                <a:solidFill>
                  <a:srgbClr val="3366FF"/>
                </a:solidFill>
              </a:rPr>
              <a:t>nhanced </a:t>
            </a:r>
            <a:r>
              <a:rPr lang="en-US" sz="2800" b="1" dirty="0">
                <a:solidFill>
                  <a:srgbClr val="3366FF"/>
                </a:solidFill>
              </a:rPr>
              <a:t>production of multi-strange </a:t>
            </a:r>
            <a:r>
              <a:rPr lang="en-US" sz="2800" b="1" dirty="0" smtClean="0">
                <a:solidFill>
                  <a:srgbClr val="3366FF"/>
                </a:solidFill>
              </a:rPr>
              <a:t>particles in high-multiplicity pp, </a:t>
            </a:r>
            <a:r>
              <a:rPr lang="en-US" sz="2800" b="1" dirty="0" err="1" smtClean="0">
                <a:solidFill>
                  <a:srgbClr val="3366FF"/>
                </a:solidFill>
              </a:rPr>
              <a:t>p</a:t>
            </a:r>
            <a:r>
              <a:rPr lang="en-US" sz="2800" b="1" dirty="0" err="1">
                <a:solidFill>
                  <a:srgbClr val="3366FF"/>
                </a:solidFill>
              </a:rPr>
              <a:t>─Pb</a:t>
            </a:r>
            <a:r>
              <a:rPr lang="en-US" sz="2800" b="1" dirty="0">
                <a:solidFill>
                  <a:srgbClr val="3366FF"/>
                </a:solidFill>
              </a:rPr>
              <a:t> </a:t>
            </a:r>
            <a:r>
              <a:rPr lang="en-US" sz="2800" b="1" dirty="0" smtClean="0">
                <a:solidFill>
                  <a:srgbClr val="3366FF"/>
                </a:solidFill>
              </a:rPr>
              <a:t/>
            </a:r>
            <a:br>
              <a:rPr lang="en-US" sz="2800" b="1" dirty="0" smtClean="0">
                <a:solidFill>
                  <a:srgbClr val="3366FF"/>
                </a:solidFill>
              </a:rPr>
            </a:br>
            <a:r>
              <a:rPr lang="en-US" sz="2800" b="1" dirty="0" smtClean="0">
                <a:solidFill>
                  <a:srgbClr val="3366FF"/>
                </a:solidFill>
              </a:rPr>
              <a:t>                                                          and Pb-Pb collisions</a:t>
            </a:r>
            <a:endParaRPr lang="en-US" sz="2800" b="1" dirty="0">
              <a:solidFill>
                <a:srgbClr val="3366FF"/>
              </a:solidFill>
            </a:endParaRPr>
          </a:p>
        </p:txBody>
      </p:sp>
      <p:sp>
        <p:nvSpPr>
          <p:cNvPr id="3" name="Content Placeholder 2"/>
          <p:cNvSpPr>
            <a:spLocks noGrp="1"/>
          </p:cNvSpPr>
          <p:nvPr>
            <p:ph idx="1"/>
          </p:nvPr>
        </p:nvSpPr>
        <p:spPr>
          <a:xfrm>
            <a:off x="4732866" y="7064772"/>
            <a:ext cx="8229601" cy="524934"/>
          </a:xfrm>
        </p:spPr>
        <p:txBody>
          <a:bodyPr>
            <a:normAutofit/>
          </a:bodyPr>
          <a:lstStyle/>
          <a:p>
            <a:pPr marL="0" indent="0">
              <a:buNone/>
            </a:pPr>
            <a:endParaRPr lang="en-US" sz="1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19</a:t>
            </a:fld>
            <a:endParaRPr lang="en-US" dirty="0"/>
          </a:p>
        </p:txBody>
      </p:sp>
      <p:pic>
        <p:nvPicPr>
          <p:cNvPr id="8" name="Picture 7"/>
          <p:cNvPicPr>
            <a:picLocks noChangeAspect="1"/>
          </p:cNvPicPr>
          <p:nvPr/>
        </p:nvPicPr>
        <p:blipFill>
          <a:blip r:embed="rId4"/>
          <a:stretch>
            <a:fillRect/>
          </a:stretch>
        </p:blipFill>
        <p:spPr>
          <a:xfrm>
            <a:off x="109477" y="2164666"/>
            <a:ext cx="6029445" cy="4173031"/>
          </a:xfrm>
          <a:prstGeom prst="rect">
            <a:avLst/>
          </a:prstGeom>
        </p:spPr>
      </p:pic>
      <p:sp>
        <p:nvSpPr>
          <p:cNvPr id="9" name="Rectangle 8"/>
          <p:cNvSpPr/>
          <p:nvPr/>
        </p:nvSpPr>
        <p:spPr>
          <a:xfrm>
            <a:off x="109477" y="1524002"/>
            <a:ext cx="5410200" cy="338554"/>
          </a:xfrm>
          <a:prstGeom prst="rect">
            <a:avLst/>
          </a:prstGeom>
        </p:spPr>
        <p:txBody>
          <a:bodyPr wrap="square">
            <a:spAutoFit/>
          </a:bodyPr>
          <a:lstStyle/>
          <a:p>
            <a:r>
              <a:rPr lang="en-US" sz="1600" dirty="0">
                <a:solidFill>
                  <a:srgbClr val="3366FF"/>
                </a:solidFill>
              </a:rPr>
              <a:t>Nature Physics </a:t>
            </a:r>
            <a:r>
              <a:rPr lang="en-US" sz="1600" dirty="0" smtClean="0">
                <a:solidFill>
                  <a:srgbClr val="3366FF"/>
                </a:solidFill>
              </a:rPr>
              <a:t>13,535</a:t>
            </a:r>
            <a:r>
              <a:rPr lang="en-US" sz="1600" dirty="0">
                <a:solidFill>
                  <a:srgbClr val="3366FF"/>
                </a:solidFill>
              </a:rPr>
              <a:t>–539 (2017)</a:t>
            </a:r>
          </a:p>
        </p:txBody>
      </p:sp>
      <p:sp>
        <p:nvSpPr>
          <p:cNvPr id="10" name="Rectangle 9"/>
          <p:cNvSpPr/>
          <p:nvPr/>
        </p:nvSpPr>
        <p:spPr>
          <a:xfrm>
            <a:off x="406400" y="1812268"/>
            <a:ext cx="2153172" cy="369332"/>
          </a:xfrm>
          <a:prstGeom prst="rect">
            <a:avLst/>
          </a:prstGeom>
        </p:spPr>
        <p:txBody>
          <a:bodyPr wrap="none">
            <a:spAutoFit/>
          </a:bodyPr>
          <a:lstStyle/>
          <a:p>
            <a:r>
              <a:rPr lang="en-US" b="1" i="1" dirty="0"/>
              <a:t>p</a:t>
            </a:r>
            <a:r>
              <a:rPr lang="en-US" b="1" baseline="-25000" dirty="0"/>
              <a:t>T</a:t>
            </a:r>
            <a:r>
              <a:rPr lang="en-US" b="1" dirty="0"/>
              <a:t>-differential yields </a:t>
            </a:r>
            <a:endParaRPr lang="en-US" dirty="0"/>
          </a:p>
        </p:txBody>
      </p:sp>
      <p:sp>
        <p:nvSpPr>
          <p:cNvPr id="11" name="Rectangle 10"/>
          <p:cNvSpPr/>
          <p:nvPr/>
        </p:nvSpPr>
        <p:spPr>
          <a:xfrm>
            <a:off x="3259665" y="1518335"/>
            <a:ext cx="4978401" cy="923330"/>
          </a:xfrm>
          <a:prstGeom prst="rect">
            <a:avLst/>
          </a:prstGeom>
        </p:spPr>
        <p:txBody>
          <a:bodyPr wrap="square">
            <a:spAutoFit/>
          </a:bodyPr>
          <a:lstStyle/>
          <a:p>
            <a:r>
              <a:rPr lang="en-US" b="1" i="1" dirty="0"/>
              <a:t>p</a:t>
            </a:r>
            <a:r>
              <a:rPr lang="en-US" b="1" baseline="-25000" dirty="0"/>
              <a:t>T</a:t>
            </a:r>
            <a:r>
              <a:rPr lang="en-US" b="1" dirty="0"/>
              <a:t>-integrated yield ratios to </a:t>
            </a:r>
            <a:r>
              <a:rPr lang="en-US" b="1" dirty="0" err="1"/>
              <a:t>pions</a:t>
            </a:r>
            <a:r>
              <a:rPr lang="en-US" b="1" dirty="0"/>
              <a:t> (</a:t>
            </a:r>
            <a:r>
              <a:rPr lang="en-US" b="1" i="1" dirty="0"/>
              <a:t>π</a:t>
            </a:r>
            <a:r>
              <a:rPr lang="en-US" b="1" baseline="30000" dirty="0"/>
              <a:t>+</a:t>
            </a:r>
            <a:r>
              <a:rPr lang="en-US" b="1" dirty="0"/>
              <a:t> + </a:t>
            </a:r>
            <a:r>
              <a:rPr lang="en-US" b="1" i="1" dirty="0"/>
              <a:t>π</a:t>
            </a:r>
            <a:r>
              <a:rPr lang="en-US" b="1" baseline="30000" dirty="0"/>
              <a:t>−</a:t>
            </a:r>
            <a:r>
              <a:rPr lang="en-US" b="1" dirty="0"/>
              <a:t>) as a function of 〈</a:t>
            </a:r>
            <a:r>
              <a:rPr lang="en-US" b="1" dirty="0" err="1"/>
              <a:t>d</a:t>
            </a:r>
            <a:r>
              <a:rPr lang="en-US" b="1" i="1" dirty="0" err="1"/>
              <a:t>N</a:t>
            </a:r>
            <a:r>
              <a:rPr lang="en-US" b="1" baseline="-25000" dirty="0" err="1"/>
              <a:t>ch</a:t>
            </a:r>
            <a:r>
              <a:rPr lang="en-US" b="1" dirty="0"/>
              <a:t>/</a:t>
            </a:r>
            <a:r>
              <a:rPr lang="en-US" b="1" dirty="0" err="1"/>
              <a:t>d</a:t>
            </a:r>
            <a:r>
              <a:rPr lang="en-US" b="1" i="1" dirty="0" err="1"/>
              <a:t>η</a:t>
            </a:r>
            <a:r>
              <a:rPr lang="en-US" b="1" dirty="0"/>
              <a:t>〉 measured in |</a:t>
            </a:r>
            <a:r>
              <a:rPr lang="en-US" b="1" i="1" dirty="0"/>
              <a:t>y</a:t>
            </a:r>
            <a:r>
              <a:rPr lang="en-US" b="1" dirty="0"/>
              <a:t>| &lt; 0.5.</a:t>
            </a:r>
          </a:p>
          <a:p>
            <a:endParaRPr lang="en-US" dirty="0"/>
          </a:p>
        </p:txBody>
      </p:sp>
      <p:sp>
        <p:nvSpPr>
          <p:cNvPr id="12" name="Rectangle 11"/>
          <p:cNvSpPr/>
          <p:nvPr/>
        </p:nvSpPr>
        <p:spPr>
          <a:xfrm>
            <a:off x="6138922" y="4510669"/>
            <a:ext cx="2729796" cy="1477328"/>
          </a:xfrm>
          <a:prstGeom prst="rect">
            <a:avLst/>
          </a:prstGeom>
        </p:spPr>
        <p:txBody>
          <a:bodyPr wrap="none">
            <a:spAutoFit/>
          </a:bodyPr>
          <a:lstStyle/>
          <a:p>
            <a:pPr marL="285750" indent="-285750">
              <a:buFont typeface="Wingdings" charset="2"/>
              <a:buChar char="Ø"/>
            </a:pPr>
            <a:r>
              <a:rPr lang="en-US" dirty="0" smtClean="0">
                <a:solidFill>
                  <a:srgbClr val="3366FF"/>
                </a:solidFill>
              </a:rPr>
              <a:t>Striking similarities in </a:t>
            </a:r>
          </a:p>
          <a:p>
            <a:r>
              <a:rPr lang="en-US" dirty="0">
                <a:solidFill>
                  <a:srgbClr val="3366FF"/>
                </a:solidFill>
              </a:rPr>
              <a:t>s</a:t>
            </a:r>
            <a:r>
              <a:rPr lang="en-US" dirty="0" smtClean="0">
                <a:solidFill>
                  <a:srgbClr val="3366FF"/>
                </a:solidFill>
              </a:rPr>
              <a:t>trangeness production </a:t>
            </a:r>
          </a:p>
          <a:p>
            <a:r>
              <a:rPr lang="en-US" dirty="0" smtClean="0">
                <a:solidFill>
                  <a:srgbClr val="3366FF"/>
                </a:solidFill>
              </a:rPr>
              <a:t>for large and small systems </a:t>
            </a:r>
          </a:p>
          <a:p>
            <a:pPr marL="285750" indent="-285750">
              <a:buFont typeface="Wingdings" charset="2"/>
              <a:buChar char="Ø"/>
            </a:pPr>
            <a:r>
              <a:rPr lang="en-US" dirty="0" smtClean="0">
                <a:solidFill>
                  <a:srgbClr val="FF0000"/>
                </a:solidFill>
              </a:rPr>
              <a:t>Origin of strangeness </a:t>
            </a:r>
          </a:p>
          <a:p>
            <a:r>
              <a:rPr lang="en-US" dirty="0">
                <a:solidFill>
                  <a:srgbClr val="FF0000"/>
                </a:solidFill>
              </a:rPr>
              <a:t> </a:t>
            </a:r>
            <a:r>
              <a:rPr lang="en-US" dirty="0" smtClean="0">
                <a:solidFill>
                  <a:srgbClr val="FF0000"/>
                </a:solidFill>
              </a:rPr>
              <a:t>                enhancement?</a:t>
            </a:r>
            <a:endParaRPr lang="en-US" dirty="0">
              <a:solidFill>
                <a:srgbClr val="FF0000"/>
              </a:solidFill>
            </a:endParaRPr>
          </a:p>
        </p:txBody>
      </p:sp>
      <p:sp>
        <p:nvSpPr>
          <p:cNvPr id="13" name="Rectangle 12"/>
          <p:cNvSpPr/>
          <p:nvPr/>
        </p:nvSpPr>
        <p:spPr>
          <a:xfrm>
            <a:off x="6138922" y="2184865"/>
            <a:ext cx="2993127" cy="369332"/>
          </a:xfrm>
          <a:prstGeom prst="rect">
            <a:avLst/>
          </a:prstGeom>
        </p:spPr>
        <p:txBody>
          <a:bodyPr wrap="none">
            <a:spAutoFit/>
          </a:bodyPr>
          <a:lstStyle/>
          <a:p>
            <a:pPr>
              <a:spcAft>
                <a:spcPts val="1800"/>
              </a:spcAft>
            </a:pPr>
            <a:r>
              <a:rPr lang="en-US" b="1" dirty="0">
                <a:solidFill>
                  <a:srgbClr val="FF0000"/>
                </a:solidFill>
              </a:rPr>
              <a:t>p</a:t>
            </a:r>
            <a:r>
              <a:rPr lang="en-US" b="1" dirty="0" smtClean="0">
                <a:solidFill>
                  <a:srgbClr val="FF0000"/>
                </a:solidFill>
              </a:rPr>
              <a:t>p, p-Pb </a:t>
            </a:r>
            <a:r>
              <a:rPr lang="en-US" b="1" dirty="0">
                <a:solidFill>
                  <a:srgbClr val="FF0000"/>
                </a:solidFill>
              </a:rPr>
              <a:t>and Pb–Pb collisions</a:t>
            </a:r>
          </a:p>
        </p:txBody>
      </p:sp>
      <p:sp>
        <p:nvSpPr>
          <p:cNvPr id="14" name="Rectangle 13"/>
          <p:cNvSpPr/>
          <p:nvPr/>
        </p:nvSpPr>
        <p:spPr>
          <a:xfrm>
            <a:off x="5901266" y="2713335"/>
            <a:ext cx="3101447" cy="1477328"/>
          </a:xfrm>
          <a:prstGeom prst="rect">
            <a:avLst/>
          </a:prstGeom>
        </p:spPr>
        <p:txBody>
          <a:bodyPr wrap="square">
            <a:spAutoFit/>
          </a:bodyPr>
          <a:lstStyle/>
          <a:p>
            <a:pPr marL="285750" indent="-285750">
              <a:buFont typeface="Wingdings" charset="2"/>
              <a:buChar char="Ø"/>
            </a:pPr>
            <a:r>
              <a:rPr lang="en-US" dirty="0" smtClean="0"/>
              <a:t>  </a:t>
            </a:r>
            <a:r>
              <a:rPr lang="en-US" dirty="0" smtClean="0">
                <a:solidFill>
                  <a:srgbClr val="3366FF"/>
                </a:solidFill>
              </a:rPr>
              <a:t> The </a:t>
            </a:r>
            <a:r>
              <a:rPr lang="en-US" dirty="0">
                <a:solidFill>
                  <a:srgbClr val="3366FF"/>
                </a:solidFill>
              </a:rPr>
              <a:t>enhancement is </a:t>
            </a:r>
            <a:r>
              <a:rPr lang="en-US" dirty="0" smtClean="0">
                <a:solidFill>
                  <a:srgbClr val="3366FF"/>
                </a:solidFill>
              </a:rPr>
              <a:t>larger</a:t>
            </a:r>
          </a:p>
          <a:p>
            <a:r>
              <a:rPr lang="en-US" dirty="0">
                <a:solidFill>
                  <a:srgbClr val="3366FF"/>
                </a:solidFill>
              </a:rPr>
              <a:t> </a:t>
            </a:r>
            <a:r>
              <a:rPr lang="en-US" dirty="0" smtClean="0">
                <a:solidFill>
                  <a:srgbClr val="3366FF"/>
                </a:solidFill>
              </a:rPr>
              <a:t>        for </a:t>
            </a:r>
            <a:r>
              <a:rPr lang="en-US" dirty="0">
                <a:solidFill>
                  <a:srgbClr val="3366FF"/>
                </a:solidFill>
              </a:rPr>
              <a:t>particles with </a:t>
            </a:r>
            <a:r>
              <a:rPr lang="en-US" dirty="0" smtClean="0">
                <a:solidFill>
                  <a:srgbClr val="3366FF"/>
                </a:solidFill>
              </a:rPr>
              <a:t>larger   	strangeness content</a:t>
            </a:r>
          </a:p>
          <a:p>
            <a:pPr marL="285750" indent="-285750">
              <a:buFont typeface="Wingdings" charset="2"/>
              <a:buChar char="Ø"/>
            </a:pPr>
            <a:r>
              <a:rPr lang="en-US" dirty="0" smtClean="0">
                <a:solidFill>
                  <a:srgbClr val="3366FF"/>
                </a:solidFill>
              </a:rPr>
              <a:t>    No dependence on </a:t>
            </a:r>
          </a:p>
          <a:p>
            <a:r>
              <a:rPr lang="en-US" dirty="0">
                <a:solidFill>
                  <a:srgbClr val="3366FF"/>
                </a:solidFill>
              </a:rPr>
              <a:t>	</a:t>
            </a:r>
            <a:r>
              <a:rPr lang="en-US" dirty="0" smtClean="0">
                <a:solidFill>
                  <a:srgbClr val="3366FF"/>
                </a:solidFill>
              </a:rPr>
              <a:t>the LHC collision energy</a:t>
            </a:r>
            <a:endParaRPr lang="en-US" dirty="0">
              <a:solidFill>
                <a:srgbClr val="3366FF"/>
              </a:solidFill>
            </a:endParaRPr>
          </a:p>
        </p:txBody>
      </p:sp>
    </p:spTree>
    <p:extLst>
      <p:ext uri="{BB962C8B-B14F-4D97-AF65-F5344CB8AC3E}">
        <p14:creationId xmlns:p14="http://schemas.microsoft.com/office/powerpoint/2010/main" val="6006209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638"/>
            <a:ext cx="9067800" cy="1143000"/>
          </a:xfrm>
        </p:spPr>
        <p:txBody>
          <a:bodyPr>
            <a:normAutofit/>
          </a:bodyPr>
          <a:lstStyle/>
          <a:p>
            <a:r>
              <a:rPr lang="en-US" sz="3200" b="1" dirty="0" smtClean="0">
                <a:solidFill>
                  <a:srgbClr val="0000FF"/>
                </a:solidFill>
              </a:rPr>
              <a:t>A wealth of  </a:t>
            </a:r>
            <a:r>
              <a:rPr lang="en-US" sz="3200" b="1" dirty="0">
                <a:solidFill>
                  <a:srgbClr val="0000FF"/>
                </a:solidFill>
              </a:rPr>
              <a:t>ALICE results </a:t>
            </a:r>
            <a:r>
              <a:rPr lang="en-US" sz="3200" b="1" dirty="0" smtClean="0">
                <a:solidFill>
                  <a:srgbClr val="0000FF"/>
                </a:solidFill>
              </a:rPr>
              <a:t/>
            </a:r>
            <a:br>
              <a:rPr lang="en-US" sz="3200" b="1" dirty="0" smtClean="0">
                <a:solidFill>
                  <a:srgbClr val="0000FF"/>
                </a:solidFill>
              </a:rPr>
            </a:br>
            <a:r>
              <a:rPr lang="en-US" sz="3200" b="1" dirty="0" smtClean="0">
                <a:solidFill>
                  <a:srgbClr val="0000FF"/>
                </a:solidFill>
              </a:rPr>
              <a:t>at major conferences in spring/summer </a:t>
            </a:r>
            <a:r>
              <a:rPr lang="en-US" sz="3200" b="1" dirty="0">
                <a:solidFill>
                  <a:srgbClr val="0000FF"/>
                </a:solidFill>
              </a:rPr>
              <a:t>2022:</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4987"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69732" y="11636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a:t>
            </a:fld>
            <a:endParaRPr lang="en-US"/>
          </a:p>
        </p:txBody>
      </p:sp>
      <p:pic>
        <p:nvPicPr>
          <p:cNvPr id="9" name="Content Placeholder 5"/>
          <p:cNvPicPr>
            <a:picLocks noChangeAspect="1"/>
          </p:cNvPicPr>
          <p:nvPr/>
        </p:nvPicPr>
        <p:blipFill rotWithShape="1">
          <a:blip r:embed="rId3"/>
          <a:srcRect l="-2908" r="3376"/>
          <a:stretch/>
        </p:blipFill>
        <p:spPr>
          <a:xfrm>
            <a:off x="4616137" y="2419665"/>
            <a:ext cx="4428067" cy="1974213"/>
          </a:xfrm>
          <a:prstGeom prst="rect">
            <a:avLst/>
          </a:prstGeom>
        </p:spPr>
      </p:pic>
      <p:sp>
        <p:nvSpPr>
          <p:cNvPr id="10" name="Rectangle 9"/>
          <p:cNvSpPr/>
          <p:nvPr/>
        </p:nvSpPr>
        <p:spPr>
          <a:xfrm>
            <a:off x="1640927" y="2992750"/>
            <a:ext cx="3187475" cy="1477328"/>
          </a:xfrm>
          <a:prstGeom prst="rect">
            <a:avLst/>
          </a:prstGeom>
        </p:spPr>
        <p:txBody>
          <a:bodyPr wrap="square">
            <a:spAutoFit/>
          </a:bodyPr>
          <a:lstStyle/>
          <a:p>
            <a:r>
              <a:rPr lang="en-US" dirty="0">
                <a:solidFill>
                  <a:srgbClr val="0000FF"/>
                </a:solidFill>
              </a:rPr>
              <a:t>Large Hadron Collider Physics </a:t>
            </a:r>
            <a:endParaRPr lang="en-US" dirty="0" smtClean="0">
              <a:solidFill>
                <a:srgbClr val="0000FF"/>
              </a:solidFill>
            </a:endParaRPr>
          </a:p>
          <a:p>
            <a:r>
              <a:rPr lang="en-US" dirty="0" smtClean="0">
                <a:solidFill>
                  <a:srgbClr val="0000FF"/>
                </a:solidFill>
              </a:rPr>
              <a:t>conference </a:t>
            </a:r>
            <a:r>
              <a:rPr lang="en-US" dirty="0">
                <a:solidFill>
                  <a:srgbClr val="0000FF"/>
                </a:solidFill>
              </a:rPr>
              <a:t>(16-21 May 2022</a:t>
            </a:r>
            <a:r>
              <a:rPr lang="en-US" dirty="0" smtClean="0">
                <a:solidFill>
                  <a:srgbClr val="0000FF"/>
                </a:solidFill>
              </a:rPr>
              <a:t>)</a:t>
            </a:r>
            <a:r>
              <a:rPr lang="en-US" dirty="0"/>
              <a:t>:</a:t>
            </a:r>
            <a:r>
              <a:rPr lang="en-US" dirty="0" smtClean="0"/>
              <a:t> </a:t>
            </a:r>
            <a:endParaRPr lang="en-US" dirty="0"/>
          </a:p>
          <a:p>
            <a:r>
              <a:rPr lang="en-US" dirty="0"/>
              <a:t>• 6 plenary talks</a:t>
            </a:r>
          </a:p>
          <a:p>
            <a:r>
              <a:rPr lang="en-US" dirty="0"/>
              <a:t>• 17 parallel talks</a:t>
            </a:r>
          </a:p>
          <a:p>
            <a:r>
              <a:rPr lang="en-US" dirty="0"/>
              <a:t>• </a:t>
            </a:r>
            <a:r>
              <a:rPr lang="en-US" dirty="0" smtClean="0"/>
              <a:t>10 </a:t>
            </a:r>
            <a:r>
              <a:rPr lang="en-US" dirty="0"/>
              <a:t>posters</a:t>
            </a:r>
          </a:p>
        </p:txBody>
      </p:sp>
      <p:sp>
        <p:nvSpPr>
          <p:cNvPr id="11" name="Rectangle 10"/>
          <p:cNvSpPr/>
          <p:nvPr/>
        </p:nvSpPr>
        <p:spPr>
          <a:xfrm>
            <a:off x="3314700" y="1316067"/>
            <a:ext cx="3238500" cy="1477328"/>
          </a:xfrm>
          <a:prstGeom prst="rect">
            <a:avLst/>
          </a:prstGeom>
        </p:spPr>
        <p:txBody>
          <a:bodyPr wrap="square">
            <a:spAutoFit/>
          </a:bodyPr>
          <a:lstStyle/>
          <a:p>
            <a:r>
              <a:rPr lang="en-US" dirty="0">
                <a:solidFill>
                  <a:srgbClr val="0000FF"/>
                </a:solidFill>
              </a:rPr>
              <a:t>Quark Matter 2022 conference </a:t>
            </a:r>
            <a:endParaRPr lang="en-US" dirty="0" smtClean="0">
              <a:solidFill>
                <a:srgbClr val="0000FF"/>
              </a:solidFill>
            </a:endParaRPr>
          </a:p>
          <a:p>
            <a:r>
              <a:rPr lang="en-US" dirty="0" smtClean="0">
                <a:solidFill>
                  <a:srgbClr val="0000FF"/>
                </a:solidFill>
              </a:rPr>
              <a:t>(</a:t>
            </a:r>
            <a:r>
              <a:rPr lang="en-US" dirty="0">
                <a:solidFill>
                  <a:srgbClr val="0000FF"/>
                </a:solidFill>
              </a:rPr>
              <a:t>4-10 April 2022</a:t>
            </a:r>
            <a:r>
              <a:rPr lang="en-US" dirty="0" smtClean="0">
                <a:solidFill>
                  <a:srgbClr val="0000FF"/>
                </a:solidFill>
              </a:rPr>
              <a:t>)</a:t>
            </a:r>
            <a:r>
              <a:rPr lang="en-US" dirty="0"/>
              <a:t>:</a:t>
            </a:r>
            <a:r>
              <a:rPr lang="en-US" dirty="0" smtClean="0"/>
              <a:t> </a:t>
            </a:r>
            <a:endParaRPr lang="en-US" dirty="0"/>
          </a:p>
          <a:p>
            <a:r>
              <a:rPr lang="en-US" dirty="0"/>
              <a:t>• 1 plenary talk</a:t>
            </a:r>
          </a:p>
          <a:p>
            <a:r>
              <a:rPr lang="en-US" dirty="0"/>
              <a:t>• 35 parallel talks</a:t>
            </a:r>
          </a:p>
          <a:p>
            <a:r>
              <a:rPr lang="en-US" dirty="0"/>
              <a:t>• 84 posters</a:t>
            </a:r>
          </a:p>
        </p:txBody>
      </p:sp>
      <p:pic>
        <p:nvPicPr>
          <p:cNvPr id="12" name="Content Placeholder 7"/>
          <p:cNvPicPr>
            <a:picLocks noGrp="1" noChangeAspect="1"/>
          </p:cNvPicPr>
          <p:nvPr>
            <p:ph idx="1"/>
          </p:nvPr>
        </p:nvPicPr>
        <p:blipFill>
          <a:blip r:embed="rId4"/>
          <a:srcRect l="7383" r="7383"/>
          <a:stretch>
            <a:fillRect/>
          </a:stretch>
        </p:blipFill>
        <p:spPr>
          <a:xfrm>
            <a:off x="403188" y="1299662"/>
            <a:ext cx="2831477" cy="1557204"/>
          </a:xfrm>
          <a:prstGeom prst="rect">
            <a:avLst/>
          </a:prstGeom>
        </p:spPr>
      </p:pic>
      <p:pic>
        <p:nvPicPr>
          <p:cNvPr id="13" name="Picture 12"/>
          <p:cNvPicPr>
            <a:picLocks noChangeAspect="1"/>
          </p:cNvPicPr>
          <p:nvPr/>
        </p:nvPicPr>
        <p:blipFill>
          <a:blip r:embed="rId5"/>
          <a:stretch>
            <a:fillRect/>
          </a:stretch>
        </p:blipFill>
        <p:spPr>
          <a:xfrm>
            <a:off x="403188" y="4470078"/>
            <a:ext cx="2990698" cy="772786"/>
          </a:xfrm>
          <a:prstGeom prst="rect">
            <a:avLst/>
          </a:prstGeom>
        </p:spPr>
      </p:pic>
      <p:sp>
        <p:nvSpPr>
          <p:cNvPr id="14" name="Rectangle 13"/>
          <p:cNvSpPr/>
          <p:nvPr/>
        </p:nvSpPr>
        <p:spPr>
          <a:xfrm>
            <a:off x="3581798" y="4491895"/>
            <a:ext cx="4066663" cy="646331"/>
          </a:xfrm>
          <a:prstGeom prst="rect">
            <a:avLst/>
          </a:prstGeom>
        </p:spPr>
        <p:txBody>
          <a:bodyPr wrap="none">
            <a:spAutoFit/>
          </a:bodyPr>
          <a:lstStyle/>
          <a:p>
            <a:r>
              <a:rPr lang="en-US" dirty="0" smtClean="0">
                <a:solidFill>
                  <a:srgbClr val="0000FF"/>
                </a:solidFill>
              </a:rPr>
              <a:t>SQM 2022 conference (13-17 June 2022): </a:t>
            </a:r>
          </a:p>
          <a:p>
            <a:r>
              <a:rPr lang="en-US" dirty="0" smtClean="0"/>
              <a:t>2 </a:t>
            </a:r>
            <a:r>
              <a:rPr lang="en-US" dirty="0"/>
              <a:t>plenary, 26 parallel, 9 posters</a:t>
            </a:r>
          </a:p>
        </p:txBody>
      </p:sp>
      <p:sp>
        <p:nvSpPr>
          <p:cNvPr id="15" name="Rectangle 14"/>
          <p:cNvSpPr/>
          <p:nvPr/>
        </p:nvSpPr>
        <p:spPr>
          <a:xfrm>
            <a:off x="5828463" y="5291321"/>
            <a:ext cx="3249608" cy="923330"/>
          </a:xfrm>
          <a:prstGeom prst="rect">
            <a:avLst/>
          </a:prstGeom>
        </p:spPr>
        <p:txBody>
          <a:bodyPr wrap="none">
            <a:spAutoFit/>
          </a:bodyPr>
          <a:lstStyle/>
          <a:p>
            <a:r>
              <a:rPr lang="en-US" dirty="0" smtClean="0">
                <a:solidFill>
                  <a:srgbClr val="0000FF"/>
                </a:solidFill>
              </a:rPr>
              <a:t>ICHEP 2022 conference</a:t>
            </a:r>
          </a:p>
          <a:p>
            <a:r>
              <a:rPr lang="en-US" dirty="0" smtClean="0">
                <a:solidFill>
                  <a:srgbClr val="0000FF"/>
                </a:solidFill>
              </a:rPr>
              <a:t>(06-13 July </a:t>
            </a:r>
            <a:r>
              <a:rPr lang="en-US" dirty="0">
                <a:solidFill>
                  <a:srgbClr val="0000FF"/>
                </a:solidFill>
              </a:rPr>
              <a:t>2022): </a:t>
            </a:r>
            <a:endParaRPr lang="en-US" dirty="0" smtClean="0">
              <a:solidFill>
                <a:srgbClr val="0000FF"/>
              </a:solidFill>
            </a:endParaRPr>
          </a:p>
          <a:p>
            <a:r>
              <a:rPr lang="en-US" dirty="0" smtClean="0"/>
              <a:t>1 </a:t>
            </a:r>
            <a:r>
              <a:rPr lang="en-US" dirty="0"/>
              <a:t>plenary, 39 parallel, 13 </a:t>
            </a:r>
            <a:r>
              <a:rPr lang="en-US" dirty="0" smtClean="0"/>
              <a:t>posters</a:t>
            </a:r>
            <a:endParaRPr lang="en-US" dirty="0"/>
          </a:p>
        </p:txBody>
      </p:sp>
      <p:pic>
        <p:nvPicPr>
          <p:cNvPr id="16" name="Picture 15"/>
          <p:cNvPicPr>
            <a:picLocks noChangeAspect="1"/>
          </p:cNvPicPr>
          <p:nvPr/>
        </p:nvPicPr>
        <p:blipFill>
          <a:blip r:embed="rId6"/>
          <a:stretch>
            <a:fillRect/>
          </a:stretch>
        </p:blipFill>
        <p:spPr>
          <a:xfrm>
            <a:off x="514661" y="5234789"/>
            <a:ext cx="5219077" cy="978577"/>
          </a:xfrm>
          <a:prstGeom prst="rect">
            <a:avLst/>
          </a:prstGeom>
        </p:spPr>
      </p:pic>
    </p:spTree>
    <p:extLst>
      <p:ext uri="{BB962C8B-B14F-4D97-AF65-F5344CB8AC3E}">
        <p14:creationId xmlns:p14="http://schemas.microsoft.com/office/powerpoint/2010/main" val="30952445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0" y="3243597"/>
            <a:ext cx="7340600" cy="510660"/>
          </a:xfrm>
        </p:spPr>
        <p:txBody>
          <a:bodyPr>
            <a:normAutofit fontScale="90000"/>
          </a:bodyPr>
          <a:lstStyle/>
          <a:p>
            <a:r>
              <a:rPr lang="en-US" sz="3600" b="1" dirty="0" smtClean="0">
                <a:hlinkClick r:id="rId3"/>
              </a:rPr>
              <a:t/>
            </a:r>
            <a:br>
              <a:rPr lang="en-US" sz="3600" b="1" dirty="0" smtClean="0">
                <a:hlinkClick r:id="rId3"/>
              </a:rPr>
            </a:br>
            <a:r>
              <a:rPr lang="en-US" sz="3200" b="1" dirty="0" smtClean="0"/>
              <a:t/>
            </a:r>
            <a:br>
              <a:rPr lang="en-US" sz="3200" b="1" dirty="0" smtClean="0"/>
            </a:br>
            <a:endParaRPr lang="en-US" sz="3600" dirty="0"/>
          </a:p>
        </p:txBody>
      </p:sp>
      <p:sp>
        <p:nvSpPr>
          <p:cNvPr id="3" name="Content Placeholder 2"/>
          <p:cNvSpPr>
            <a:spLocks noGrp="1"/>
          </p:cNvSpPr>
          <p:nvPr>
            <p:ph idx="1"/>
          </p:nvPr>
        </p:nvSpPr>
        <p:spPr>
          <a:xfrm>
            <a:off x="8974666" y="6072187"/>
            <a:ext cx="1515533" cy="309563"/>
          </a:xfrm>
        </p:spPr>
        <p:txBody>
          <a:bodyPr>
            <a:normAutofit/>
          </a:bodyPr>
          <a:lstStyle/>
          <a:p>
            <a:pPr marL="0" indent="0">
              <a:buNone/>
            </a:pPr>
            <a:r>
              <a:rPr lang="en-US" sz="1100" dirty="0" smtClean="0"/>
              <a:t>.</a:t>
            </a:r>
            <a:endParaRPr lang="en-US" sz="1100" dirty="0"/>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20</a:t>
            </a:fld>
            <a:endParaRPr lang="en-US"/>
          </a:p>
        </p:txBody>
      </p:sp>
      <p:sp>
        <p:nvSpPr>
          <p:cNvPr id="8" name="Rectangle 7"/>
          <p:cNvSpPr/>
          <p:nvPr/>
        </p:nvSpPr>
        <p:spPr>
          <a:xfrm>
            <a:off x="0" y="5145542"/>
            <a:ext cx="9084733" cy="923330"/>
          </a:xfrm>
          <a:prstGeom prst="rect">
            <a:avLst/>
          </a:prstGeom>
        </p:spPr>
        <p:txBody>
          <a:bodyPr wrap="square">
            <a:spAutoFit/>
          </a:bodyPr>
          <a:lstStyle/>
          <a:p>
            <a:pPr marL="285750" indent="-285750">
              <a:buFont typeface="Wingdings" charset="2"/>
              <a:buChar char="Ø"/>
            </a:pPr>
            <a:r>
              <a:rPr lang="en-US" dirty="0"/>
              <a:t>Y</a:t>
            </a:r>
            <a:r>
              <a:rPr lang="en-US" dirty="0" smtClean="0"/>
              <a:t>ields of </a:t>
            </a:r>
            <a:r>
              <a:rPr lang="en-US" dirty="0" err="1" smtClean="0"/>
              <a:t>multistrange</a:t>
            </a:r>
            <a:r>
              <a:rPr lang="en-US" dirty="0" smtClean="0"/>
              <a:t> baryons</a:t>
            </a:r>
            <a:r>
              <a:rPr lang="en-US" dirty="0" smtClean="0">
                <a:solidFill>
                  <a:srgbClr val="000000"/>
                </a:solidFill>
              </a:rPr>
              <a:t> are </a:t>
            </a:r>
            <a:r>
              <a:rPr lang="en-US" dirty="0" err="1" smtClean="0">
                <a:solidFill>
                  <a:srgbClr val="000000"/>
                </a:solidFill>
              </a:rPr>
              <a:t>anticorrelated</a:t>
            </a:r>
            <a:r>
              <a:rPr lang="en-US" dirty="0" smtClean="0">
                <a:solidFill>
                  <a:srgbClr val="000000"/>
                </a:solidFill>
              </a:rPr>
              <a:t> with the forward energy, measured by ZDC</a:t>
            </a:r>
          </a:p>
          <a:p>
            <a:pPr marL="285750" indent="-285750">
              <a:buFont typeface="Wingdings" charset="2"/>
              <a:buChar char="Ø"/>
            </a:pPr>
            <a:r>
              <a:rPr lang="en-US" dirty="0">
                <a:solidFill>
                  <a:srgbClr val="FF0000"/>
                </a:solidFill>
              </a:rPr>
              <a:t>C</a:t>
            </a:r>
            <a:r>
              <a:rPr lang="en-US" dirty="0" smtClean="0">
                <a:solidFill>
                  <a:srgbClr val="FF0000"/>
                </a:solidFill>
              </a:rPr>
              <a:t>orrelated  with the </a:t>
            </a:r>
            <a:r>
              <a:rPr lang="en-US" dirty="0">
                <a:solidFill>
                  <a:srgbClr val="FF0000"/>
                </a:solidFill>
              </a:rPr>
              <a:t>effective energy </a:t>
            </a:r>
            <a:r>
              <a:rPr lang="en-US" dirty="0"/>
              <a:t>available in the event for particle </a:t>
            </a:r>
            <a:r>
              <a:rPr lang="en-US" dirty="0" smtClean="0"/>
              <a:t>production</a:t>
            </a:r>
          </a:p>
          <a:p>
            <a:pPr marL="285750" indent="-285750">
              <a:buFont typeface="Wingdings" charset="2"/>
              <a:buChar char="Ø"/>
            </a:pPr>
            <a:r>
              <a:rPr lang="en-US" dirty="0" smtClean="0">
                <a:solidFill>
                  <a:srgbClr val="FF0000"/>
                </a:solidFill>
              </a:rPr>
              <a:t>Role </a:t>
            </a:r>
            <a:r>
              <a:rPr lang="en-US" dirty="0">
                <a:solidFill>
                  <a:srgbClr val="FF0000"/>
                </a:solidFill>
              </a:rPr>
              <a:t>of the initial stages and number of </a:t>
            </a:r>
            <a:r>
              <a:rPr lang="en-US" dirty="0" err="1">
                <a:solidFill>
                  <a:srgbClr val="FF0000"/>
                </a:solidFill>
              </a:rPr>
              <a:t>partonic</a:t>
            </a:r>
            <a:r>
              <a:rPr lang="en-US" dirty="0">
                <a:solidFill>
                  <a:srgbClr val="FF0000"/>
                </a:solidFill>
              </a:rPr>
              <a:t> collisions (MPI) in </a:t>
            </a:r>
            <a:r>
              <a:rPr lang="en-US" dirty="0" smtClean="0">
                <a:solidFill>
                  <a:srgbClr val="FF0000"/>
                </a:solidFill>
              </a:rPr>
              <a:t>strangeness production?</a:t>
            </a:r>
          </a:p>
        </p:txBody>
      </p:sp>
      <p:sp>
        <p:nvSpPr>
          <p:cNvPr id="9" name="Rectangle 8"/>
          <p:cNvSpPr/>
          <p:nvPr/>
        </p:nvSpPr>
        <p:spPr>
          <a:xfrm rot="18826039">
            <a:off x="-83173" y="117715"/>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1" name="Rectangle 10"/>
          <p:cNvSpPr/>
          <p:nvPr/>
        </p:nvSpPr>
        <p:spPr>
          <a:xfrm>
            <a:off x="6430647" y="1741229"/>
            <a:ext cx="2027553" cy="646331"/>
          </a:xfrm>
          <a:prstGeom prst="rect">
            <a:avLst/>
          </a:prstGeom>
        </p:spPr>
        <p:txBody>
          <a:bodyPr wrap="square">
            <a:spAutoFit/>
          </a:bodyPr>
          <a:lstStyle/>
          <a:p>
            <a:r>
              <a:rPr lang="en-US" b="1" dirty="0"/>
              <a:t/>
            </a:r>
            <a:br>
              <a:rPr lang="en-US" b="1" dirty="0"/>
            </a:br>
            <a:endParaRPr lang="en-US" dirty="0"/>
          </a:p>
        </p:txBody>
      </p:sp>
      <p:sp>
        <p:nvSpPr>
          <p:cNvPr id="37" name="Rectangle 36"/>
          <p:cNvSpPr/>
          <p:nvPr/>
        </p:nvSpPr>
        <p:spPr>
          <a:xfrm>
            <a:off x="59268" y="4387783"/>
            <a:ext cx="8769348" cy="646331"/>
          </a:xfrm>
          <a:prstGeom prst="rect">
            <a:avLst/>
          </a:prstGeom>
        </p:spPr>
        <p:txBody>
          <a:bodyPr wrap="square">
            <a:spAutoFit/>
          </a:bodyPr>
          <a:lstStyle/>
          <a:p>
            <a:pPr marL="285750" indent="-285750">
              <a:buFont typeface="Wingdings" charset="2"/>
              <a:buChar char="Ø"/>
            </a:pPr>
            <a:r>
              <a:rPr lang="en-US" dirty="0" err="1" smtClean="0"/>
              <a:t>Λ</a:t>
            </a:r>
            <a:r>
              <a:rPr lang="en-US" dirty="0" smtClean="0"/>
              <a:t>, Ξ and </a:t>
            </a:r>
            <a:r>
              <a:rPr lang="en-US" dirty="0" err="1" smtClean="0"/>
              <a:t>Ω</a:t>
            </a:r>
            <a:r>
              <a:rPr lang="en-US" dirty="0" smtClean="0"/>
              <a:t> production </a:t>
            </a:r>
            <a:r>
              <a:rPr lang="en-US" dirty="0"/>
              <a:t>vs midrapidity multiplicity </a:t>
            </a:r>
            <a:r>
              <a:rPr lang="en-US" dirty="0" smtClean="0"/>
              <a:t>-(left) and  vs. energy deposited in ALICE’s </a:t>
            </a:r>
            <a:r>
              <a:rPr lang="en-US" dirty="0"/>
              <a:t>Zero Degree Calorimeters (</a:t>
            </a:r>
            <a:r>
              <a:rPr lang="en-US" dirty="0" smtClean="0"/>
              <a:t>ZDC) </a:t>
            </a:r>
            <a:r>
              <a:rPr lang="mr-IN" dirty="0" smtClean="0"/>
              <a:t>–</a:t>
            </a:r>
            <a:r>
              <a:rPr lang="en-US" dirty="0" smtClean="0"/>
              <a:t>(right)</a:t>
            </a:r>
            <a:endParaRPr lang="en-US" dirty="0"/>
          </a:p>
        </p:txBody>
      </p:sp>
      <p:sp>
        <p:nvSpPr>
          <p:cNvPr id="38" name="Rectangle 37"/>
          <p:cNvSpPr/>
          <p:nvPr/>
        </p:nvSpPr>
        <p:spPr>
          <a:xfrm>
            <a:off x="7940809" y="2643432"/>
            <a:ext cx="903650" cy="1200329"/>
          </a:xfrm>
          <a:prstGeom prst="rect">
            <a:avLst/>
          </a:prstGeom>
        </p:spPr>
        <p:txBody>
          <a:bodyPr wrap="none">
            <a:spAutoFit/>
          </a:bodyPr>
          <a:lstStyle/>
          <a:p>
            <a:r>
              <a:rPr lang="en-US" dirty="0" err="1" smtClean="0"/>
              <a:t>Λ</a:t>
            </a:r>
            <a:r>
              <a:rPr lang="en-US" dirty="0" smtClean="0"/>
              <a:t>: (</a:t>
            </a:r>
            <a:r>
              <a:rPr lang="en-US" dirty="0" err="1" smtClean="0"/>
              <a:t>ud</a:t>
            </a:r>
            <a:r>
              <a:rPr lang="en-US" dirty="0" err="1" smtClean="0">
                <a:solidFill>
                  <a:srgbClr val="0000FF"/>
                </a:solidFill>
              </a:rPr>
              <a:t>s</a:t>
            </a:r>
            <a:r>
              <a:rPr lang="en-US" dirty="0"/>
              <a:t>) </a:t>
            </a:r>
            <a:endParaRPr lang="en-US" dirty="0" smtClean="0"/>
          </a:p>
          <a:p>
            <a:r>
              <a:rPr lang="en-US" dirty="0" smtClean="0"/>
              <a:t>Ξ: </a:t>
            </a:r>
            <a:r>
              <a:rPr lang="en-US" dirty="0"/>
              <a:t>(</a:t>
            </a:r>
            <a:r>
              <a:rPr lang="en-US" dirty="0" err="1"/>
              <a:t>d</a:t>
            </a:r>
            <a:r>
              <a:rPr lang="en-US" dirty="0" err="1">
                <a:solidFill>
                  <a:srgbClr val="0000FF"/>
                </a:solidFill>
              </a:rPr>
              <a:t>ss</a:t>
            </a:r>
            <a:r>
              <a:rPr lang="en-US" dirty="0" smtClean="0"/>
              <a:t>) </a:t>
            </a:r>
          </a:p>
          <a:p>
            <a:r>
              <a:rPr lang="en-US" dirty="0" err="1" smtClean="0"/>
              <a:t>Ω</a:t>
            </a:r>
            <a:r>
              <a:rPr lang="en-US" dirty="0" smtClean="0"/>
              <a:t>: (</a:t>
            </a:r>
            <a:r>
              <a:rPr lang="en-US" dirty="0" err="1" smtClean="0">
                <a:solidFill>
                  <a:srgbClr val="0000FF"/>
                </a:solidFill>
              </a:rPr>
              <a:t>sss</a:t>
            </a:r>
            <a:r>
              <a:rPr lang="en-US" dirty="0"/>
              <a:t>) </a:t>
            </a:r>
          </a:p>
          <a:p>
            <a:endParaRPr lang="en-US" dirty="0"/>
          </a:p>
        </p:txBody>
      </p:sp>
      <p:cxnSp>
        <p:nvCxnSpPr>
          <p:cNvPr id="40" name="Straight Connector 39"/>
          <p:cNvCxnSpPr/>
          <p:nvPr/>
        </p:nvCxnSpPr>
        <p:spPr>
          <a:xfrm>
            <a:off x="397933" y="1078972"/>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1644" y="152401"/>
            <a:ext cx="681069" cy="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1185334" y="10966"/>
            <a:ext cx="6916525" cy="1384995"/>
          </a:xfrm>
          <a:prstGeom prst="rect">
            <a:avLst/>
          </a:prstGeom>
        </p:spPr>
        <p:txBody>
          <a:bodyPr wrap="square">
            <a:spAutoFit/>
          </a:bodyPr>
          <a:lstStyle/>
          <a:p>
            <a:r>
              <a:rPr lang="en-US" sz="2800" b="1" dirty="0">
                <a:solidFill>
                  <a:srgbClr val="0000FF"/>
                </a:solidFill>
              </a:rPr>
              <a:t>Strangeness at midrapidity  </a:t>
            </a:r>
            <a:r>
              <a:rPr lang="en-US" sz="2800" b="1" dirty="0" smtClean="0">
                <a:solidFill>
                  <a:srgbClr val="0000FF"/>
                </a:solidFill>
              </a:rPr>
              <a:t> </a:t>
            </a:r>
          </a:p>
          <a:p>
            <a:pPr lvl="0"/>
            <a:r>
              <a:rPr lang="en-US" sz="2800" b="1" dirty="0">
                <a:solidFill>
                  <a:srgbClr val="0000FF"/>
                </a:solidFill>
              </a:rPr>
              <a:t> </a:t>
            </a:r>
            <a:r>
              <a:rPr lang="en-US" sz="2800" b="1" dirty="0" smtClean="0">
                <a:solidFill>
                  <a:srgbClr val="0000FF"/>
                </a:solidFill>
              </a:rPr>
              <a:t>                </a:t>
            </a:r>
            <a:r>
              <a:rPr lang="ru-RU" sz="2800" b="1" dirty="0" err="1">
                <a:solidFill>
                  <a:srgbClr val="0000FF"/>
                </a:solidFill>
              </a:rPr>
              <a:t>vs</a:t>
            </a:r>
            <a:r>
              <a:rPr lang="ru-RU" sz="2800" b="1" dirty="0">
                <a:solidFill>
                  <a:srgbClr val="0000FF"/>
                </a:solidFill>
              </a:rPr>
              <a:t> </a:t>
            </a:r>
            <a:r>
              <a:rPr lang="ru-RU" sz="2800" b="1" dirty="0" err="1">
                <a:solidFill>
                  <a:srgbClr val="0000FF"/>
                </a:solidFill>
              </a:rPr>
              <a:t>multiplicity</a:t>
            </a:r>
            <a:r>
              <a:rPr lang="ru-RU" sz="2800" b="1" dirty="0">
                <a:solidFill>
                  <a:srgbClr val="0000FF"/>
                </a:solidFill>
              </a:rPr>
              <a:t> </a:t>
            </a:r>
            <a:r>
              <a:rPr lang="ru-RU" sz="2800" b="1" dirty="0" err="1">
                <a:solidFill>
                  <a:srgbClr val="0000FF"/>
                </a:solidFill>
              </a:rPr>
              <a:t>and</a:t>
            </a:r>
            <a:r>
              <a:rPr lang="ru-RU" sz="2800" b="1" dirty="0">
                <a:solidFill>
                  <a:srgbClr val="0000FF"/>
                </a:solidFill>
              </a:rPr>
              <a:t> </a:t>
            </a:r>
            <a:r>
              <a:rPr lang="ru-RU" sz="2800" b="1" dirty="0" err="1">
                <a:solidFill>
                  <a:srgbClr val="0000FF"/>
                </a:solidFill>
              </a:rPr>
              <a:t>efficient</a:t>
            </a:r>
            <a:r>
              <a:rPr lang="ru-RU" sz="2800" b="1" dirty="0">
                <a:solidFill>
                  <a:srgbClr val="0000FF"/>
                </a:solidFill>
              </a:rPr>
              <a:t> </a:t>
            </a:r>
            <a:r>
              <a:rPr lang="ru-RU" sz="2800" b="1" dirty="0" err="1">
                <a:solidFill>
                  <a:srgbClr val="0000FF"/>
                </a:solidFill>
              </a:rPr>
              <a:t>energy</a:t>
            </a:r>
            <a:r>
              <a:rPr lang="ru-RU" sz="2800" b="1" dirty="0">
                <a:solidFill>
                  <a:srgbClr val="0000FF"/>
                </a:solidFill>
              </a:rPr>
              <a:t>  </a:t>
            </a:r>
            <a:endParaRPr lang="en-US" sz="2800" b="1" dirty="0">
              <a:solidFill>
                <a:srgbClr val="0000FF"/>
              </a:solidFill>
            </a:endParaRPr>
          </a:p>
          <a:p>
            <a:r>
              <a:rPr lang="en-US" sz="2800" dirty="0" smtClean="0">
                <a:solidFill>
                  <a:srgbClr val="0000FF"/>
                </a:solidFill>
              </a:rPr>
              <a:t>       </a:t>
            </a:r>
            <a:endParaRPr lang="en-US" sz="2800" dirty="0"/>
          </a:p>
        </p:txBody>
      </p:sp>
      <p:pic>
        <p:nvPicPr>
          <p:cNvPr id="10" name="Picture 9" descr="YieldsRatio_allparticles_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16" y="1202227"/>
            <a:ext cx="7200900" cy="3098800"/>
          </a:xfrm>
          <a:prstGeom prst="rect">
            <a:avLst/>
          </a:prstGeom>
        </p:spPr>
      </p:pic>
      <p:sp>
        <p:nvSpPr>
          <p:cNvPr id="6" name="Rectangle 5"/>
          <p:cNvSpPr/>
          <p:nvPr/>
        </p:nvSpPr>
        <p:spPr>
          <a:xfrm>
            <a:off x="6553200" y="1065744"/>
            <a:ext cx="2133918" cy="369332"/>
          </a:xfrm>
          <a:prstGeom prst="rect">
            <a:avLst/>
          </a:prstGeom>
        </p:spPr>
        <p:txBody>
          <a:bodyPr wrap="none">
            <a:spAutoFit/>
          </a:bodyPr>
          <a:lstStyle/>
          <a:p>
            <a:pPr>
              <a:spcAft>
                <a:spcPts val="1800"/>
              </a:spcAft>
            </a:pPr>
            <a:r>
              <a:rPr lang="en-US" b="1" dirty="0">
                <a:solidFill>
                  <a:srgbClr val="FF0000"/>
                </a:solidFill>
              </a:rPr>
              <a:t>p</a:t>
            </a:r>
            <a:r>
              <a:rPr lang="en-US" b="1" dirty="0" smtClean="0">
                <a:solidFill>
                  <a:srgbClr val="FF0000"/>
                </a:solidFill>
              </a:rPr>
              <a:t>p collisions, 13 TeV</a:t>
            </a:r>
            <a:endParaRPr lang="en-US" b="1" dirty="0">
              <a:solidFill>
                <a:srgbClr val="FF0000"/>
              </a:solidFill>
            </a:endParaRPr>
          </a:p>
        </p:txBody>
      </p:sp>
    </p:spTree>
    <p:extLst>
      <p:ext uri="{BB962C8B-B14F-4D97-AF65-F5344CB8AC3E}">
        <p14:creationId xmlns:p14="http://schemas.microsoft.com/office/powerpoint/2010/main" val="420194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lgn="l"/>
            <a:r>
              <a:rPr lang="en-US" sz="3200" b="1" dirty="0" smtClean="0">
                <a:solidFill>
                  <a:srgbClr val="0000FF"/>
                </a:solidFill>
              </a:rPr>
              <a:t>	Strangeness </a:t>
            </a:r>
            <a:r>
              <a:rPr lang="en-US" sz="3200" b="1" dirty="0">
                <a:solidFill>
                  <a:srgbClr val="0000FF"/>
                </a:solidFill>
              </a:rPr>
              <a:t>production </a:t>
            </a:r>
            <a:r>
              <a:rPr lang="en-US" sz="3200" b="1" dirty="0">
                <a:solidFill>
                  <a:srgbClr val="FF0000"/>
                </a:solidFill>
              </a:rPr>
              <a:t>in</a:t>
            </a:r>
            <a:r>
              <a:rPr lang="en-US" sz="3200" b="1" dirty="0">
                <a:solidFill>
                  <a:srgbClr val="0000FF"/>
                </a:solidFill>
              </a:rPr>
              <a:t> jets </a:t>
            </a:r>
            <a:r>
              <a:rPr lang="en-US" sz="3200" b="1" dirty="0" smtClean="0">
                <a:solidFill>
                  <a:srgbClr val="0000FF"/>
                </a:solidFill>
              </a:rPr>
              <a:t/>
            </a:r>
            <a:br>
              <a:rPr lang="en-US" sz="3200" b="1" dirty="0" smtClean="0">
                <a:solidFill>
                  <a:srgbClr val="0000FF"/>
                </a:solidFill>
              </a:rPr>
            </a:br>
            <a:r>
              <a:rPr lang="en-US" sz="3200" b="1" dirty="0" smtClean="0">
                <a:solidFill>
                  <a:srgbClr val="0000FF"/>
                </a:solidFill>
              </a:rPr>
              <a:t>										and</a:t>
            </a:r>
            <a:r>
              <a:rPr lang="en-US" sz="3200" b="1" dirty="0" smtClean="0">
                <a:solidFill>
                  <a:srgbClr val="6CFF7E"/>
                </a:solidFill>
              </a:rPr>
              <a:t> </a:t>
            </a:r>
            <a:r>
              <a:rPr lang="en-US" sz="3200" b="1" dirty="0">
                <a:solidFill>
                  <a:srgbClr val="6CFF7E"/>
                </a:solidFill>
              </a:rPr>
              <a:t>out</a:t>
            </a:r>
            <a:r>
              <a:rPr lang="en-US" sz="3200" b="1" dirty="0">
                <a:solidFill>
                  <a:srgbClr val="0000FF"/>
                </a:solidFill>
              </a:rPr>
              <a:t> of </a:t>
            </a:r>
            <a:r>
              <a:rPr lang="en-US" sz="3200" b="1" dirty="0" smtClean="0">
                <a:solidFill>
                  <a:srgbClr val="0000FF"/>
                </a:solidFill>
              </a:rPr>
              <a:t>jets</a:t>
            </a:r>
            <a:endParaRPr lang="en-US" sz="32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5305"/>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21</a:t>
            </a:fld>
            <a:endParaRPr lang="en-US"/>
          </a:p>
        </p:txBody>
      </p:sp>
      <p:sp>
        <p:nvSpPr>
          <p:cNvPr id="3" name="Content Placeholder 2"/>
          <p:cNvSpPr>
            <a:spLocks noGrp="1"/>
          </p:cNvSpPr>
          <p:nvPr>
            <p:ph idx="1"/>
          </p:nvPr>
        </p:nvSpPr>
        <p:spPr>
          <a:xfrm>
            <a:off x="7615767" y="6214533"/>
            <a:ext cx="1778000" cy="3323697"/>
          </a:xfrm>
        </p:spPr>
        <p:txBody>
          <a:bodyPr>
            <a:normAutofit/>
          </a:bodyPr>
          <a:lstStyle/>
          <a:p>
            <a:pPr marL="0" indent="0">
              <a:buNone/>
            </a:pPr>
            <a:r>
              <a:rPr lang="en-US" sz="1200" b="1" dirty="0" smtClean="0"/>
              <a:t>.</a:t>
            </a:r>
            <a:endParaRPr lang="en-US" sz="1200" b="1" dirty="0"/>
          </a:p>
        </p:txBody>
      </p:sp>
      <p:pic>
        <p:nvPicPr>
          <p:cNvPr id="9" name="Picture 8" descr="XiK0s3SystemsRatio_isPreliminaryForRatio_WithRatioToOOJ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654" y="2023534"/>
            <a:ext cx="3352484" cy="2802467"/>
          </a:xfrm>
          <a:prstGeom prst="rect">
            <a:avLst/>
          </a:prstGeom>
        </p:spPr>
      </p:pic>
      <p:sp>
        <p:nvSpPr>
          <p:cNvPr id="10" name="Rectangle 9"/>
          <p:cNvSpPr/>
          <p:nvPr/>
        </p:nvSpPr>
        <p:spPr>
          <a:xfrm>
            <a:off x="5193452" y="4710090"/>
            <a:ext cx="3844874" cy="523220"/>
          </a:xfrm>
          <a:prstGeom prst="rect">
            <a:avLst/>
          </a:prstGeom>
        </p:spPr>
        <p:txBody>
          <a:bodyPr wrap="square">
            <a:spAutoFit/>
          </a:bodyPr>
          <a:lstStyle/>
          <a:p>
            <a:r>
              <a:rPr lang="en-US" sz="1400" dirty="0" smtClean="0">
                <a:solidFill>
                  <a:srgbClr val="FF0000"/>
                </a:solidFill>
              </a:rPr>
              <a:t>Near-</a:t>
            </a:r>
            <a:r>
              <a:rPr lang="en-US" sz="1400" dirty="0">
                <a:solidFill>
                  <a:srgbClr val="FF0000"/>
                </a:solidFill>
              </a:rPr>
              <a:t>side </a:t>
            </a:r>
            <a:r>
              <a:rPr lang="en-US" sz="1400" dirty="0"/>
              <a:t>jet, </a:t>
            </a:r>
            <a:r>
              <a:rPr lang="en-US" sz="1400" dirty="0">
                <a:solidFill>
                  <a:srgbClr val="008000"/>
                </a:solidFill>
              </a:rPr>
              <a:t>out-of-jet </a:t>
            </a:r>
            <a:r>
              <a:rPr lang="en-US" sz="1400" dirty="0"/>
              <a:t>and inclusive </a:t>
            </a:r>
            <a:r>
              <a:rPr lang="en-US" sz="1400" dirty="0" smtClean="0">
                <a:solidFill>
                  <a:srgbClr val="FF0000"/>
                </a:solidFill>
              </a:rPr>
              <a:t>Ξ/</a:t>
            </a:r>
            <a:r>
              <a:rPr lang="en-US" sz="1400" dirty="0">
                <a:solidFill>
                  <a:srgbClr val="FF0000"/>
                </a:solidFill>
              </a:rPr>
              <a:t>K0s yield </a:t>
            </a:r>
            <a:r>
              <a:rPr lang="en-US" sz="1400" dirty="0"/>
              <a:t>ratios </a:t>
            </a:r>
            <a:r>
              <a:rPr lang="en-US" sz="1400" dirty="0" smtClean="0"/>
              <a:t>vs. </a:t>
            </a:r>
            <a:r>
              <a:rPr lang="en-US" sz="1400" dirty="0"/>
              <a:t>multiplicity of charged </a:t>
            </a:r>
            <a:r>
              <a:rPr lang="en-US" sz="1400" dirty="0" smtClean="0"/>
              <a:t>particles</a:t>
            </a:r>
            <a:endParaRPr lang="en-US" sz="1400" dirty="0"/>
          </a:p>
        </p:txBody>
      </p:sp>
      <p:pic>
        <p:nvPicPr>
          <p:cNvPr id="15" name="Picture 14" descr="XiK0s3SystemsXi_isPreliminaryForYields_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29412" y="1055557"/>
            <a:ext cx="2937642" cy="4157133"/>
          </a:xfrm>
          <a:prstGeom prst="rect">
            <a:avLst/>
          </a:prstGeom>
        </p:spPr>
      </p:pic>
      <p:sp>
        <p:nvSpPr>
          <p:cNvPr id="16" name="Rectangle 15"/>
          <p:cNvSpPr/>
          <p:nvPr/>
        </p:nvSpPr>
        <p:spPr>
          <a:xfrm rot="19353937">
            <a:off x="66440" y="166918"/>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8" name="Rectangle 17"/>
          <p:cNvSpPr/>
          <p:nvPr/>
        </p:nvSpPr>
        <p:spPr>
          <a:xfrm>
            <a:off x="719666" y="4364336"/>
            <a:ext cx="3720274" cy="738664"/>
          </a:xfrm>
          <a:prstGeom prst="rect">
            <a:avLst/>
          </a:prstGeom>
        </p:spPr>
        <p:txBody>
          <a:bodyPr wrap="square">
            <a:spAutoFit/>
          </a:bodyPr>
          <a:lstStyle/>
          <a:p>
            <a:r>
              <a:rPr lang="en-US" sz="1400" b="1" dirty="0">
                <a:solidFill>
                  <a:schemeClr val="accent2"/>
                </a:solidFill>
              </a:rPr>
              <a:t>Near-side jet, </a:t>
            </a:r>
            <a:r>
              <a:rPr lang="en-US" sz="1400" dirty="0">
                <a:solidFill>
                  <a:srgbClr val="008000"/>
                </a:solidFill>
              </a:rPr>
              <a:t>out-of-jet </a:t>
            </a:r>
            <a:r>
              <a:rPr lang="en-US" sz="1400" dirty="0">
                <a:solidFill>
                  <a:srgbClr val="000000"/>
                </a:solidFill>
              </a:rPr>
              <a:t>and full </a:t>
            </a:r>
            <a:r>
              <a:rPr lang="en-US" sz="1400" dirty="0">
                <a:solidFill>
                  <a:srgbClr val="FF0000"/>
                </a:solidFill>
              </a:rPr>
              <a:t>yield of </a:t>
            </a:r>
            <a:r>
              <a:rPr lang="en-US" sz="1400" dirty="0" smtClean="0">
                <a:solidFill>
                  <a:srgbClr val="FF0000"/>
                </a:solidFill>
              </a:rPr>
              <a:t>Ξ </a:t>
            </a:r>
            <a:r>
              <a:rPr lang="en-US" sz="1400" dirty="0" smtClean="0">
                <a:solidFill>
                  <a:srgbClr val="000000"/>
                </a:solidFill>
              </a:rPr>
              <a:t>vs. </a:t>
            </a:r>
            <a:r>
              <a:rPr lang="en-US" sz="1400" dirty="0">
                <a:solidFill>
                  <a:srgbClr val="000000"/>
                </a:solidFill>
              </a:rPr>
              <a:t>multiplicity of charged particles produced at midrapidity</a:t>
            </a:r>
          </a:p>
        </p:txBody>
      </p:sp>
      <p:sp>
        <p:nvSpPr>
          <p:cNvPr id="8" name="Rectangle 7"/>
          <p:cNvSpPr/>
          <p:nvPr/>
        </p:nvSpPr>
        <p:spPr>
          <a:xfrm>
            <a:off x="457200" y="1375305"/>
            <a:ext cx="5782733" cy="369332"/>
          </a:xfrm>
          <a:prstGeom prst="rect">
            <a:avLst/>
          </a:prstGeom>
        </p:spPr>
        <p:txBody>
          <a:bodyPr wrap="square">
            <a:spAutoFit/>
          </a:bodyPr>
          <a:lstStyle/>
          <a:p>
            <a:r>
              <a:rPr lang="en-US" dirty="0" smtClean="0">
                <a:solidFill>
                  <a:srgbClr val="FF0000"/>
                </a:solidFill>
              </a:rPr>
              <a:t>pp collisions at √s=13 TeV and √s =5.02 TeV</a:t>
            </a:r>
            <a:endParaRPr lang="en-US" dirty="0">
              <a:solidFill>
                <a:srgbClr val="FF0000"/>
              </a:solidFill>
            </a:endParaRPr>
          </a:p>
        </p:txBody>
      </p:sp>
      <p:sp>
        <p:nvSpPr>
          <p:cNvPr id="11" name="&quot;No&quot; Symbol 10"/>
          <p:cNvSpPr/>
          <p:nvPr/>
        </p:nvSpPr>
        <p:spPr>
          <a:xfrm>
            <a:off x="6019800" y="2065867"/>
            <a:ext cx="45719" cy="143933"/>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8202084" y="1849968"/>
            <a:ext cx="588434" cy="571500"/>
          </a:xfrm>
          <a:prstGeom prst="donut">
            <a:avLst>
              <a:gd name="adj" fmla="val 8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p:cNvCxnSpPr/>
          <p:nvPr/>
        </p:nvCxnSpPr>
        <p:spPr>
          <a:xfrm flipV="1">
            <a:off x="8238821" y="2154768"/>
            <a:ext cx="234195" cy="146535"/>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504767" y="2154768"/>
            <a:ext cx="199577" cy="127974"/>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2" idx="7"/>
          </p:cNvCxnSpPr>
          <p:nvPr/>
        </p:nvCxnSpPr>
        <p:spPr>
          <a:xfrm flipV="1">
            <a:off x="8460319" y="1933662"/>
            <a:ext cx="244025" cy="221106"/>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07915" y="1933662"/>
            <a:ext cx="165101" cy="194734"/>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8467322" y="1619706"/>
            <a:ext cx="37446" cy="494263"/>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
        <p:nvSpPr>
          <p:cNvPr id="48" name="Block Arc 47"/>
          <p:cNvSpPr/>
          <p:nvPr/>
        </p:nvSpPr>
        <p:spPr>
          <a:xfrm>
            <a:off x="8295218" y="1849968"/>
            <a:ext cx="391582" cy="368301"/>
          </a:xfrm>
          <a:prstGeom prst="blockArc">
            <a:avLst>
              <a:gd name="adj1" fmla="val 13160003"/>
              <a:gd name="adj2" fmla="val 19754970"/>
              <a:gd name="adj3" fmla="val 1537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Pie 51"/>
          <p:cNvSpPr/>
          <p:nvPr/>
        </p:nvSpPr>
        <p:spPr>
          <a:xfrm rot="19554429">
            <a:off x="8140910" y="1781521"/>
            <a:ext cx="624359" cy="683877"/>
          </a:xfrm>
          <a:prstGeom prst="pie">
            <a:avLst>
              <a:gd name="adj1" fmla="val 0"/>
              <a:gd name="adj2" fmla="val 3870542"/>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Pie 52"/>
          <p:cNvSpPr/>
          <p:nvPr/>
        </p:nvSpPr>
        <p:spPr>
          <a:xfrm rot="8838382">
            <a:off x="8217551" y="1812237"/>
            <a:ext cx="538940" cy="632319"/>
          </a:xfrm>
          <a:prstGeom prst="pie">
            <a:avLst>
              <a:gd name="adj1" fmla="val 6364"/>
              <a:gd name="adj2" fmla="val 4540205"/>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Pie 53"/>
          <p:cNvSpPr/>
          <p:nvPr/>
        </p:nvSpPr>
        <p:spPr>
          <a:xfrm rot="14541349">
            <a:off x="8128074" y="1832894"/>
            <a:ext cx="664488" cy="683877"/>
          </a:xfrm>
          <a:prstGeom prst="pie">
            <a:avLst>
              <a:gd name="adj1" fmla="val 21059791"/>
              <a:gd name="adj2" fmla="val 443559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 name="Straight Connector 54"/>
          <p:cNvCxnSpPr/>
          <p:nvPr/>
        </p:nvCxnSpPr>
        <p:spPr>
          <a:xfrm>
            <a:off x="8628696" y="2131661"/>
            <a:ext cx="374017" cy="0"/>
          </a:xfrm>
          <a:prstGeom prst="line">
            <a:avLst/>
          </a:prstGeom>
          <a:ln>
            <a:solidFill>
              <a:srgbClr val="6CFF7E"/>
            </a:solidFill>
            <a:tailEnd type="triangle" w="lg"/>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7947749" y="2133293"/>
            <a:ext cx="320777" cy="17242"/>
          </a:xfrm>
          <a:prstGeom prst="line">
            <a:avLst/>
          </a:prstGeom>
          <a:ln>
            <a:solidFill>
              <a:srgbClr val="6CFF7E"/>
            </a:solidFill>
            <a:tailEnd type="triangle" w="lg"/>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935960" y="5485542"/>
            <a:ext cx="7879080" cy="646331"/>
          </a:xfrm>
          <a:prstGeom prst="rect">
            <a:avLst/>
          </a:prstGeom>
        </p:spPr>
        <p:txBody>
          <a:bodyPr wrap="none">
            <a:spAutoFit/>
          </a:bodyPr>
          <a:lstStyle/>
          <a:p>
            <a:pPr marL="285750" indent="-285750">
              <a:buFont typeface="Wingdings" charset="2"/>
              <a:buChar char="Ø"/>
            </a:pPr>
            <a:r>
              <a:rPr lang="en-US" b="1" dirty="0" smtClean="0"/>
              <a:t>For</a:t>
            </a:r>
            <a:r>
              <a:rPr lang="en-US" b="1" dirty="0" smtClean="0">
                <a:solidFill>
                  <a:srgbClr val="000000"/>
                </a:solidFill>
              </a:rPr>
              <a:t> </a:t>
            </a:r>
            <a:r>
              <a:rPr lang="en-US" b="1" dirty="0">
                <a:solidFill>
                  <a:srgbClr val="000000"/>
                </a:solidFill>
              </a:rPr>
              <a:t>Ξ </a:t>
            </a:r>
            <a:r>
              <a:rPr lang="en-US" b="1" dirty="0" smtClean="0">
                <a:solidFill>
                  <a:srgbClr val="000000"/>
                </a:solidFill>
              </a:rPr>
              <a:t>mesons </a:t>
            </a:r>
            <a:r>
              <a:rPr lang="en-US" b="1" dirty="0" smtClean="0">
                <a:solidFill>
                  <a:srgbClr val="FF0000"/>
                </a:solidFill>
              </a:rPr>
              <a:t>the near</a:t>
            </a:r>
            <a:r>
              <a:rPr lang="en-US" b="1" dirty="0">
                <a:solidFill>
                  <a:srgbClr val="FF0000"/>
                </a:solidFill>
              </a:rPr>
              <a:t>-</a:t>
            </a:r>
            <a:r>
              <a:rPr lang="en-US" b="1" dirty="0" smtClean="0">
                <a:solidFill>
                  <a:srgbClr val="FF0000"/>
                </a:solidFill>
              </a:rPr>
              <a:t>side leading jet yield </a:t>
            </a:r>
            <a:r>
              <a:rPr lang="en-US" b="1" dirty="0" smtClean="0">
                <a:solidFill>
                  <a:srgbClr val="000000"/>
                </a:solidFill>
              </a:rPr>
              <a:t>is practically </a:t>
            </a:r>
            <a:r>
              <a:rPr lang="en-US" b="1" dirty="0" smtClean="0">
                <a:solidFill>
                  <a:srgbClr val="FF0000"/>
                </a:solidFill>
              </a:rPr>
              <a:t>flat </a:t>
            </a:r>
            <a:r>
              <a:rPr lang="en-US" b="1" dirty="0" smtClean="0">
                <a:solidFill>
                  <a:srgbClr val="000000"/>
                </a:solidFill>
              </a:rPr>
              <a:t>with multiplicity  </a:t>
            </a:r>
          </a:p>
          <a:p>
            <a:pPr marL="285750" indent="-285750">
              <a:buFont typeface="Wingdings" charset="2"/>
              <a:buChar char="Ø"/>
            </a:pPr>
            <a:r>
              <a:rPr lang="en-US" b="1" dirty="0" smtClean="0">
                <a:solidFill>
                  <a:srgbClr val="008000"/>
                </a:solidFill>
              </a:rPr>
              <a:t>Linear growth </a:t>
            </a:r>
            <a:r>
              <a:rPr lang="en-US" dirty="0" smtClean="0"/>
              <a:t>of </a:t>
            </a:r>
            <a:r>
              <a:rPr lang="en-US" dirty="0"/>
              <a:t>Ξ </a:t>
            </a:r>
            <a:r>
              <a:rPr lang="en-US" dirty="0" smtClean="0"/>
              <a:t>yield </a:t>
            </a:r>
            <a:r>
              <a:rPr lang="en-US" dirty="0"/>
              <a:t>with </a:t>
            </a:r>
            <a:r>
              <a:rPr lang="en-US" dirty="0" smtClean="0"/>
              <a:t>multiplicity </a:t>
            </a:r>
            <a:r>
              <a:rPr lang="en-US" b="1" dirty="0" smtClean="0">
                <a:solidFill>
                  <a:srgbClr val="008000"/>
                </a:solidFill>
              </a:rPr>
              <a:t>in transverse </a:t>
            </a:r>
            <a:r>
              <a:rPr lang="en-US" dirty="0" smtClean="0">
                <a:solidFill>
                  <a:srgbClr val="FF0000"/>
                </a:solidFill>
              </a:rPr>
              <a:t>to leading</a:t>
            </a:r>
          </a:p>
        </p:txBody>
      </p:sp>
      <p:sp>
        <p:nvSpPr>
          <p:cNvPr id="60" name="Rectangle 59"/>
          <p:cNvSpPr/>
          <p:nvPr/>
        </p:nvSpPr>
        <p:spPr>
          <a:xfrm>
            <a:off x="1755783" y="1744637"/>
            <a:ext cx="1703899" cy="369332"/>
          </a:xfrm>
          <a:prstGeom prst="rect">
            <a:avLst/>
          </a:prstGeom>
        </p:spPr>
        <p:txBody>
          <a:bodyPr wrap="none">
            <a:spAutoFit/>
          </a:bodyPr>
          <a:lstStyle/>
          <a:p>
            <a:r>
              <a:rPr lang="en-US" dirty="0">
                <a:solidFill>
                  <a:srgbClr val="3366FF"/>
                </a:solidFill>
              </a:rPr>
              <a:t>Ξ vs. multiplicity</a:t>
            </a:r>
          </a:p>
        </p:txBody>
      </p:sp>
      <p:sp>
        <p:nvSpPr>
          <p:cNvPr id="61" name="Rectangle 60"/>
          <p:cNvSpPr/>
          <p:nvPr/>
        </p:nvSpPr>
        <p:spPr>
          <a:xfrm>
            <a:off x="5193452" y="1716772"/>
            <a:ext cx="2705789" cy="369332"/>
          </a:xfrm>
          <a:prstGeom prst="rect">
            <a:avLst/>
          </a:prstGeom>
        </p:spPr>
        <p:txBody>
          <a:bodyPr wrap="none">
            <a:spAutoFit/>
          </a:bodyPr>
          <a:lstStyle/>
          <a:p>
            <a:r>
              <a:rPr lang="en-US" dirty="0">
                <a:solidFill>
                  <a:srgbClr val="3366FF"/>
                </a:solidFill>
              </a:rPr>
              <a:t>Ξ/K</a:t>
            </a:r>
            <a:r>
              <a:rPr lang="en-US" baseline="30000" dirty="0">
                <a:solidFill>
                  <a:srgbClr val="3366FF"/>
                </a:solidFill>
              </a:rPr>
              <a:t>0</a:t>
            </a:r>
            <a:r>
              <a:rPr lang="en-US" baseline="-25000" dirty="0">
                <a:solidFill>
                  <a:srgbClr val="3366FF"/>
                </a:solidFill>
              </a:rPr>
              <a:t>s</a:t>
            </a:r>
            <a:r>
              <a:rPr lang="en-US" dirty="0">
                <a:solidFill>
                  <a:srgbClr val="3366FF"/>
                </a:solidFill>
              </a:rPr>
              <a:t> </a:t>
            </a:r>
            <a:r>
              <a:rPr lang="en-US" dirty="0" smtClean="0">
                <a:solidFill>
                  <a:srgbClr val="3366FF"/>
                </a:solidFill>
              </a:rPr>
              <a:t>ratios </a:t>
            </a:r>
            <a:r>
              <a:rPr lang="en-US" dirty="0">
                <a:solidFill>
                  <a:srgbClr val="3366FF"/>
                </a:solidFill>
              </a:rPr>
              <a:t>vs. multiplicity </a:t>
            </a:r>
          </a:p>
        </p:txBody>
      </p:sp>
      <p:sp>
        <p:nvSpPr>
          <p:cNvPr id="13" name="Rectangle 12"/>
          <p:cNvSpPr/>
          <p:nvPr/>
        </p:nvSpPr>
        <p:spPr>
          <a:xfrm>
            <a:off x="6202804" y="1347440"/>
            <a:ext cx="184666" cy="369332"/>
          </a:xfrm>
          <a:prstGeom prst="rect">
            <a:avLst/>
          </a:prstGeom>
        </p:spPr>
        <p:txBody>
          <a:bodyPr wrap="none">
            <a:spAutoFit/>
          </a:bodyPr>
          <a:lstStyle/>
          <a:p>
            <a:pPr>
              <a:spcAft>
                <a:spcPts val="1800"/>
              </a:spcAft>
            </a:pPr>
            <a:endParaRPr lang="en-US" b="1" dirty="0">
              <a:solidFill>
                <a:srgbClr val="FF0000"/>
              </a:solidFill>
            </a:endParaRPr>
          </a:p>
        </p:txBody>
      </p:sp>
      <p:cxnSp>
        <p:nvCxnSpPr>
          <p:cNvPr id="31" name="Straight Connector 30"/>
          <p:cNvCxnSpPr/>
          <p:nvPr/>
        </p:nvCxnSpPr>
        <p:spPr>
          <a:xfrm flipH="1" flipV="1">
            <a:off x="8460319" y="1524000"/>
            <a:ext cx="7003" cy="562105"/>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8414885" y="1647251"/>
            <a:ext cx="14005" cy="523964"/>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0483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smtClean="0">
                <a:solidFill>
                  <a:srgbClr val="FFFFFF"/>
                </a:solidFill>
              </a:rPr>
              <a:t>Charm in </a:t>
            </a:r>
            <a:r>
              <a:rPr lang="en-US" dirty="0">
                <a:solidFill>
                  <a:srgbClr val="FFFFFF"/>
                </a:solidFill>
              </a:rPr>
              <a:t>pp, p-Pb and Pb-Pb </a:t>
            </a:r>
            <a:r>
              <a:rPr lang="en-US" dirty="0" smtClean="0">
                <a:solidFill>
                  <a:srgbClr val="FFFFFF"/>
                </a:solidFill>
              </a:rPr>
              <a:t>collisions</a:t>
            </a: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22</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Tree>
    <p:extLst>
      <p:ext uri="{BB962C8B-B14F-4D97-AF65-F5344CB8AC3E}">
        <p14:creationId xmlns:p14="http://schemas.microsoft.com/office/powerpoint/2010/main" val="302574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8881533" cy="990600"/>
          </a:xfrm>
        </p:spPr>
        <p:txBody>
          <a:bodyPr>
            <a:normAutofit/>
          </a:bodyPr>
          <a:lstStyle/>
          <a:p>
            <a:pPr algn="l">
              <a:defRPr/>
            </a:pPr>
            <a:r>
              <a:rPr lang="en-US" sz="3200" dirty="0" smtClean="0">
                <a:solidFill>
                  <a:srgbClr val="0000FF"/>
                </a:solidFill>
              </a:rPr>
              <a:t>		</a:t>
            </a:r>
            <a:r>
              <a:rPr lang="en-US" sz="3200" b="1" dirty="0" smtClean="0">
                <a:solidFill>
                  <a:srgbClr val="0000FF"/>
                </a:solidFill>
              </a:rPr>
              <a:t>Charm in pp, </a:t>
            </a:r>
            <a:r>
              <a:rPr lang="en-US" sz="3200" b="1" dirty="0">
                <a:solidFill>
                  <a:srgbClr val="0000FF"/>
                </a:solidFill>
              </a:rPr>
              <a:t>p-Pb and </a:t>
            </a:r>
            <a:r>
              <a:rPr lang="en-US" sz="3200" b="1" dirty="0" smtClean="0">
                <a:solidFill>
                  <a:srgbClr val="0000FF"/>
                </a:solidFill>
              </a:rPr>
              <a:t>Pb-Pb collisions</a:t>
            </a:r>
            <a:endParaRPr lang="ru-RU" sz="3200" b="1" dirty="0" smtClean="0">
              <a:solidFill>
                <a:srgbClr val="0000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23</a:t>
            </a:fld>
            <a:endParaRPr lang="en-US" sz="1400" dirty="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sp>
        <p:nvSpPr>
          <p:cNvPr id="13" name="Text Box 8"/>
          <p:cNvSpPr txBox="1">
            <a:spLocks noChangeArrowheads="1"/>
          </p:cNvSpPr>
          <p:nvPr/>
        </p:nvSpPr>
        <p:spPr bwMode="auto">
          <a:xfrm>
            <a:off x="1307043" y="5733524"/>
            <a:ext cx="92845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3333CC"/>
                </a:solidFill>
                <a:cs typeface="Times New Roman"/>
              </a:rPr>
              <a:t>Colliding </a:t>
            </a:r>
          </a:p>
          <a:p>
            <a:pPr>
              <a:defRPr/>
            </a:pPr>
            <a:r>
              <a:rPr lang="en-US" sz="1600" b="1" dirty="0">
                <a:solidFill>
                  <a:srgbClr val="3333CC"/>
                </a:solidFill>
                <a:cs typeface="Times New Roman"/>
              </a:rPr>
              <a:t>nuclei</a:t>
            </a:r>
            <a:endParaRPr lang="ru-RU" sz="1600" b="1" dirty="0">
              <a:solidFill>
                <a:srgbClr val="3333CC"/>
              </a:solidFill>
              <a:cs typeface="Times New Roman"/>
            </a:endParaRPr>
          </a:p>
        </p:txBody>
      </p:sp>
      <p:cxnSp>
        <p:nvCxnSpPr>
          <p:cNvPr id="79889"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566732" y="1270000"/>
            <a:ext cx="649374" cy="369332"/>
          </a:xfrm>
          <a:prstGeom prst="rect">
            <a:avLst/>
          </a:prstGeom>
        </p:spPr>
        <p:txBody>
          <a:bodyPr wrap="none">
            <a:spAutoFit/>
          </a:bodyPr>
          <a:lstStyle/>
          <a:p>
            <a:r>
              <a:rPr lang="en-US" dirty="0" smtClean="0">
                <a:solidFill>
                  <a:srgbClr val="000000"/>
                </a:solidFill>
                <a:cs typeface="Arial" charset="0"/>
              </a:rPr>
              <a:t>Time</a:t>
            </a:r>
            <a:endParaRPr lang="en-US" dirty="0">
              <a:solidFill>
                <a:srgbClr val="000000"/>
              </a:solidFill>
            </a:endParaRPr>
          </a:p>
        </p:txBody>
      </p:sp>
      <p:sp>
        <p:nvSpPr>
          <p:cNvPr id="6" name="Rectangle 5"/>
          <p:cNvSpPr/>
          <p:nvPr/>
        </p:nvSpPr>
        <p:spPr>
          <a:xfrm>
            <a:off x="5265620" y="5045243"/>
            <a:ext cx="275849" cy="369332"/>
          </a:xfrm>
          <a:prstGeom prst="rect">
            <a:avLst/>
          </a:prstGeom>
        </p:spPr>
        <p:txBody>
          <a:bodyPr wrap="none">
            <a:spAutoFit/>
          </a:bodyPr>
          <a:lstStyle/>
          <a:p>
            <a:r>
              <a:rPr lang="en-US" dirty="0">
                <a:solidFill>
                  <a:srgbClr val="0066FF"/>
                </a:solidFill>
                <a:cs typeface="Arial" charset="0"/>
              </a:rPr>
              <a:t>z</a:t>
            </a:r>
            <a:endParaRPr lang="en-US" dirty="0"/>
          </a:p>
        </p:txBody>
      </p:sp>
      <p:pic>
        <p:nvPicPr>
          <p:cNvPr id="31"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18806" b="18806"/>
          <a:stretch/>
        </p:blipFill>
        <p:spPr>
          <a:xfrm>
            <a:off x="85741" y="2639484"/>
            <a:ext cx="5611355" cy="3086100"/>
          </a:xfrm>
          <a:prstGeom prst="rect">
            <a:avLst/>
          </a:prstGeom>
        </p:spPr>
      </p:pic>
      <p:pic>
        <p:nvPicPr>
          <p:cNvPr id="32" name="Picture 15"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285705">
            <a:off x="2332117" y="5525795"/>
            <a:ext cx="340999" cy="5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004">
            <a:off x="2920610" y="5524884"/>
            <a:ext cx="319152" cy="4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2751666" y="1651000"/>
            <a:ext cx="0" cy="3752850"/>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784230" y="1651000"/>
            <a:ext cx="344484" cy="845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1498600" y="1955800"/>
            <a:ext cx="324380" cy="9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2147695" y="2279495"/>
            <a:ext cx="204452" cy="702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318526" y="2123017"/>
            <a:ext cx="201417" cy="758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3708400" y="2096532"/>
            <a:ext cx="210079" cy="701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4393393" y="1554871"/>
            <a:ext cx="594279" cy="1006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879" name="Rectangle 79878"/>
          <p:cNvSpPr/>
          <p:nvPr/>
        </p:nvSpPr>
        <p:spPr>
          <a:xfrm rot="20453474">
            <a:off x="3111582" y="1512501"/>
            <a:ext cx="2520897" cy="276999"/>
          </a:xfrm>
          <a:prstGeom prst="rect">
            <a:avLst/>
          </a:prstGeom>
        </p:spPr>
        <p:txBody>
          <a:bodyPr wrap="square">
            <a:spAutoFit/>
          </a:bodyPr>
          <a:lstStyle/>
          <a:p>
            <a:r>
              <a:rPr lang="el-GR" sz="1200" b="1" dirty="0">
                <a:solidFill>
                  <a:srgbClr val="3366FF"/>
                </a:solidFill>
              </a:rPr>
              <a:t>π</a:t>
            </a:r>
            <a:r>
              <a:rPr lang="en-US" sz="1200" b="1" dirty="0">
                <a:solidFill>
                  <a:srgbClr val="3366FF"/>
                </a:solidFill>
              </a:rPr>
              <a:t>, K, p, Λ,Ξ,Ω,…d,He3,</a:t>
            </a:r>
            <a:r>
              <a:rPr lang="en-US" sz="1200" b="1" dirty="0" smtClean="0">
                <a:solidFill>
                  <a:srgbClr val="3366FF"/>
                </a:solidFill>
              </a:rPr>
              <a:t>He4…</a:t>
            </a:r>
            <a:endParaRPr lang="en-US" sz="1200" b="1" dirty="0">
              <a:solidFill>
                <a:srgbClr val="3366FF"/>
              </a:solidFill>
            </a:endParaRPr>
          </a:p>
        </p:txBody>
      </p:sp>
      <p:pic>
        <p:nvPicPr>
          <p:cNvPr id="23" name="Picture 22"/>
          <p:cNvPicPr>
            <a:picLocks noChangeAspect="1"/>
          </p:cNvPicPr>
          <p:nvPr/>
        </p:nvPicPr>
        <p:blipFill>
          <a:blip r:embed="rId5"/>
          <a:stretch>
            <a:fillRect/>
          </a:stretch>
        </p:blipFill>
        <p:spPr>
          <a:xfrm>
            <a:off x="8552392" y="76199"/>
            <a:ext cx="532038" cy="738718"/>
          </a:xfrm>
          <a:prstGeom prst="rect">
            <a:avLst/>
          </a:prstGeom>
        </p:spPr>
      </p:pic>
      <p:cxnSp>
        <p:nvCxnSpPr>
          <p:cNvPr id="25" name="Straight Arrow Connector 24"/>
          <p:cNvCxnSpPr/>
          <p:nvPr/>
        </p:nvCxnSpPr>
        <p:spPr>
          <a:xfrm flipH="1" flipV="1">
            <a:off x="2429933" y="4482068"/>
            <a:ext cx="240068" cy="80616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flipH="1">
            <a:off x="1705490" y="4385269"/>
            <a:ext cx="1126173" cy="338554"/>
          </a:xfrm>
          <a:prstGeom prst="rect">
            <a:avLst/>
          </a:prstGeom>
        </p:spPr>
        <p:txBody>
          <a:bodyPr wrap="square">
            <a:spAutoFit/>
          </a:bodyPr>
          <a:lstStyle/>
          <a:p>
            <a:r>
              <a:rPr lang="en-US" sz="1600" dirty="0" smtClean="0">
                <a:solidFill>
                  <a:schemeClr val="bg1"/>
                </a:solidFill>
              </a:rPr>
              <a:t>C-quark</a:t>
            </a:r>
            <a:endParaRPr lang="en-US" sz="1600" dirty="0">
              <a:solidFill>
                <a:schemeClr val="bg1"/>
              </a:solidFill>
            </a:endParaRPr>
          </a:p>
        </p:txBody>
      </p:sp>
      <p:cxnSp>
        <p:nvCxnSpPr>
          <p:cNvPr id="37" name="Straight Arrow Connector 36"/>
          <p:cNvCxnSpPr/>
          <p:nvPr/>
        </p:nvCxnSpPr>
        <p:spPr>
          <a:xfrm flipH="1" flipV="1">
            <a:off x="2003645" y="2656416"/>
            <a:ext cx="398051" cy="1708718"/>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541469" y="1180015"/>
            <a:ext cx="3542961" cy="5078314"/>
          </a:xfrm>
          <a:prstGeom prst="rect">
            <a:avLst/>
          </a:prstGeom>
        </p:spPr>
        <p:txBody>
          <a:bodyPr wrap="square">
            <a:spAutoFit/>
          </a:bodyPr>
          <a:lstStyle/>
          <a:p>
            <a:r>
              <a:rPr lang="en-US" b="1" dirty="0" smtClean="0">
                <a:solidFill>
                  <a:srgbClr val="0000FF"/>
                </a:solidFill>
              </a:rPr>
              <a:t>Why open heavy </a:t>
            </a:r>
            <a:r>
              <a:rPr lang="en-US" b="1" dirty="0" err="1" smtClean="0">
                <a:solidFill>
                  <a:srgbClr val="0000FF"/>
                </a:solidFill>
              </a:rPr>
              <a:t>flavour</a:t>
            </a:r>
            <a:r>
              <a:rPr lang="en-US" b="1" dirty="0" smtClean="0">
                <a:solidFill>
                  <a:srgbClr val="0000FF"/>
                </a:solidFill>
              </a:rPr>
              <a:t> </a:t>
            </a:r>
          </a:p>
          <a:p>
            <a:r>
              <a:rPr lang="en-US" b="1" dirty="0">
                <a:solidFill>
                  <a:srgbClr val="0000FF"/>
                </a:solidFill>
              </a:rPr>
              <a:t> </a:t>
            </a:r>
            <a:r>
              <a:rPr lang="en-US" b="1" dirty="0" smtClean="0">
                <a:solidFill>
                  <a:srgbClr val="0000FF"/>
                </a:solidFill>
              </a:rPr>
              <a:t>                               is interesting?</a:t>
            </a:r>
          </a:p>
          <a:p>
            <a:pPr marL="285750" indent="-285750">
              <a:buFont typeface="Wingdings" charset="2"/>
              <a:buChar char="ü"/>
            </a:pPr>
            <a:r>
              <a:rPr lang="en-US" dirty="0"/>
              <a:t>Production </a:t>
            </a:r>
            <a:r>
              <a:rPr lang="en-US" dirty="0" smtClean="0"/>
              <a:t>is relevant  </a:t>
            </a:r>
            <a:r>
              <a:rPr lang="en-US" dirty="0"/>
              <a:t>to early </a:t>
            </a:r>
            <a:r>
              <a:rPr lang="en-US" dirty="0" smtClean="0"/>
              <a:t>				   			       collision stages</a:t>
            </a:r>
          </a:p>
          <a:p>
            <a:pPr marL="285750" indent="-285750">
              <a:buFont typeface="Wingdings" charset="2"/>
              <a:buChar char="ü"/>
            </a:pPr>
            <a:r>
              <a:rPr lang="en-US" dirty="0" smtClean="0"/>
              <a:t>Theoretical  calculation of production in  </a:t>
            </a:r>
            <a:r>
              <a:rPr lang="en-US" dirty="0" err="1" smtClean="0"/>
              <a:t>perturbative</a:t>
            </a:r>
            <a:r>
              <a:rPr lang="en-US" dirty="0" smtClean="0"/>
              <a:t> QCD</a:t>
            </a:r>
          </a:p>
          <a:p>
            <a:pPr marL="285750" indent="-285750">
              <a:buFont typeface="Wingdings" charset="2"/>
              <a:buChar char="ü"/>
            </a:pPr>
            <a:r>
              <a:rPr lang="en-US" dirty="0" smtClean="0"/>
              <a:t>Transport of c-quark through </a:t>
            </a:r>
            <a:r>
              <a:rPr lang="en-US" dirty="0"/>
              <a:t>the </a:t>
            </a:r>
            <a:r>
              <a:rPr lang="en-US" dirty="0" smtClean="0"/>
              <a:t>medium:   collisions and </a:t>
            </a:r>
            <a:r>
              <a:rPr lang="en-US" dirty="0" err="1" smtClean="0"/>
              <a:t>radiative</a:t>
            </a:r>
            <a:r>
              <a:rPr lang="en-US" dirty="0" smtClean="0"/>
              <a:t> e-losses ?</a:t>
            </a:r>
          </a:p>
          <a:p>
            <a:pPr marL="285750" indent="-285750">
              <a:buFont typeface="Wingdings" charset="2"/>
              <a:buChar char="ü"/>
            </a:pPr>
            <a:r>
              <a:rPr lang="en-US" dirty="0" err="1" smtClean="0"/>
              <a:t>Hadronisation</a:t>
            </a:r>
            <a:r>
              <a:rPr lang="en-US" dirty="0" smtClean="0"/>
              <a:t> mechanism?</a:t>
            </a:r>
          </a:p>
          <a:p>
            <a:endParaRPr lang="en-US" dirty="0"/>
          </a:p>
          <a:p>
            <a:r>
              <a:rPr lang="en-US" b="1" dirty="0" smtClean="0">
                <a:solidFill>
                  <a:srgbClr val="0000FF"/>
                </a:solidFill>
              </a:rPr>
              <a:t>Charm </a:t>
            </a:r>
            <a:r>
              <a:rPr lang="en-US" b="1" dirty="0">
                <a:solidFill>
                  <a:srgbClr val="0000FF"/>
                </a:solidFill>
              </a:rPr>
              <a:t>measurements in ALICE</a:t>
            </a:r>
            <a:r>
              <a:rPr lang="en-US" b="1" dirty="0" smtClean="0">
                <a:solidFill>
                  <a:srgbClr val="0000FF"/>
                </a:solidFill>
              </a:rPr>
              <a:t>:</a:t>
            </a:r>
            <a:endParaRPr lang="en-US" b="1" dirty="0"/>
          </a:p>
          <a:p>
            <a:r>
              <a:rPr lang="mr-IN" dirty="0"/>
              <a:t>D</a:t>
            </a:r>
            <a:r>
              <a:rPr lang="en-US" baseline="30000" dirty="0"/>
              <a:t>0</a:t>
            </a:r>
            <a:r>
              <a:rPr lang="mr-IN" dirty="0"/>
              <a:t> ⟶K</a:t>
            </a:r>
            <a:r>
              <a:rPr lang="en-US" baseline="30000" dirty="0"/>
              <a:t>--</a:t>
            </a:r>
            <a:r>
              <a:rPr lang="mr-IN" dirty="0"/>
              <a:t>π</a:t>
            </a:r>
            <a:r>
              <a:rPr lang="en-US" baseline="30000" dirty="0"/>
              <a:t>+</a:t>
            </a:r>
            <a:r>
              <a:rPr lang="mr-IN" dirty="0"/>
              <a:t> </a:t>
            </a:r>
            <a:endParaRPr lang="en-US" dirty="0"/>
          </a:p>
          <a:p>
            <a:r>
              <a:rPr lang="mr-IN" dirty="0"/>
              <a:t>D</a:t>
            </a:r>
            <a:r>
              <a:rPr lang="en-US" baseline="30000" dirty="0"/>
              <a:t>+</a:t>
            </a:r>
            <a:r>
              <a:rPr lang="mr-IN" dirty="0"/>
              <a:t>⟶K</a:t>
            </a:r>
            <a:r>
              <a:rPr lang="en-US" baseline="30000" dirty="0"/>
              <a:t>--</a:t>
            </a:r>
            <a:r>
              <a:rPr lang="mr-IN" dirty="0"/>
              <a:t>π</a:t>
            </a:r>
            <a:r>
              <a:rPr lang="en-US" baseline="30000" dirty="0"/>
              <a:t>+</a:t>
            </a:r>
            <a:r>
              <a:rPr lang="mr-IN" dirty="0"/>
              <a:t> π</a:t>
            </a:r>
            <a:r>
              <a:rPr lang="en-US" baseline="30000" dirty="0"/>
              <a:t>+</a:t>
            </a:r>
            <a:r>
              <a:rPr lang="mr-IN" dirty="0"/>
              <a:t> </a:t>
            </a:r>
            <a:endParaRPr lang="en-US" dirty="0"/>
          </a:p>
          <a:p>
            <a:r>
              <a:rPr lang="mr-IN" dirty="0"/>
              <a:t>D</a:t>
            </a:r>
            <a:r>
              <a:rPr lang="en-US" baseline="-25000" dirty="0"/>
              <a:t>s</a:t>
            </a:r>
            <a:r>
              <a:rPr lang="en-US" baseline="30000" dirty="0"/>
              <a:t>+</a:t>
            </a:r>
            <a:r>
              <a:rPr lang="mr-IN" dirty="0"/>
              <a:t>⟶ ϕ π</a:t>
            </a:r>
            <a:r>
              <a:rPr lang="en-US" baseline="30000" dirty="0"/>
              <a:t>+</a:t>
            </a:r>
            <a:r>
              <a:rPr lang="mr-IN" dirty="0"/>
              <a:t> ⟶ K </a:t>
            </a:r>
            <a:r>
              <a:rPr lang="en-US" baseline="30000" dirty="0"/>
              <a:t>+</a:t>
            </a:r>
            <a:r>
              <a:rPr lang="mr-IN" dirty="0"/>
              <a:t> K</a:t>
            </a:r>
            <a:r>
              <a:rPr lang="en-US" baseline="30000" dirty="0"/>
              <a:t>--</a:t>
            </a:r>
            <a:r>
              <a:rPr lang="mr-IN" dirty="0"/>
              <a:t>π</a:t>
            </a:r>
            <a:r>
              <a:rPr lang="en-US" baseline="30000" dirty="0"/>
              <a:t>+</a:t>
            </a:r>
            <a:r>
              <a:rPr lang="mr-IN" dirty="0"/>
              <a:t> </a:t>
            </a:r>
            <a:endParaRPr lang="en-US" dirty="0"/>
          </a:p>
          <a:p>
            <a:r>
              <a:rPr lang="mr-IN" dirty="0"/>
              <a:t>D</a:t>
            </a:r>
            <a:r>
              <a:rPr lang="en-US" dirty="0"/>
              <a:t>*</a:t>
            </a:r>
            <a:r>
              <a:rPr lang="en-US" baseline="30000" dirty="0"/>
              <a:t>+</a:t>
            </a:r>
            <a:r>
              <a:rPr lang="mr-IN" dirty="0"/>
              <a:t> ⟶D</a:t>
            </a:r>
            <a:r>
              <a:rPr lang="en-US" baseline="30000" dirty="0"/>
              <a:t>0</a:t>
            </a:r>
            <a:r>
              <a:rPr lang="mr-IN" dirty="0"/>
              <a:t>π</a:t>
            </a:r>
            <a:r>
              <a:rPr lang="en-US" baseline="30000" dirty="0"/>
              <a:t>+</a:t>
            </a:r>
            <a:r>
              <a:rPr lang="mr-IN" dirty="0"/>
              <a:t> ⟶K</a:t>
            </a:r>
            <a:r>
              <a:rPr lang="en-US" baseline="30000" dirty="0"/>
              <a:t>--</a:t>
            </a:r>
            <a:r>
              <a:rPr lang="mr-IN" dirty="0"/>
              <a:t>π</a:t>
            </a:r>
            <a:r>
              <a:rPr lang="en-US" baseline="30000" dirty="0"/>
              <a:t>+</a:t>
            </a:r>
            <a:r>
              <a:rPr lang="mr-IN" dirty="0"/>
              <a:t> π</a:t>
            </a:r>
            <a:r>
              <a:rPr lang="en-US" baseline="30000" dirty="0"/>
              <a:t>+</a:t>
            </a:r>
            <a:r>
              <a:rPr lang="mr-IN" dirty="0"/>
              <a:t> </a:t>
            </a:r>
            <a:endParaRPr lang="en-US" dirty="0"/>
          </a:p>
          <a:p>
            <a:r>
              <a:rPr lang="mr-IN" dirty="0"/>
              <a:t>Λ</a:t>
            </a:r>
            <a:r>
              <a:rPr lang="en-US" baseline="-25000" dirty="0"/>
              <a:t>c</a:t>
            </a:r>
            <a:r>
              <a:rPr lang="en-US" baseline="30000" dirty="0"/>
              <a:t>+</a:t>
            </a:r>
            <a:r>
              <a:rPr lang="mr-IN" dirty="0"/>
              <a:t>⟶ K</a:t>
            </a:r>
            <a:r>
              <a:rPr lang="en-US" baseline="-25000" dirty="0"/>
              <a:t>s</a:t>
            </a:r>
            <a:r>
              <a:rPr lang="en-US" baseline="30000" dirty="0"/>
              <a:t>0</a:t>
            </a:r>
            <a:r>
              <a:rPr lang="mr-IN" dirty="0"/>
              <a:t> p ⟶ π</a:t>
            </a:r>
            <a:r>
              <a:rPr lang="en-US" baseline="30000" dirty="0"/>
              <a:t>+</a:t>
            </a:r>
            <a:r>
              <a:rPr lang="mr-IN" dirty="0"/>
              <a:t> π </a:t>
            </a:r>
            <a:r>
              <a:rPr lang="mr-IN" baseline="30000" dirty="0"/>
              <a:t>– </a:t>
            </a:r>
            <a:r>
              <a:rPr lang="mr-IN" dirty="0"/>
              <a:t>p</a:t>
            </a:r>
            <a:endParaRPr lang="en-US" dirty="0"/>
          </a:p>
          <a:p>
            <a:r>
              <a:rPr lang="el-GR" dirty="0"/>
              <a:t>c ⟶ μ</a:t>
            </a:r>
            <a:r>
              <a:rPr lang="el-GR" baseline="30000" dirty="0"/>
              <a:t>±</a:t>
            </a:r>
            <a:r>
              <a:rPr lang="el-GR" dirty="0"/>
              <a:t> 𝑋 </a:t>
            </a:r>
            <a:r>
              <a:rPr lang="en-US" sz="1600" dirty="0" smtClean="0"/>
              <a:t>(with </a:t>
            </a:r>
            <a:r>
              <a:rPr lang="en-US" sz="1600" dirty="0" err="1" smtClean="0"/>
              <a:t>muon</a:t>
            </a:r>
            <a:r>
              <a:rPr lang="en-US" sz="1600" dirty="0" smtClean="0"/>
              <a:t> spectrometer)</a:t>
            </a:r>
            <a:endParaRPr lang="el-GR" sz="1600" dirty="0"/>
          </a:p>
        </p:txBody>
      </p:sp>
      <p:sp>
        <p:nvSpPr>
          <p:cNvPr id="9" name="Rectangle 8"/>
          <p:cNvSpPr/>
          <p:nvPr/>
        </p:nvSpPr>
        <p:spPr>
          <a:xfrm>
            <a:off x="1822980" y="3278256"/>
            <a:ext cx="310902" cy="338554"/>
          </a:xfrm>
          <a:prstGeom prst="rect">
            <a:avLst/>
          </a:prstGeom>
        </p:spPr>
        <p:txBody>
          <a:bodyPr wrap="none">
            <a:spAutoFit/>
          </a:bodyPr>
          <a:lstStyle/>
          <a:p>
            <a:r>
              <a:rPr lang="en-US" sz="1600" dirty="0" smtClean="0">
                <a:solidFill>
                  <a:schemeClr val="bg1"/>
                </a:solidFill>
              </a:rPr>
              <a:t>D</a:t>
            </a:r>
            <a:endParaRPr lang="en-US" sz="1600" dirty="0">
              <a:solidFill>
                <a:schemeClr val="bg1"/>
              </a:solidFill>
            </a:endParaRPr>
          </a:p>
        </p:txBody>
      </p:sp>
      <p:cxnSp>
        <p:nvCxnSpPr>
          <p:cNvPr id="34" name="Straight Arrow Connector 33"/>
          <p:cNvCxnSpPr/>
          <p:nvPr/>
        </p:nvCxnSpPr>
        <p:spPr>
          <a:xfrm flipH="1" flipV="1">
            <a:off x="1799193" y="1955800"/>
            <a:ext cx="204452" cy="702836"/>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003645" y="2096532"/>
            <a:ext cx="0" cy="55988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751666" y="4182534"/>
            <a:ext cx="49085" cy="122131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800751" y="3062249"/>
            <a:ext cx="90668" cy="112028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831663" y="4539157"/>
            <a:ext cx="916950" cy="369332"/>
          </a:xfrm>
          <a:prstGeom prst="rect">
            <a:avLst/>
          </a:prstGeom>
        </p:spPr>
        <p:txBody>
          <a:bodyPr wrap="none">
            <a:spAutoFit/>
          </a:bodyPr>
          <a:lstStyle/>
          <a:p>
            <a:r>
              <a:rPr lang="en-US" dirty="0" smtClean="0">
                <a:solidFill>
                  <a:schemeClr val="bg1"/>
                </a:solidFill>
              </a:rPr>
              <a:t>B-</a:t>
            </a:r>
            <a:r>
              <a:rPr lang="en-US" dirty="0">
                <a:solidFill>
                  <a:schemeClr val="bg1"/>
                </a:solidFill>
              </a:rPr>
              <a:t>quark</a:t>
            </a:r>
          </a:p>
        </p:txBody>
      </p:sp>
      <p:sp>
        <p:nvSpPr>
          <p:cNvPr id="30" name="Rectangle 29"/>
          <p:cNvSpPr/>
          <p:nvPr/>
        </p:nvSpPr>
        <p:spPr>
          <a:xfrm>
            <a:off x="2831663" y="3447533"/>
            <a:ext cx="312906" cy="369332"/>
          </a:xfrm>
          <a:prstGeom prst="rect">
            <a:avLst/>
          </a:prstGeom>
        </p:spPr>
        <p:txBody>
          <a:bodyPr wrap="none">
            <a:spAutoFit/>
          </a:bodyPr>
          <a:lstStyle/>
          <a:p>
            <a:r>
              <a:rPr lang="en-US" dirty="0" smtClean="0">
                <a:solidFill>
                  <a:schemeClr val="bg1"/>
                </a:solidFill>
              </a:rPr>
              <a:t>B</a:t>
            </a:r>
            <a:endParaRPr lang="en-US" dirty="0"/>
          </a:p>
        </p:txBody>
      </p:sp>
      <p:cxnSp>
        <p:nvCxnSpPr>
          <p:cNvPr id="49" name="Straight Arrow Connector 48"/>
          <p:cNvCxnSpPr/>
          <p:nvPr/>
        </p:nvCxnSpPr>
        <p:spPr>
          <a:xfrm flipV="1">
            <a:off x="2891419" y="2458481"/>
            <a:ext cx="156581" cy="55988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2934365" y="2194493"/>
            <a:ext cx="85892" cy="301573"/>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891418" y="2553732"/>
            <a:ext cx="0" cy="559884"/>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3048000" y="2225159"/>
            <a:ext cx="135061" cy="328573"/>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43348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474" y="110067"/>
            <a:ext cx="6727059" cy="1143000"/>
          </a:xfrm>
        </p:spPr>
        <p:txBody>
          <a:bodyPr>
            <a:normAutofit fontScale="90000"/>
          </a:bodyPr>
          <a:lstStyle/>
          <a:p>
            <a:pPr algn="l"/>
            <a:r>
              <a:rPr lang="en-US" dirty="0" smtClean="0"/>
              <a:t>    </a:t>
            </a:r>
            <a:r>
              <a:rPr lang="en-US" sz="3100" b="1" dirty="0" smtClean="0">
                <a:solidFill>
                  <a:srgbClr val="0000FF"/>
                </a:solidFill>
              </a:rPr>
              <a:t>Flow of prompt D</a:t>
            </a:r>
            <a:r>
              <a:rPr lang="en-US" sz="3100" b="1" baseline="-25000" dirty="0" smtClean="0">
                <a:solidFill>
                  <a:srgbClr val="0000FF"/>
                </a:solidFill>
              </a:rPr>
              <a:t>s</a:t>
            </a:r>
            <a:r>
              <a:rPr lang="en-US" sz="3100" b="1" baseline="30000" dirty="0" smtClean="0">
                <a:solidFill>
                  <a:srgbClr val="0000FF"/>
                </a:solidFill>
              </a:rPr>
              <a:t>+</a:t>
            </a:r>
            <a:r>
              <a:rPr lang="en-US" sz="3100" b="1" dirty="0" smtClean="0">
                <a:solidFill>
                  <a:srgbClr val="0000FF"/>
                </a:solidFill>
              </a:rPr>
              <a:t>-mesons </a:t>
            </a:r>
            <a:br>
              <a:rPr lang="en-US" sz="3100" b="1" dirty="0" smtClean="0">
                <a:solidFill>
                  <a:srgbClr val="0000FF"/>
                </a:solidFill>
              </a:rPr>
            </a:br>
            <a:r>
              <a:rPr lang="en-US" sz="3100" b="1" dirty="0">
                <a:solidFill>
                  <a:srgbClr val="0000FF"/>
                </a:solidFill>
              </a:rPr>
              <a:t> </a:t>
            </a:r>
            <a:r>
              <a:rPr lang="en-US" sz="3100" b="1" dirty="0" smtClean="0">
                <a:solidFill>
                  <a:srgbClr val="0000FF"/>
                </a:solidFill>
              </a:rPr>
              <a:t>                                             in Pb-Pb collisions</a:t>
            </a:r>
            <a:endParaRPr lang="en-US" sz="3100" b="1" dirty="0">
              <a:solidFill>
                <a:srgbClr val="0000FF"/>
              </a:solidFill>
            </a:endParaRPr>
          </a:p>
        </p:txBody>
      </p:sp>
      <p:pic>
        <p:nvPicPr>
          <p:cNvPr id="8" name="Content Placeholder 7" descr="D-meson-flow-1-s2.0-S0370269322001204-gr007_lrg.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 r="-6"/>
          <a:stretch/>
        </p:blipFill>
        <p:spPr>
          <a:xfrm>
            <a:off x="660400" y="1877855"/>
            <a:ext cx="5604933" cy="2609847"/>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24</a:t>
            </a:fld>
            <a:endParaRPr lang="en-US"/>
          </a:p>
        </p:txBody>
      </p:sp>
      <p:sp>
        <p:nvSpPr>
          <p:cNvPr id="13" name="Rectangle 12"/>
          <p:cNvSpPr/>
          <p:nvPr/>
        </p:nvSpPr>
        <p:spPr>
          <a:xfrm>
            <a:off x="6146800" y="2616877"/>
            <a:ext cx="4572000" cy="276999"/>
          </a:xfrm>
          <a:prstGeom prst="rect">
            <a:avLst/>
          </a:prstGeom>
        </p:spPr>
        <p:txBody>
          <a:bodyPr>
            <a:spAutoFit/>
          </a:bodyPr>
          <a:lstStyle/>
          <a:p>
            <a:r>
              <a:rPr lang="en-US" sz="1200" dirty="0" smtClean="0"/>
              <a:t>.</a:t>
            </a:r>
            <a:endParaRPr lang="en-US" sz="1200" dirty="0"/>
          </a:p>
        </p:txBody>
      </p:sp>
      <p:sp>
        <p:nvSpPr>
          <p:cNvPr id="15" name="Rectangle 14"/>
          <p:cNvSpPr/>
          <p:nvPr/>
        </p:nvSpPr>
        <p:spPr>
          <a:xfrm>
            <a:off x="457200" y="4678878"/>
            <a:ext cx="8562469" cy="1477328"/>
          </a:xfrm>
          <a:prstGeom prst="rect">
            <a:avLst/>
          </a:prstGeom>
        </p:spPr>
        <p:txBody>
          <a:bodyPr wrap="square">
            <a:spAutoFit/>
          </a:bodyPr>
          <a:lstStyle/>
          <a:p>
            <a:pPr marL="285750" indent="-285750">
              <a:buFont typeface="Wingdings" charset="2"/>
              <a:buChar char="Ø"/>
            </a:pPr>
            <a:r>
              <a:rPr lang="en-US" dirty="0">
                <a:solidFill>
                  <a:srgbClr val="FF0000"/>
                </a:solidFill>
              </a:rPr>
              <a:t>For prompt D</a:t>
            </a:r>
            <a:r>
              <a:rPr lang="en-US" baseline="30000" dirty="0">
                <a:solidFill>
                  <a:srgbClr val="FF0000"/>
                </a:solidFill>
              </a:rPr>
              <a:t>+</a:t>
            </a:r>
            <a:r>
              <a:rPr lang="en-US" baseline="-25000" dirty="0">
                <a:solidFill>
                  <a:srgbClr val="FF0000"/>
                </a:solidFill>
              </a:rPr>
              <a:t>s</a:t>
            </a:r>
            <a:r>
              <a:rPr lang="en-US" dirty="0">
                <a:solidFill>
                  <a:srgbClr val="FF0000"/>
                </a:solidFill>
              </a:rPr>
              <a:t> mesons v</a:t>
            </a:r>
            <a:r>
              <a:rPr lang="en-US" baseline="-25000" dirty="0">
                <a:solidFill>
                  <a:srgbClr val="FF0000"/>
                </a:solidFill>
              </a:rPr>
              <a:t>2</a:t>
            </a:r>
            <a:r>
              <a:rPr lang="en-US" dirty="0">
                <a:solidFill>
                  <a:srgbClr val="FF0000"/>
                </a:solidFill>
              </a:rPr>
              <a:t> is compatible with that of non-strange D mesons </a:t>
            </a:r>
          </a:p>
          <a:p>
            <a:pPr marL="285750" indent="-285750">
              <a:buFont typeface="Wingdings" charset="2"/>
              <a:buChar char="Ø"/>
            </a:pPr>
            <a:r>
              <a:rPr lang="en-US" dirty="0" smtClean="0">
                <a:solidFill>
                  <a:srgbClr val="FF0000"/>
                </a:solidFill>
              </a:rPr>
              <a:t>Charm </a:t>
            </a:r>
            <a:r>
              <a:rPr lang="en-US" dirty="0">
                <a:solidFill>
                  <a:srgbClr val="FF0000"/>
                </a:solidFill>
              </a:rPr>
              <a:t>participates in collective expansion/</a:t>
            </a:r>
            <a:r>
              <a:rPr lang="en-US" dirty="0" smtClean="0">
                <a:solidFill>
                  <a:srgbClr val="FF0000"/>
                </a:solidFill>
              </a:rPr>
              <a:t>motion: noticeable elliptic flow is in line with TAMU </a:t>
            </a:r>
            <a:r>
              <a:rPr lang="en-US" dirty="0">
                <a:solidFill>
                  <a:srgbClr val="FF0000"/>
                </a:solidFill>
              </a:rPr>
              <a:t>and PHSD models with charm-quark coalescence</a:t>
            </a:r>
          </a:p>
          <a:p>
            <a:pPr marL="285750" indent="-285750">
              <a:buFont typeface="Wingdings" charset="2"/>
              <a:buChar char="Ø"/>
            </a:pPr>
            <a:r>
              <a:rPr lang="en-US" dirty="0" smtClean="0">
                <a:solidFill>
                  <a:srgbClr val="FF0000"/>
                </a:solidFill>
              </a:rPr>
              <a:t>Future </a:t>
            </a:r>
            <a:r>
              <a:rPr lang="en-US" dirty="0">
                <a:solidFill>
                  <a:srgbClr val="FF0000"/>
                </a:solidFill>
              </a:rPr>
              <a:t>data samples will be collected </a:t>
            </a:r>
            <a:r>
              <a:rPr lang="en-US" dirty="0" smtClean="0">
                <a:solidFill>
                  <a:srgbClr val="FF0000"/>
                </a:solidFill>
              </a:rPr>
              <a:t>in </a:t>
            </a:r>
            <a:r>
              <a:rPr lang="en-US" dirty="0">
                <a:solidFill>
                  <a:srgbClr val="FF0000"/>
                </a:solidFill>
              </a:rPr>
              <a:t>Run 3 extended </a:t>
            </a:r>
            <a:r>
              <a:rPr lang="en-US" dirty="0" smtClean="0">
                <a:solidFill>
                  <a:srgbClr val="FF0000"/>
                </a:solidFill>
              </a:rPr>
              <a:t>to </a:t>
            </a:r>
            <a:r>
              <a:rPr lang="en-US" dirty="0">
                <a:solidFill>
                  <a:srgbClr val="FF0000"/>
                </a:solidFill>
              </a:rPr>
              <a:t>lower </a:t>
            </a:r>
            <a:r>
              <a:rPr lang="en-US" i="1" dirty="0" err="1" smtClean="0">
                <a:solidFill>
                  <a:srgbClr val="FF0000"/>
                </a:solidFill>
              </a:rPr>
              <a:t>p</a:t>
            </a:r>
            <a:r>
              <a:rPr lang="en-US" baseline="-25000" dirty="0" err="1" smtClean="0">
                <a:solidFill>
                  <a:srgbClr val="FF0000"/>
                </a:solidFill>
              </a:rPr>
              <a:t>T</a:t>
            </a:r>
            <a:r>
              <a:rPr lang="en-US" baseline="-25000" dirty="0" smtClean="0">
                <a:solidFill>
                  <a:srgbClr val="FF0000"/>
                </a:solidFill>
              </a:rPr>
              <a:t> </a:t>
            </a:r>
            <a:r>
              <a:rPr lang="en-US" dirty="0" smtClean="0">
                <a:solidFill>
                  <a:srgbClr val="FF0000"/>
                </a:solidFill>
              </a:rPr>
              <a:t>with </a:t>
            </a:r>
            <a:r>
              <a:rPr lang="en-US" dirty="0">
                <a:solidFill>
                  <a:srgbClr val="FF0000"/>
                </a:solidFill>
              </a:rPr>
              <a:t>the upgraded ALICE </a:t>
            </a:r>
            <a:r>
              <a:rPr lang="en-US" dirty="0" smtClean="0">
                <a:solidFill>
                  <a:srgbClr val="FF0000"/>
                </a:solidFill>
              </a:rPr>
              <a:t>detector</a:t>
            </a:r>
          </a:p>
        </p:txBody>
      </p:sp>
      <p:sp>
        <p:nvSpPr>
          <p:cNvPr id="16" name="Oval 15"/>
          <p:cNvSpPr/>
          <p:nvPr/>
        </p:nvSpPr>
        <p:spPr>
          <a:xfrm>
            <a:off x="254476" y="1041820"/>
            <a:ext cx="811847" cy="789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chemeClr val="bg1"/>
                </a:solidFill>
              </a:rPr>
              <a:t>c</a:t>
            </a:r>
            <a:endParaRPr lang="en-US" sz="3200" dirty="0">
              <a:solidFill>
                <a:schemeClr val="bg1"/>
              </a:solidFill>
            </a:endParaRPr>
          </a:p>
        </p:txBody>
      </p:sp>
      <p:sp>
        <p:nvSpPr>
          <p:cNvPr id="20" name="Oval 19"/>
          <p:cNvSpPr/>
          <p:nvPr/>
        </p:nvSpPr>
        <p:spPr>
          <a:xfrm>
            <a:off x="1072598" y="1145792"/>
            <a:ext cx="469900" cy="54369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3600" dirty="0">
              <a:solidFill>
                <a:srgbClr val="FFFFFF"/>
              </a:solidFill>
            </a:endParaRPr>
          </a:p>
        </p:txBody>
      </p:sp>
      <p:sp>
        <p:nvSpPr>
          <p:cNvPr id="18" name="Oval 17"/>
          <p:cNvSpPr/>
          <p:nvPr/>
        </p:nvSpPr>
        <p:spPr>
          <a:xfrm>
            <a:off x="1151467" y="1263436"/>
            <a:ext cx="314027" cy="356872"/>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rgbClr val="FFFFFF"/>
                </a:solidFill>
              </a:rPr>
              <a:t>s</a:t>
            </a:r>
            <a:endParaRPr lang="en-US" sz="3200" dirty="0">
              <a:solidFill>
                <a:srgbClr val="FFFFFF"/>
              </a:solidFill>
            </a:endParaRPr>
          </a:p>
        </p:txBody>
      </p:sp>
      <p:sp>
        <p:nvSpPr>
          <p:cNvPr id="21" name="Donut 20"/>
          <p:cNvSpPr/>
          <p:nvPr/>
        </p:nvSpPr>
        <p:spPr>
          <a:xfrm rot="4462118">
            <a:off x="479859" y="760711"/>
            <a:ext cx="952122" cy="1313854"/>
          </a:xfrm>
          <a:prstGeom prst="donut">
            <a:avLst>
              <a:gd name="adj" fmla="val 0"/>
            </a:avLst>
          </a:prstGeom>
          <a:ln w="107950" cmpd="tri">
            <a:prstDash val="sysDot"/>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2" name="Straight Connector 21"/>
          <p:cNvCxnSpPr/>
          <p:nvPr/>
        </p:nvCxnSpPr>
        <p:spPr>
          <a:xfrm>
            <a:off x="1232316" y="1370543"/>
            <a:ext cx="169333"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rot="19126126">
            <a:off x="-1001" y="166916"/>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29" name="Rectangle 28"/>
          <p:cNvSpPr/>
          <p:nvPr/>
        </p:nvSpPr>
        <p:spPr>
          <a:xfrm>
            <a:off x="4193360" y="1522969"/>
            <a:ext cx="2806214" cy="369332"/>
          </a:xfrm>
          <a:prstGeom prst="rect">
            <a:avLst/>
          </a:prstGeom>
        </p:spPr>
        <p:txBody>
          <a:bodyPr wrap="none">
            <a:spAutoFit/>
          </a:bodyPr>
          <a:lstStyle/>
          <a:p>
            <a:r>
              <a:rPr lang="en-US" dirty="0">
                <a:solidFill>
                  <a:srgbClr val="0000FF"/>
                </a:solidFill>
              </a:rPr>
              <a:t>Physics Letters B 827 (2022)</a:t>
            </a:r>
          </a:p>
        </p:txBody>
      </p:sp>
      <p:sp>
        <p:nvSpPr>
          <p:cNvPr id="3" name="Rectangle 2"/>
          <p:cNvSpPr/>
          <p:nvPr/>
        </p:nvSpPr>
        <p:spPr>
          <a:xfrm>
            <a:off x="6961936" y="2321467"/>
            <a:ext cx="1724864" cy="369332"/>
          </a:xfrm>
          <a:prstGeom prst="rect">
            <a:avLst/>
          </a:prstGeom>
        </p:spPr>
        <p:txBody>
          <a:bodyPr wrap="none">
            <a:spAutoFit/>
          </a:bodyPr>
          <a:lstStyle/>
          <a:p>
            <a:pPr>
              <a:spcAft>
                <a:spcPts val="1800"/>
              </a:spcAft>
            </a:pPr>
            <a:r>
              <a:rPr lang="en-US" b="1" dirty="0">
                <a:solidFill>
                  <a:srgbClr val="FF0000"/>
                </a:solidFill>
              </a:rPr>
              <a:t>Pb–Pb collisions</a:t>
            </a:r>
          </a:p>
        </p:txBody>
      </p:sp>
    </p:spTree>
    <p:extLst>
      <p:ext uri="{BB962C8B-B14F-4D97-AF65-F5344CB8AC3E}">
        <p14:creationId xmlns:p14="http://schemas.microsoft.com/office/powerpoint/2010/main" val="24807279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989" y="152400"/>
            <a:ext cx="8344791" cy="1143000"/>
          </a:xfrm>
        </p:spPr>
        <p:txBody>
          <a:bodyPr>
            <a:noAutofit/>
          </a:bodyPr>
          <a:lstStyle/>
          <a:p>
            <a:pPr algn="l"/>
            <a:r>
              <a:rPr lang="en-US" sz="2800" b="1" dirty="0" smtClean="0">
                <a:solidFill>
                  <a:srgbClr val="0000FF"/>
                </a:solidFill>
              </a:rPr>
              <a:t>Constraining </a:t>
            </a:r>
            <a:r>
              <a:rPr lang="en-US" sz="2800" b="1" dirty="0" err="1" smtClean="0">
                <a:solidFill>
                  <a:srgbClr val="0000FF"/>
                </a:solidFill>
              </a:rPr>
              <a:t>hadronization</a:t>
            </a:r>
            <a:r>
              <a:rPr lang="en-US" sz="2800" b="1" dirty="0" smtClean="0">
                <a:solidFill>
                  <a:srgbClr val="0000FF"/>
                </a:solidFill>
              </a:rPr>
              <a:t> mechanisms </a:t>
            </a:r>
            <a:br>
              <a:rPr lang="en-US" sz="2800" b="1" dirty="0" smtClean="0">
                <a:solidFill>
                  <a:srgbClr val="0000FF"/>
                </a:solidFill>
              </a:rPr>
            </a:br>
            <a:r>
              <a:rPr lang="en-US" sz="2800" b="1" dirty="0" smtClean="0">
                <a:solidFill>
                  <a:srgbClr val="0000FF"/>
                </a:solidFill>
              </a:rPr>
              <a:t>                           with Λ</a:t>
            </a:r>
            <a:r>
              <a:rPr lang="en-US" sz="2800" b="1" baseline="30000" dirty="0" smtClean="0">
                <a:solidFill>
                  <a:srgbClr val="0000FF"/>
                </a:solidFill>
              </a:rPr>
              <a:t>+</a:t>
            </a:r>
            <a:r>
              <a:rPr lang="en-US" sz="2800" b="1" baseline="-25000" dirty="0" smtClean="0">
                <a:solidFill>
                  <a:srgbClr val="0000FF"/>
                </a:solidFill>
              </a:rPr>
              <a:t>c</a:t>
            </a:r>
            <a:r>
              <a:rPr lang="en-US" sz="2800" b="1" dirty="0" smtClean="0">
                <a:solidFill>
                  <a:srgbClr val="0000FF"/>
                </a:solidFill>
              </a:rPr>
              <a:t> </a:t>
            </a:r>
            <a:r>
              <a:rPr lang="en-US" sz="2800" b="1" dirty="0">
                <a:solidFill>
                  <a:srgbClr val="0000FF"/>
                </a:solidFill>
              </a:rPr>
              <a:t>/D</a:t>
            </a:r>
            <a:r>
              <a:rPr lang="en-US" sz="2800" b="1" baseline="30000" dirty="0">
                <a:solidFill>
                  <a:srgbClr val="0000FF"/>
                </a:solidFill>
              </a:rPr>
              <a:t>0</a:t>
            </a:r>
            <a:r>
              <a:rPr lang="en-US" sz="2800" b="1" dirty="0">
                <a:solidFill>
                  <a:srgbClr val="0000FF"/>
                </a:solidFill>
              </a:rPr>
              <a:t> production </a:t>
            </a:r>
            <a:r>
              <a:rPr lang="en-US" sz="2800" b="1" dirty="0" smtClean="0">
                <a:solidFill>
                  <a:srgbClr val="0000FF"/>
                </a:solidFill>
              </a:rPr>
              <a:t>ratios</a:t>
            </a:r>
            <a:endParaRPr lang="en-US" sz="2800" b="1" dirty="0">
              <a:solidFill>
                <a:srgbClr val="0000FF"/>
              </a:solidFill>
            </a:endParaRPr>
          </a:p>
        </p:txBody>
      </p:sp>
      <p:sp>
        <p:nvSpPr>
          <p:cNvPr id="3" name="Content Placeholder 2"/>
          <p:cNvSpPr>
            <a:spLocks noGrp="1"/>
          </p:cNvSpPr>
          <p:nvPr>
            <p:ph idx="1"/>
          </p:nvPr>
        </p:nvSpPr>
        <p:spPr>
          <a:xfrm>
            <a:off x="1324281" y="4768834"/>
            <a:ext cx="3834842" cy="927129"/>
          </a:xfrm>
        </p:spPr>
        <p:txBody>
          <a:bodyPr>
            <a:normAutofit fontScale="47500" lnSpcReduction="20000"/>
          </a:bodyPr>
          <a:lstStyle/>
          <a:p>
            <a:pPr marL="0" indent="0">
              <a:buNone/>
            </a:pPr>
            <a:r>
              <a:rPr lang="en-US" sz="3500" dirty="0"/>
              <a:t>T</a:t>
            </a:r>
            <a:r>
              <a:rPr lang="en-US" sz="3500" dirty="0" smtClean="0"/>
              <a:t>he p</a:t>
            </a:r>
            <a:r>
              <a:rPr lang="en-US" sz="3500" baseline="-25000" dirty="0" smtClean="0"/>
              <a:t>T</a:t>
            </a:r>
            <a:r>
              <a:rPr lang="en-US" sz="3500" dirty="0" smtClean="0"/>
              <a:t>-differential production yields of </a:t>
            </a:r>
            <a:r>
              <a:rPr lang="en-US" sz="3500" dirty="0" smtClean="0">
                <a:solidFill>
                  <a:srgbClr val="FF0000"/>
                </a:solidFill>
              </a:rPr>
              <a:t>prompt Λ</a:t>
            </a:r>
            <a:r>
              <a:rPr lang="en-US" sz="3500" baseline="30000" dirty="0" smtClean="0">
                <a:solidFill>
                  <a:srgbClr val="FF0000"/>
                </a:solidFill>
              </a:rPr>
              <a:t>+</a:t>
            </a:r>
            <a:r>
              <a:rPr lang="en-US" sz="3500" baseline="-25000" dirty="0" smtClean="0">
                <a:solidFill>
                  <a:srgbClr val="FF0000"/>
                </a:solidFill>
              </a:rPr>
              <a:t>c</a:t>
            </a:r>
            <a:r>
              <a:rPr lang="en-US" sz="3500" dirty="0" smtClean="0">
                <a:solidFill>
                  <a:srgbClr val="FF0000"/>
                </a:solidFill>
              </a:rPr>
              <a:t> </a:t>
            </a:r>
            <a:r>
              <a:rPr lang="en-US" sz="3500" dirty="0" smtClean="0"/>
              <a:t>in central (0–10%) and mid-central (30–50%) Pb–Pb collisions at √sNN = 5.02 TeV. </a:t>
            </a:r>
          </a:p>
          <a:p>
            <a:endParaRPr lang="en-US" sz="1200" dirty="0"/>
          </a:p>
          <a:p>
            <a:endParaRPr lang="en-US" sz="1200" dirty="0"/>
          </a:p>
        </p:txBody>
      </p:sp>
      <p:sp>
        <p:nvSpPr>
          <p:cNvPr id="4" name="Footer Placeholder 3"/>
          <p:cNvSpPr>
            <a:spLocks noGrp="1"/>
          </p:cNvSpPr>
          <p:nvPr>
            <p:ph type="ftr" sz="quarter" idx="11"/>
          </p:nvPr>
        </p:nvSpPr>
        <p:spPr/>
        <p:txBody>
          <a:bodyPr/>
          <a:lstStyle/>
          <a:p>
            <a:r>
              <a:rPr lang="en-US" dirty="0" smtClean="0"/>
              <a:t>NUCLEUS-2022, </a:t>
            </a:r>
            <a:r>
              <a:rPr lang="en-US" dirty="0" err="1" smtClean="0"/>
              <a:t>G.Feofilov</a:t>
            </a:r>
            <a:r>
              <a:rPr lang="en-US" dirty="0" smtClean="0"/>
              <a:t> (for ALICE Collaboration)</a:t>
            </a:r>
            <a:endParaRPr lang="en-US" dirty="0"/>
          </a:p>
        </p:txBody>
      </p:sp>
      <p:sp>
        <p:nvSpPr>
          <p:cNvPr id="5" name="Slide Number Placeholder 4"/>
          <p:cNvSpPr>
            <a:spLocks noGrp="1"/>
          </p:cNvSpPr>
          <p:nvPr>
            <p:ph type="sldNum" sz="quarter" idx="12"/>
          </p:nvPr>
        </p:nvSpPr>
        <p:spPr/>
        <p:txBody>
          <a:bodyPr/>
          <a:lstStyle/>
          <a:p>
            <a:fld id="{EBC5711C-1C65-D44E-A10F-9AF119BF2041}" type="slidenum">
              <a:rPr lang="en-US" smtClean="0"/>
              <a:t>25</a:t>
            </a:fld>
            <a:endParaRPr lang="en-US"/>
          </a:p>
        </p:txBody>
      </p:sp>
      <p:pic>
        <p:nvPicPr>
          <p:cNvPr id="6" name="Picture 5" descr="Lyamda-c-CorrectedYield_010_3050_Pap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148" y="1954755"/>
            <a:ext cx="3162720" cy="2571453"/>
          </a:xfrm>
          <a:prstGeom prst="rect">
            <a:avLst/>
          </a:prstGeom>
        </p:spPr>
      </p:pic>
      <p:pic>
        <p:nvPicPr>
          <p:cNvPr id="7" name="Picture 6" descr="LcD0_010_3050_pp_Pap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92" y="1913762"/>
            <a:ext cx="3156508" cy="2566402"/>
          </a:xfrm>
          <a:prstGeom prst="rect">
            <a:avLst/>
          </a:prstGeom>
        </p:spPr>
      </p:pic>
      <p:cxnSp>
        <p:nvCxnSpPr>
          <p:cNvPr id="9" name="Straight Connector 8"/>
          <p:cNvCxnSpPr/>
          <p:nvPr/>
        </p:nvCxnSpPr>
        <p:spPr>
          <a:xfrm>
            <a:off x="457200" y="1291167"/>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367868" y="4879991"/>
            <a:ext cx="3674532" cy="954107"/>
          </a:xfrm>
          <a:prstGeom prst="rect">
            <a:avLst/>
          </a:prstGeom>
        </p:spPr>
        <p:txBody>
          <a:bodyPr wrap="square">
            <a:spAutoFit/>
          </a:bodyPr>
          <a:lstStyle/>
          <a:p>
            <a:r>
              <a:rPr lang="en-US" sz="1400" dirty="0" smtClean="0">
                <a:solidFill>
                  <a:srgbClr val="FF0000"/>
                </a:solidFill>
              </a:rPr>
              <a:t>The Λ</a:t>
            </a:r>
            <a:r>
              <a:rPr lang="en-US" sz="1400" baseline="30000" dirty="0">
                <a:solidFill>
                  <a:srgbClr val="FF0000"/>
                </a:solidFill>
              </a:rPr>
              <a:t>+</a:t>
            </a:r>
            <a:r>
              <a:rPr lang="en-US" sz="1400" baseline="-25000" dirty="0">
                <a:solidFill>
                  <a:srgbClr val="FF0000"/>
                </a:solidFill>
              </a:rPr>
              <a:t>c</a:t>
            </a:r>
            <a:r>
              <a:rPr lang="en-US" sz="1400" dirty="0">
                <a:solidFill>
                  <a:srgbClr val="FF0000"/>
                </a:solidFill>
              </a:rPr>
              <a:t> /D</a:t>
            </a:r>
            <a:r>
              <a:rPr lang="en-US" sz="1400" baseline="30000" dirty="0">
                <a:solidFill>
                  <a:srgbClr val="FF0000"/>
                </a:solidFill>
              </a:rPr>
              <a:t>0</a:t>
            </a:r>
            <a:r>
              <a:rPr lang="en-US" sz="1400" dirty="0">
                <a:solidFill>
                  <a:srgbClr val="FF0000"/>
                </a:solidFill>
              </a:rPr>
              <a:t> ratio </a:t>
            </a:r>
            <a:r>
              <a:rPr lang="en-US" sz="1400" dirty="0"/>
              <a:t>in central </a:t>
            </a:r>
            <a:r>
              <a:rPr lang="en-US" sz="1400" dirty="0" smtClean="0"/>
              <a:t>and </a:t>
            </a:r>
            <a:r>
              <a:rPr lang="en-US" sz="1400" dirty="0"/>
              <a:t>mid-central Pb–Pb collisions at</a:t>
            </a:r>
            <a:br>
              <a:rPr lang="en-US" sz="1400" dirty="0"/>
            </a:br>
            <a:r>
              <a:rPr lang="en-US" sz="1400" dirty="0"/>
              <a:t>√sNN = 5.02 TeV compared with the results obtained from pp collisions [10, 11]</a:t>
            </a:r>
          </a:p>
        </p:txBody>
      </p:sp>
      <p:sp>
        <p:nvSpPr>
          <p:cNvPr id="12" name="Oval 11"/>
          <p:cNvSpPr/>
          <p:nvPr/>
        </p:nvSpPr>
        <p:spPr>
          <a:xfrm>
            <a:off x="854381" y="3002764"/>
            <a:ext cx="811847" cy="789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bg1"/>
                </a:solidFill>
              </a:rPr>
              <a:t>c</a:t>
            </a:r>
          </a:p>
        </p:txBody>
      </p:sp>
      <p:sp>
        <p:nvSpPr>
          <p:cNvPr id="13" name="Donut 12"/>
          <p:cNvSpPr/>
          <p:nvPr/>
        </p:nvSpPr>
        <p:spPr>
          <a:xfrm rot="4462118">
            <a:off x="985709" y="2717699"/>
            <a:ext cx="952122" cy="1313854"/>
          </a:xfrm>
          <a:prstGeom prst="donut">
            <a:avLst>
              <a:gd name="adj" fmla="val 0"/>
            </a:avLst>
          </a:prstGeom>
          <a:ln w="107950" cmpd="tri">
            <a:prstDash val="sysDot"/>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1579868" y="2858771"/>
            <a:ext cx="469900" cy="5080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646970" y="2926564"/>
            <a:ext cx="368300" cy="356872"/>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684020" y="3002764"/>
            <a:ext cx="2159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646970" y="2863382"/>
            <a:ext cx="400270" cy="584776"/>
          </a:xfrm>
          <a:prstGeom prst="rect">
            <a:avLst/>
          </a:prstGeom>
        </p:spPr>
        <p:txBody>
          <a:bodyPr wrap="none">
            <a:spAutoFit/>
          </a:bodyPr>
          <a:lstStyle/>
          <a:p>
            <a:r>
              <a:rPr lang="en-US" sz="3200" dirty="0">
                <a:solidFill>
                  <a:schemeClr val="bg1"/>
                </a:solidFill>
              </a:rPr>
              <a:t>u</a:t>
            </a:r>
          </a:p>
        </p:txBody>
      </p:sp>
      <p:sp>
        <p:nvSpPr>
          <p:cNvPr id="22" name="Oval 21"/>
          <p:cNvSpPr/>
          <p:nvPr/>
        </p:nvSpPr>
        <p:spPr>
          <a:xfrm>
            <a:off x="966851" y="1528870"/>
            <a:ext cx="811847" cy="789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c</a:t>
            </a:r>
          </a:p>
        </p:txBody>
      </p:sp>
      <p:sp>
        <p:nvSpPr>
          <p:cNvPr id="23" name="Oval 22"/>
          <p:cNvSpPr/>
          <p:nvPr/>
        </p:nvSpPr>
        <p:spPr>
          <a:xfrm>
            <a:off x="478007" y="1768093"/>
            <a:ext cx="469900" cy="5080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854381" y="2144291"/>
            <a:ext cx="469900" cy="508000"/>
          </a:xfrm>
          <a:prstGeom prst="ellipse">
            <a:avLst/>
          </a:prstGeom>
          <a:solidFill>
            <a:srgbClr val="6CFF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25" name="Donut 24"/>
          <p:cNvSpPr/>
          <p:nvPr/>
        </p:nvSpPr>
        <p:spPr>
          <a:xfrm rot="4462118">
            <a:off x="443878" y="1410867"/>
            <a:ext cx="1289258" cy="1313854"/>
          </a:xfrm>
          <a:prstGeom prst="donut">
            <a:avLst>
              <a:gd name="adj" fmla="val 0"/>
            </a:avLst>
          </a:prstGeom>
          <a:ln w="107950" cmpd="tri">
            <a:prstDash val="sysDot"/>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566581" y="1689628"/>
            <a:ext cx="400270" cy="584776"/>
          </a:xfrm>
          <a:prstGeom prst="rect">
            <a:avLst/>
          </a:prstGeom>
        </p:spPr>
        <p:txBody>
          <a:bodyPr wrap="none">
            <a:spAutoFit/>
          </a:bodyPr>
          <a:lstStyle/>
          <a:p>
            <a:r>
              <a:rPr lang="en-US" sz="3200" dirty="0">
                <a:solidFill>
                  <a:srgbClr val="FFFFFF"/>
                </a:solidFill>
              </a:rPr>
              <a:t>u</a:t>
            </a:r>
          </a:p>
        </p:txBody>
      </p:sp>
      <p:sp>
        <p:nvSpPr>
          <p:cNvPr id="27" name="Rectangle 26"/>
          <p:cNvSpPr/>
          <p:nvPr/>
        </p:nvSpPr>
        <p:spPr>
          <a:xfrm>
            <a:off x="924011" y="2137425"/>
            <a:ext cx="400270" cy="584776"/>
          </a:xfrm>
          <a:prstGeom prst="rect">
            <a:avLst/>
          </a:prstGeom>
        </p:spPr>
        <p:txBody>
          <a:bodyPr wrap="none">
            <a:spAutoFit/>
          </a:bodyPr>
          <a:lstStyle/>
          <a:p>
            <a:r>
              <a:rPr lang="en-US" sz="3200" dirty="0">
                <a:solidFill>
                  <a:srgbClr val="FFFFFF"/>
                </a:solidFill>
              </a:rPr>
              <a:t>d</a:t>
            </a:r>
          </a:p>
        </p:txBody>
      </p:sp>
      <p:sp>
        <p:nvSpPr>
          <p:cNvPr id="28" name="Rectangle 27"/>
          <p:cNvSpPr/>
          <p:nvPr/>
        </p:nvSpPr>
        <p:spPr>
          <a:xfrm>
            <a:off x="5780762" y="1558550"/>
            <a:ext cx="819944" cy="369332"/>
          </a:xfrm>
          <a:prstGeom prst="rect">
            <a:avLst/>
          </a:prstGeom>
        </p:spPr>
        <p:txBody>
          <a:bodyPr wrap="none">
            <a:spAutoFit/>
          </a:bodyPr>
          <a:lstStyle/>
          <a:p>
            <a:r>
              <a:rPr lang="en-US" dirty="0">
                <a:solidFill>
                  <a:srgbClr val="0000FF"/>
                </a:solidFill>
              </a:rPr>
              <a:t>Λ</a:t>
            </a:r>
            <a:r>
              <a:rPr lang="en-US" baseline="30000" dirty="0">
                <a:solidFill>
                  <a:srgbClr val="0000FF"/>
                </a:solidFill>
              </a:rPr>
              <a:t>+</a:t>
            </a:r>
            <a:r>
              <a:rPr lang="en-US" baseline="-25000" dirty="0">
                <a:solidFill>
                  <a:srgbClr val="0000FF"/>
                </a:solidFill>
              </a:rPr>
              <a:t>c</a:t>
            </a:r>
            <a:r>
              <a:rPr lang="en-US" dirty="0">
                <a:solidFill>
                  <a:srgbClr val="0000FF"/>
                </a:solidFill>
              </a:rPr>
              <a:t> /D</a:t>
            </a:r>
            <a:r>
              <a:rPr lang="en-US" baseline="30000" dirty="0">
                <a:solidFill>
                  <a:srgbClr val="0000FF"/>
                </a:solidFill>
              </a:rPr>
              <a:t>0</a:t>
            </a:r>
            <a:r>
              <a:rPr lang="en-US" dirty="0">
                <a:solidFill>
                  <a:srgbClr val="0000FF"/>
                </a:solidFill>
              </a:rPr>
              <a:t> </a:t>
            </a:r>
            <a:endParaRPr lang="en-US" dirty="0"/>
          </a:p>
        </p:txBody>
      </p:sp>
      <p:sp>
        <p:nvSpPr>
          <p:cNvPr id="29" name="Rectangle 28"/>
          <p:cNvSpPr/>
          <p:nvPr/>
        </p:nvSpPr>
        <p:spPr>
          <a:xfrm>
            <a:off x="2515575" y="1582998"/>
            <a:ext cx="1217250" cy="369332"/>
          </a:xfrm>
          <a:prstGeom prst="rect">
            <a:avLst/>
          </a:prstGeom>
        </p:spPr>
        <p:txBody>
          <a:bodyPr wrap="none">
            <a:spAutoFit/>
          </a:bodyPr>
          <a:lstStyle/>
          <a:p>
            <a:r>
              <a:rPr lang="en-US" dirty="0" smtClean="0">
                <a:solidFill>
                  <a:srgbClr val="0000FF"/>
                </a:solidFill>
              </a:rPr>
              <a:t>Prompt Λ</a:t>
            </a:r>
            <a:r>
              <a:rPr lang="en-US" baseline="30000" dirty="0">
                <a:solidFill>
                  <a:srgbClr val="0000FF"/>
                </a:solidFill>
              </a:rPr>
              <a:t>+</a:t>
            </a:r>
            <a:r>
              <a:rPr lang="en-US" baseline="-25000" dirty="0">
                <a:solidFill>
                  <a:srgbClr val="0000FF"/>
                </a:solidFill>
              </a:rPr>
              <a:t>c</a:t>
            </a:r>
            <a:r>
              <a:rPr lang="en-US" dirty="0">
                <a:solidFill>
                  <a:srgbClr val="0000FF"/>
                </a:solidFill>
              </a:rPr>
              <a:t> </a:t>
            </a:r>
            <a:endParaRPr lang="en-US" dirty="0"/>
          </a:p>
        </p:txBody>
      </p:sp>
      <p:sp>
        <p:nvSpPr>
          <p:cNvPr id="30" name="Rectangle 29"/>
          <p:cNvSpPr/>
          <p:nvPr/>
        </p:nvSpPr>
        <p:spPr>
          <a:xfrm rot="19263736">
            <a:off x="3926" y="209775"/>
            <a:ext cx="1125308" cy="584776"/>
          </a:xfrm>
          <a:prstGeom prst="rect">
            <a:avLst/>
          </a:prstGeom>
        </p:spPr>
        <p:txBody>
          <a:bodyPr wrap="square">
            <a:spAutoFit/>
          </a:bodyPr>
          <a:lstStyle/>
          <a:p>
            <a:r>
              <a:rPr lang="en-US" sz="3200" dirty="0">
                <a:solidFill>
                  <a:srgbClr val="FF0000"/>
                </a:solidFill>
              </a:rPr>
              <a:t>New!</a:t>
            </a:r>
            <a:endParaRPr lang="en-US" sz="3200" dirty="0"/>
          </a:p>
        </p:txBody>
      </p:sp>
      <p:sp>
        <p:nvSpPr>
          <p:cNvPr id="31" name="Rectangle 30"/>
          <p:cNvSpPr/>
          <p:nvPr/>
        </p:nvSpPr>
        <p:spPr>
          <a:xfrm>
            <a:off x="1481486" y="5916096"/>
            <a:ext cx="6135013" cy="400110"/>
          </a:xfrm>
          <a:prstGeom prst="rect">
            <a:avLst/>
          </a:prstGeom>
        </p:spPr>
        <p:txBody>
          <a:bodyPr wrap="none">
            <a:spAutoFit/>
          </a:bodyPr>
          <a:lstStyle/>
          <a:p>
            <a:pPr marL="285750" indent="-285750">
              <a:buFont typeface="Wingdings" charset="2"/>
              <a:buChar char="Ø"/>
            </a:pPr>
            <a:r>
              <a:rPr lang="en-US" sz="2000" dirty="0">
                <a:solidFill>
                  <a:srgbClr val="FF0000"/>
                </a:solidFill>
              </a:rPr>
              <a:t>Λ</a:t>
            </a:r>
            <a:r>
              <a:rPr lang="en-US" sz="2000" baseline="30000" dirty="0">
                <a:solidFill>
                  <a:srgbClr val="FF0000"/>
                </a:solidFill>
              </a:rPr>
              <a:t>+</a:t>
            </a:r>
            <a:r>
              <a:rPr lang="en-US" sz="2000" baseline="-25000" dirty="0">
                <a:solidFill>
                  <a:srgbClr val="FF0000"/>
                </a:solidFill>
              </a:rPr>
              <a:t>c</a:t>
            </a:r>
            <a:r>
              <a:rPr lang="en-US" sz="2000" dirty="0">
                <a:solidFill>
                  <a:srgbClr val="FF0000"/>
                </a:solidFill>
              </a:rPr>
              <a:t> /D</a:t>
            </a:r>
            <a:r>
              <a:rPr lang="en-US" sz="2000" baseline="30000" dirty="0">
                <a:solidFill>
                  <a:srgbClr val="FF0000"/>
                </a:solidFill>
              </a:rPr>
              <a:t>0</a:t>
            </a:r>
            <a:r>
              <a:rPr lang="en-US" sz="2000" dirty="0">
                <a:solidFill>
                  <a:srgbClr val="FF0000"/>
                </a:solidFill>
              </a:rPr>
              <a:t>  </a:t>
            </a:r>
            <a:r>
              <a:rPr lang="en-US" sz="2000" dirty="0" smtClean="0">
                <a:solidFill>
                  <a:srgbClr val="FF0000"/>
                </a:solidFill>
              </a:rPr>
              <a:t>- ratio is sensitive </a:t>
            </a:r>
            <a:r>
              <a:rPr lang="en-US" sz="2000" dirty="0">
                <a:solidFill>
                  <a:srgbClr val="FF0000"/>
                </a:solidFill>
              </a:rPr>
              <a:t>to </a:t>
            </a:r>
            <a:r>
              <a:rPr lang="en-US" sz="2000" dirty="0" err="1" smtClean="0">
                <a:solidFill>
                  <a:srgbClr val="FF0000"/>
                </a:solidFill>
              </a:rPr>
              <a:t>hadronisation</a:t>
            </a:r>
            <a:r>
              <a:rPr lang="en-US" sz="2000" dirty="0" smtClean="0">
                <a:solidFill>
                  <a:srgbClr val="FF0000"/>
                </a:solidFill>
              </a:rPr>
              <a:t> mechanism</a:t>
            </a:r>
            <a:endParaRPr lang="en-US" sz="2000" dirty="0">
              <a:solidFill>
                <a:srgbClr val="FF0000"/>
              </a:solidFill>
            </a:endParaRPr>
          </a:p>
        </p:txBody>
      </p:sp>
      <p:cxnSp>
        <p:nvCxnSpPr>
          <p:cNvPr id="33" name="Straight Connector 32"/>
          <p:cNvCxnSpPr/>
          <p:nvPr/>
        </p:nvCxnSpPr>
        <p:spPr>
          <a:xfrm flipV="1">
            <a:off x="218432" y="2376142"/>
            <a:ext cx="1838101" cy="965258"/>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600706" y="1307148"/>
            <a:ext cx="2441694" cy="369332"/>
          </a:xfrm>
          <a:prstGeom prst="rect">
            <a:avLst/>
          </a:prstGeom>
        </p:spPr>
        <p:txBody>
          <a:bodyPr wrap="none">
            <a:spAutoFit/>
          </a:bodyPr>
          <a:lstStyle/>
          <a:p>
            <a:pPr>
              <a:spcAft>
                <a:spcPts val="1800"/>
              </a:spcAft>
            </a:pPr>
            <a:r>
              <a:rPr lang="en-US" b="1" dirty="0">
                <a:solidFill>
                  <a:srgbClr val="FF0000"/>
                </a:solidFill>
              </a:rPr>
              <a:t>p</a:t>
            </a:r>
            <a:r>
              <a:rPr lang="en-US" b="1" dirty="0" smtClean="0">
                <a:solidFill>
                  <a:srgbClr val="FF0000"/>
                </a:solidFill>
              </a:rPr>
              <a:t>p and </a:t>
            </a:r>
            <a:r>
              <a:rPr lang="en-US" b="1" dirty="0">
                <a:solidFill>
                  <a:srgbClr val="FF0000"/>
                </a:solidFill>
              </a:rPr>
              <a:t>Pb–Pb collisions</a:t>
            </a:r>
          </a:p>
        </p:txBody>
      </p:sp>
    </p:spTree>
    <p:extLst>
      <p:ext uri="{BB962C8B-B14F-4D97-AF65-F5344CB8AC3E}">
        <p14:creationId xmlns:p14="http://schemas.microsoft.com/office/powerpoint/2010/main" val="27457071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4" y="176743"/>
            <a:ext cx="7890934" cy="1143000"/>
          </a:xfrm>
        </p:spPr>
        <p:txBody>
          <a:bodyPr>
            <a:noAutofit/>
          </a:bodyPr>
          <a:lstStyle/>
          <a:p>
            <a:r>
              <a:rPr lang="en-US" sz="2800" b="1" dirty="0">
                <a:solidFill>
                  <a:srgbClr val="0000FF"/>
                </a:solidFill>
              </a:rPr>
              <a:t>Constraining </a:t>
            </a:r>
            <a:r>
              <a:rPr lang="en-US" sz="2800" b="1" dirty="0" err="1">
                <a:solidFill>
                  <a:srgbClr val="0000FF"/>
                </a:solidFill>
              </a:rPr>
              <a:t>hadronization</a:t>
            </a:r>
            <a:r>
              <a:rPr lang="en-US" sz="2800" b="1" dirty="0">
                <a:solidFill>
                  <a:srgbClr val="0000FF"/>
                </a:solidFill>
              </a:rPr>
              <a:t> mechanisms </a:t>
            </a:r>
            <a:br>
              <a:rPr lang="en-US" sz="2800" b="1" dirty="0">
                <a:solidFill>
                  <a:srgbClr val="0000FF"/>
                </a:solidFill>
              </a:rPr>
            </a:br>
            <a:r>
              <a:rPr lang="en-US" sz="2800" b="1" dirty="0">
                <a:solidFill>
                  <a:srgbClr val="0000FF"/>
                </a:solidFill>
              </a:rPr>
              <a:t>                        </a:t>
            </a:r>
            <a:r>
              <a:rPr lang="en-US" sz="2800" b="1" dirty="0" smtClean="0">
                <a:solidFill>
                  <a:srgbClr val="0000FF"/>
                </a:solidFill>
              </a:rPr>
              <a:t>   </a:t>
            </a:r>
            <a:r>
              <a:rPr lang="en-US" sz="2800" b="1" dirty="0">
                <a:solidFill>
                  <a:srgbClr val="0000FF"/>
                </a:solidFill>
              </a:rPr>
              <a:t>with Λ</a:t>
            </a:r>
            <a:r>
              <a:rPr lang="en-US" sz="2800" b="1" baseline="30000" dirty="0">
                <a:solidFill>
                  <a:srgbClr val="0000FF"/>
                </a:solidFill>
              </a:rPr>
              <a:t>+</a:t>
            </a:r>
            <a:r>
              <a:rPr lang="en-US" sz="2800" b="1" baseline="-25000" dirty="0">
                <a:solidFill>
                  <a:srgbClr val="0000FF"/>
                </a:solidFill>
              </a:rPr>
              <a:t>c</a:t>
            </a:r>
            <a:r>
              <a:rPr lang="en-US" sz="2800" b="1" dirty="0">
                <a:solidFill>
                  <a:srgbClr val="0000FF"/>
                </a:solidFill>
              </a:rPr>
              <a:t> /D</a:t>
            </a:r>
            <a:r>
              <a:rPr lang="en-US" sz="2800" b="1" baseline="30000" dirty="0">
                <a:solidFill>
                  <a:srgbClr val="0000FF"/>
                </a:solidFill>
              </a:rPr>
              <a:t>0</a:t>
            </a:r>
            <a:r>
              <a:rPr lang="en-US" sz="2800" b="1" dirty="0">
                <a:solidFill>
                  <a:srgbClr val="0000FF"/>
                </a:solidFill>
              </a:rPr>
              <a:t> production ratios</a:t>
            </a:r>
          </a:p>
        </p:txBody>
      </p:sp>
      <p:pic>
        <p:nvPicPr>
          <p:cNvPr id="6" name="Content Placeholder 5" descr="LcD0_010_3050_pp_theory_3panelPaper.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300" r="-1189"/>
          <a:stretch/>
        </p:blipFill>
        <p:spPr>
          <a:xfrm>
            <a:off x="194734" y="1689075"/>
            <a:ext cx="7535333" cy="2567347"/>
          </a:xfrm>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26</a:t>
            </a:fld>
            <a:endParaRPr lang="en-US"/>
          </a:p>
        </p:txBody>
      </p:sp>
      <p:sp>
        <p:nvSpPr>
          <p:cNvPr id="8" name="Rectangle 7"/>
          <p:cNvSpPr/>
          <p:nvPr/>
        </p:nvSpPr>
        <p:spPr>
          <a:xfrm>
            <a:off x="194734" y="4892943"/>
            <a:ext cx="2904067" cy="1600438"/>
          </a:xfrm>
          <a:prstGeom prst="rect">
            <a:avLst/>
          </a:prstGeom>
        </p:spPr>
        <p:txBody>
          <a:bodyPr wrap="square">
            <a:spAutoFit/>
          </a:bodyPr>
          <a:lstStyle/>
          <a:p>
            <a:r>
              <a:rPr lang="en-US" sz="1600" dirty="0" smtClean="0">
                <a:solidFill>
                  <a:srgbClr val="FF0000"/>
                </a:solidFill>
              </a:rPr>
              <a:t>TAMU, </a:t>
            </a:r>
            <a:r>
              <a:rPr lang="is-IS" sz="1600" dirty="0"/>
              <a:t>PRL 124, 042301 (2020) </a:t>
            </a:r>
          </a:p>
          <a:p>
            <a:r>
              <a:rPr lang="is-IS" sz="1600" dirty="0" smtClean="0">
                <a:solidFill>
                  <a:srgbClr val="FF0000"/>
                </a:solidFill>
              </a:rPr>
              <a:t>arXiv</a:t>
            </a:r>
            <a:r>
              <a:rPr lang="is-IS" sz="1600" dirty="0">
                <a:solidFill>
                  <a:srgbClr val="FF0000"/>
                </a:solidFill>
              </a:rPr>
              <a:t>:</a:t>
            </a:r>
            <a:r>
              <a:rPr lang="is-IS" sz="1600" dirty="0" smtClean="0">
                <a:solidFill>
                  <a:srgbClr val="FF0000"/>
                </a:solidFill>
              </a:rPr>
              <a:t>1905.0921</a:t>
            </a:r>
          </a:p>
          <a:p>
            <a:r>
              <a:rPr lang="en-US" sz="1600" dirty="0" smtClean="0">
                <a:solidFill>
                  <a:srgbClr val="0000FF"/>
                </a:solidFill>
              </a:rPr>
              <a:t>Catania,</a:t>
            </a:r>
            <a:r>
              <a:rPr lang="is-IS" sz="1600" dirty="0"/>
              <a:t> PRC 96, 044905 (2017) </a:t>
            </a:r>
          </a:p>
          <a:p>
            <a:r>
              <a:rPr lang="en-US" sz="1600" dirty="0" smtClean="0">
                <a:solidFill>
                  <a:srgbClr val="0000FF"/>
                </a:solidFill>
              </a:rPr>
              <a:t> </a:t>
            </a:r>
            <a:r>
              <a:rPr lang="mr-IN" sz="1600" dirty="0" smtClean="0">
                <a:solidFill>
                  <a:srgbClr val="0000FF"/>
                </a:solidFill>
              </a:rPr>
              <a:t>arXiv</a:t>
            </a:r>
            <a:r>
              <a:rPr lang="mr-IN" sz="1600" dirty="0">
                <a:solidFill>
                  <a:srgbClr val="0000FF"/>
                </a:solidFill>
              </a:rPr>
              <a:t>:</a:t>
            </a:r>
            <a:r>
              <a:rPr lang="mr-IN" sz="1600" dirty="0" smtClean="0">
                <a:solidFill>
                  <a:srgbClr val="0000FF"/>
                </a:solidFill>
              </a:rPr>
              <a:t>1712.00730.</a:t>
            </a:r>
            <a:r>
              <a:rPr lang="mr-IN" sz="1600" dirty="0">
                <a:solidFill>
                  <a:srgbClr val="0000FF"/>
                </a:solidFill>
              </a:rPr>
              <a:t/>
            </a:r>
            <a:br>
              <a:rPr lang="mr-IN" sz="1600" dirty="0">
                <a:solidFill>
                  <a:srgbClr val="0000FF"/>
                </a:solidFill>
              </a:rPr>
            </a:br>
            <a:r>
              <a:rPr lang="en-US" sz="1600" dirty="0" smtClean="0">
                <a:solidFill>
                  <a:srgbClr val="0000FF"/>
                </a:solidFill>
              </a:rPr>
              <a:t> </a:t>
            </a:r>
            <a:r>
              <a:rPr lang="en-US" sz="1600" dirty="0" err="1" smtClean="0">
                <a:solidFill>
                  <a:srgbClr val="0000FF"/>
                </a:solidFill>
              </a:rPr>
              <a:t>SHMc</a:t>
            </a:r>
            <a:r>
              <a:rPr lang="en-US" sz="1600" dirty="0" smtClean="0">
                <a:solidFill>
                  <a:srgbClr val="0000FF"/>
                </a:solidFill>
              </a:rPr>
              <a:t>, </a:t>
            </a:r>
            <a:r>
              <a:rPr lang="is-IS" sz="1600" dirty="0"/>
              <a:t>HEP 07 (2021) 035 </a:t>
            </a:r>
          </a:p>
          <a:p>
            <a:r>
              <a:rPr lang="ru-RU" sz="1600" dirty="0" smtClean="0">
                <a:solidFill>
                  <a:srgbClr val="0000FF"/>
                </a:solidFill>
              </a:rPr>
              <a:t>arXiv</a:t>
            </a:r>
            <a:r>
              <a:rPr lang="ru-RU" sz="1600" dirty="0">
                <a:solidFill>
                  <a:srgbClr val="0000FF"/>
                </a:solidFill>
              </a:rPr>
              <a:t>:</a:t>
            </a:r>
            <a:r>
              <a:rPr lang="ru-RU" sz="1600" dirty="0" smtClean="0">
                <a:solidFill>
                  <a:srgbClr val="0000FF"/>
                </a:solidFill>
              </a:rPr>
              <a:t>2104.12754</a:t>
            </a:r>
            <a:endParaRPr lang="en-US" sz="1600" dirty="0" smtClean="0">
              <a:solidFill>
                <a:srgbClr val="0000FF"/>
              </a:solidFill>
            </a:endParaRPr>
          </a:p>
        </p:txBody>
      </p:sp>
      <p:cxnSp>
        <p:nvCxnSpPr>
          <p:cNvPr id="7" name="Straight Connector 6"/>
          <p:cNvCxnSpPr/>
          <p:nvPr/>
        </p:nvCxnSpPr>
        <p:spPr>
          <a:xfrm>
            <a:off x="389467" y="12906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8506" y="4389633"/>
            <a:ext cx="2800867" cy="584776"/>
          </a:xfrm>
          <a:prstGeom prst="rect">
            <a:avLst/>
          </a:prstGeom>
        </p:spPr>
        <p:txBody>
          <a:bodyPr wrap="none">
            <a:spAutoFit/>
          </a:bodyPr>
          <a:lstStyle/>
          <a:p>
            <a:r>
              <a:rPr lang="en-US" sz="1600" dirty="0">
                <a:solidFill>
                  <a:srgbClr val="0000FF"/>
                </a:solidFill>
              </a:rPr>
              <a:t>D</a:t>
            </a:r>
            <a:r>
              <a:rPr lang="en-US" sz="1600" dirty="0" smtClean="0">
                <a:solidFill>
                  <a:srgbClr val="0000FF"/>
                </a:solidFill>
              </a:rPr>
              <a:t>ifferent theoretical</a:t>
            </a:r>
          </a:p>
          <a:p>
            <a:r>
              <a:rPr lang="en-US" sz="1600" dirty="0">
                <a:solidFill>
                  <a:srgbClr val="0000FF"/>
                </a:solidFill>
              </a:rPr>
              <a:t> </a:t>
            </a:r>
            <a:r>
              <a:rPr lang="en-US" sz="1600" dirty="0" smtClean="0">
                <a:solidFill>
                  <a:srgbClr val="0000FF"/>
                </a:solidFill>
              </a:rPr>
              <a:t>                                 calculations:</a:t>
            </a:r>
            <a:endParaRPr lang="en-US" sz="1600" dirty="0">
              <a:solidFill>
                <a:srgbClr val="0000FF"/>
              </a:solidFill>
            </a:endParaRPr>
          </a:p>
        </p:txBody>
      </p:sp>
      <p:sp>
        <p:nvSpPr>
          <p:cNvPr id="11" name="Rectangle 10"/>
          <p:cNvSpPr/>
          <p:nvPr/>
        </p:nvSpPr>
        <p:spPr>
          <a:xfrm>
            <a:off x="3064934" y="4465777"/>
            <a:ext cx="6079066" cy="2123658"/>
          </a:xfrm>
          <a:prstGeom prst="rect">
            <a:avLst/>
          </a:prstGeom>
        </p:spPr>
        <p:txBody>
          <a:bodyPr wrap="square">
            <a:spAutoFit/>
          </a:bodyPr>
          <a:lstStyle/>
          <a:p>
            <a:pPr marL="285750" indent="-285750">
              <a:buFont typeface="Wingdings" charset="2"/>
              <a:buChar char="Ø"/>
            </a:pPr>
            <a:r>
              <a:rPr lang="en-US" sz="1600" dirty="0">
                <a:solidFill>
                  <a:srgbClr val="3366FF"/>
                </a:solidFill>
              </a:rPr>
              <a:t>The Λ</a:t>
            </a:r>
            <a:r>
              <a:rPr lang="en-US" sz="1600" baseline="30000" dirty="0">
                <a:solidFill>
                  <a:srgbClr val="3366FF"/>
                </a:solidFill>
              </a:rPr>
              <a:t>+</a:t>
            </a:r>
            <a:r>
              <a:rPr lang="en-US" sz="1600" baseline="-25000" dirty="0">
                <a:solidFill>
                  <a:srgbClr val="3366FF"/>
                </a:solidFill>
              </a:rPr>
              <a:t>c</a:t>
            </a:r>
            <a:r>
              <a:rPr lang="en-US" sz="1600" dirty="0">
                <a:solidFill>
                  <a:srgbClr val="3366FF"/>
                </a:solidFill>
              </a:rPr>
              <a:t> /D</a:t>
            </a:r>
            <a:r>
              <a:rPr lang="en-US" sz="1600" baseline="30000" dirty="0">
                <a:solidFill>
                  <a:srgbClr val="3366FF"/>
                </a:solidFill>
              </a:rPr>
              <a:t>0</a:t>
            </a:r>
            <a:r>
              <a:rPr lang="en-US" sz="1600" dirty="0">
                <a:solidFill>
                  <a:srgbClr val="3366FF"/>
                </a:solidFill>
              </a:rPr>
              <a:t> </a:t>
            </a:r>
            <a:r>
              <a:rPr lang="en-US" sz="1600" dirty="0" smtClean="0">
                <a:solidFill>
                  <a:srgbClr val="3366FF"/>
                </a:solidFill>
              </a:rPr>
              <a:t>ratio</a:t>
            </a:r>
            <a:r>
              <a:rPr lang="en-US" sz="1600" dirty="0">
                <a:solidFill>
                  <a:srgbClr val="3366FF"/>
                </a:solidFill>
              </a:rPr>
              <a:t> </a:t>
            </a:r>
            <a:r>
              <a:rPr lang="en-US" sz="1600" dirty="0" smtClean="0">
                <a:solidFill>
                  <a:srgbClr val="3366FF"/>
                </a:solidFill>
              </a:rPr>
              <a:t>is </a:t>
            </a:r>
            <a:r>
              <a:rPr lang="en-US" sz="1600" dirty="0">
                <a:solidFill>
                  <a:srgbClr val="3366FF"/>
                </a:solidFill>
              </a:rPr>
              <a:t>enhanced </a:t>
            </a:r>
            <a:r>
              <a:rPr lang="en-US" sz="1600" dirty="0" smtClean="0">
                <a:solidFill>
                  <a:srgbClr val="3366FF"/>
                </a:solidFill>
              </a:rPr>
              <a:t>in central Pb-Pb collisions with </a:t>
            </a:r>
            <a:r>
              <a:rPr lang="en-US" sz="1600" dirty="0">
                <a:solidFill>
                  <a:srgbClr val="3366FF"/>
                </a:solidFill>
              </a:rPr>
              <a:t>respect to the pp </a:t>
            </a:r>
            <a:r>
              <a:rPr lang="en-US" sz="1600" dirty="0" smtClean="0">
                <a:solidFill>
                  <a:srgbClr val="3366FF"/>
                </a:solidFill>
              </a:rPr>
              <a:t>measurement </a:t>
            </a:r>
            <a:r>
              <a:rPr lang="en-US" sz="1600" b="1" dirty="0" smtClean="0">
                <a:solidFill>
                  <a:srgbClr val="3366FF"/>
                </a:solidFill>
              </a:rPr>
              <a:t>for </a:t>
            </a:r>
            <a:r>
              <a:rPr lang="en-US" sz="1600" b="1" dirty="0">
                <a:solidFill>
                  <a:srgbClr val="3366FF"/>
                </a:solidFill>
              </a:rPr>
              <a:t>4 &lt;</a:t>
            </a:r>
            <a:r>
              <a:rPr lang="en-US" sz="1600" b="1" i="1" dirty="0">
                <a:solidFill>
                  <a:srgbClr val="3366FF"/>
                </a:solidFill>
              </a:rPr>
              <a:t>p</a:t>
            </a:r>
            <a:r>
              <a:rPr lang="en-US" sz="1600" b="1" baseline="-25000" dirty="0">
                <a:solidFill>
                  <a:srgbClr val="3366FF"/>
                </a:solidFill>
              </a:rPr>
              <a:t>T</a:t>
            </a:r>
            <a:r>
              <a:rPr lang="en-US" sz="1600" b="1" dirty="0">
                <a:solidFill>
                  <a:srgbClr val="3366FF"/>
                </a:solidFill>
              </a:rPr>
              <a:t> &lt; 8 </a:t>
            </a:r>
            <a:r>
              <a:rPr lang="en-US" sz="1600" b="1" dirty="0" err="1">
                <a:solidFill>
                  <a:srgbClr val="3366FF"/>
                </a:solidFill>
              </a:rPr>
              <a:t>GeV</a:t>
            </a:r>
            <a:r>
              <a:rPr lang="en-US" sz="1600" b="1" dirty="0">
                <a:solidFill>
                  <a:srgbClr val="3366FF"/>
                </a:solidFill>
              </a:rPr>
              <a:t>/</a:t>
            </a:r>
            <a:r>
              <a:rPr lang="en-US" sz="1600" b="1" dirty="0" smtClean="0">
                <a:solidFill>
                  <a:srgbClr val="3366FF"/>
                </a:solidFill>
              </a:rPr>
              <a:t>c </a:t>
            </a:r>
          </a:p>
          <a:p>
            <a:pPr marL="285750" indent="-285750">
              <a:buFont typeface="Wingdings" charset="2"/>
              <a:buChar char="Ø"/>
            </a:pPr>
            <a:r>
              <a:rPr lang="en-US" sz="1600" dirty="0" smtClean="0">
                <a:solidFill>
                  <a:srgbClr val="3366FF"/>
                </a:solidFill>
              </a:rPr>
              <a:t>It is </a:t>
            </a:r>
            <a:r>
              <a:rPr lang="en-US" sz="1600" dirty="0">
                <a:solidFill>
                  <a:srgbClr val="3366FF"/>
                </a:solidFill>
              </a:rPr>
              <a:t>described by theoretical calculations that </a:t>
            </a:r>
            <a:r>
              <a:rPr lang="en-US" sz="1600" dirty="0" smtClean="0">
                <a:solidFill>
                  <a:srgbClr val="3366FF"/>
                </a:solidFill>
              </a:rPr>
              <a:t>include </a:t>
            </a:r>
            <a:r>
              <a:rPr lang="en-US" sz="1600" dirty="0" err="1" smtClean="0">
                <a:solidFill>
                  <a:srgbClr val="3366FF"/>
                </a:solidFill>
              </a:rPr>
              <a:t>hadronisation</a:t>
            </a:r>
            <a:r>
              <a:rPr lang="en-US" sz="1600" dirty="0" smtClean="0">
                <a:solidFill>
                  <a:srgbClr val="3366FF"/>
                </a:solidFill>
              </a:rPr>
              <a:t> </a:t>
            </a:r>
            <a:r>
              <a:rPr lang="en-US" sz="1600" dirty="0">
                <a:solidFill>
                  <a:srgbClr val="3366FF"/>
                </a:solidFill>
              </a:rPr>
              <a:t>via both coalescence and </a:t>
            </a:r>
            <a:r>
              <a:rPr lang="en-US" sz="1600" dirty="0" smtClean="0">
                <a:solidFill>
                  <a:srgbClr val="3366FF"/>
                </a:solidFill>
              </a:rPr>
              <a:t>charm quark fragmentation </a:t>
            </a:r>
            <a:r>
              <a:rPr lang="en-US" sz="1600" dirty="0">
                <a:solidFill>
                  <a:srgbClr val="3366FF"/>
                </a:solidFill>
              </a:rPr>
              <a:t>mechanisms</a:t>
            </a:r>
            <a:r>
              <a:rPr lang="en-US" sz="1600" dirty="0" smtClean="0">
                <a:solidFill>
                  <a:srgbClr val="3366FF"/>
                </a:solidFill>
              </a:rPr>
              <a:t>.</a:t>
            </a:r>
          </a:p>
          <a:p>
            <a:pPr marL="285750" lvl="1" indent="-285750">
              <a:buFont typeface="Wingdings" charset="2"/>
              <a:buChar char="Ø"/>
            </a:pPr>
            <a:r>
              <a:rPr lang="en-US" sz="1600" dirty="0" smtClean="0">
                <a:solidFill>
                  <a:srgbClr val="3366FF"/>
                </a:solidFill>
              </a:rPr>
              <a:t>However, </a:t>
            </a:r>
            <a:r>
              <a:rPr lang="en-US" sz="1600" dirty="0" smtClean="0">
                <a:solidFill>
                  <a:srgbClr val="FF0000"/>
                </a:solidFill>
              </a:rPr>
              <a:t>no </a:t>
            </a:r>
            <a:r>
              <a:rPr lang="en-US" sz="1600" dirty="0">
                <a:solidFill>
                  <a:srgbClr val="FF0000"/>
                </a:solidFill>
              </a:rPr>
              <a:t>enhancement </a:t>
            </a:r>
            <a:r>
              <a:rPr lang="en-US" sz="1600" dirty="0">
                <a:solidFill>
                  <a:srgbClr val="3366FF"/>
                </a:solidFill>
              </a:rPr>
              <a:t>with multiplicity </a:t>
            </a:r>
            <a:r>
              <a:rPr lang="en-US" sz="1600" dirty="0">
                <a:solidFill>
                  <a:srgbClr val="FF0000"/>
                </a:solidFill>
              </a:rPr>
              <a:t>for </a:t>
            </a:r>
            <a:r>
              <a:rPr lang="en-US" sz="1600" i="1" dirty="0">
                <a:solidFill>
                  <a:srgbClr val="FF0000"/>
                </a:solidFill>
              </a:rPr>
              <a:t>p</a:t>
            </a:r>
            <a:r>
              <a:rPr lang="en-US" sz="1600" baseline="-25000" dirty="0">
                <a:solidFill>
                  <a:srgbClr val="FF0000"/>
                </a:solidFill>
              </a:rPr>
              <a:t>T</a:t>
            </a:r>
            <a:r>
              <a:rPr lang="en-US" sz="1600" dirty="0">
                <a:solidFill>
                  <a:srgbClr val="FF0000"/>
                </a:solidFill>
              </a:rPr>
              <a:t> integrated </a:t>
            </a:r>
            <a:r>
              <a:rPr lang="en-US" sz="1600" dirty="0" err="1">
                <a:solidFill>
                  <a:srgbClr val="FF0000"/>
                </a:solidFill>
              </a:rPr>
              <a:t>Λc</a:t>
            </a:r>
            <a:r>
              <a:rPr lang="en-US" sz="1600" dirty="0">
                <a:solidFill>
                  <a:srgbClr val="FF0000"/>
                </a:solidFill>
              </a:rPr>
              <a:t> /</a:t>
            </a:r>
            <a:r>
              <a:rPr lang="en-US" sz="1600" dirty="0" smtClean="0">
                <a:solidFill>
                  <a:srgbClr val="FF0000"/>
                </a:solidFill>
              </a:rPr>
              <a:t>D</a:t>
            </a:r>
            <a:r>
              <a:rPr lang="en-US" sz="1600" dirty="0" smtClean="0">
                <a:solidFill>
                  <a:srgbClr val="3366FF"/>
                </a:solidFill>
              </a:rPr>
              <a:t>.   </a:t>
            </a:r>
            <a:r>
              <a:rPr lang="en-US" sz="1600" dirty="0" smtClean="0">
                <a:solidFill>
                  <a:srgbClr val="FF0000"/>
                </a:solidFill>
              </a:rPr>
              <a:t>Is it due to  radial flow?</a:t>
            </a:r>
            <a:r>
              <a:rPr lang="nb-NO" sz="1600" dirty="0">
                <a:solidFill>
                  <a:srgbClr val="3366FF"/>
                </a:solidFill>
              </a:rPr>
              <a:t> arXiv:</a:t>
            </a:r>
            <a:r>
              <a:rPr lang="nb-NO" sz="1600" dirty="0" smtClean="0">
                <a:solidFill>
                  <a:srgbClr val="3366FF"/>
                </a:solidFill>
              </a:rPr>
              <a:t>2112.08156 </a:t>
            </a:r>
            <a:r>
              <a:rPr lang="nb-NO" sz="1600" dirty="0">
                <a:solidFill>
                  <a:srgbClr val="3366FF"/>
                </a:solidFill>
              </a:rPr>
              <a:t>a</a:t>
            </a:r>
            <a:r>
              <a:rPr lang="nb-NO" sz="1600" dirty="0" smtClean="0">
                <a:solidFill>
                  <a:srgbClr val="3366FF"/>
                </a:solidFill>
              </a:rPr>
              <a:t>nd </a:t>
            </a:r>
            <a:r>
              <a:rPr lang="cs-CZ" sz="1600" dirty="0">
                <a:solidFill>
                  <a:srgbClr val="3366FF"/>
                </a:solidFill>
              </a:rPr>
              <a:t>arXiv:2111.11948 </a:t>
            </a:r>
          </a:p>
          <a:p>
            <a:pPr marL="285750" indent="-285750">
              <a:buFont typeface="Wingdings" charset="2"/>
              <a:buChar char="Ø"/>
            </a:pPr>
            <a:endParaRPr lang="nb-NO" dirty="0"/>
          </a:p>
          <a:p>
            <a:pPr marL="285750" indent="-285750">
              <a:buFont typeface="Wingdings" charset="2"/>
              <a:buChar char="Ø"/>
            </a:pPr>
            <a:endParaRPr lang="en-US" dirty="0">
              <a:solidFill>
                <a:srgbClr val="FF0000"/>
              </a:solidFill>
            </a:endParaRPr>
          </a:p>
        </p:txBody>
      </p:sp>
      <p:sp>
        <p:nvSpPr>
          <p:cNvPr id="12" name="Rectangle 11"/>
          <p:cNvSpPr/>
          <p:nvPr/>
        </p:nvSpPr>
        <p:spPr>
          <a:xfrm rot="19324504">
            <a:off x="125716" y="166916"/>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0" name="Rectangle 9"/>
          <p:cNvSpPr/>
          <p:nvPr/>
        </p:nvSpPr>
        <p:spPr>
          <a:xfrm>
            <a:off x="6702306" y="1319743"/>
            <a:ext cx="2441694" cy="369332"/>
          </a:xfrm>
          <a:prstGeom prst="rect">
            <a:avLst/>
          </a:prstGeom>
        </p:spPr>
        <p:txBody>
          <a:bodyPr wrap="none">
            <a:spAutoFit/>
          </a:bodyPr>
          <a:lstStyle/>
          <a:p>
            <a:pPr>
              <a:spcAft>
                <a:spcPts val="1800"/>
              </a:spcAft>
            </a:pPr>
            <a:r>
              <a:rPr lang="en-US" b="1" dirty="0" smtClean="0">
                <a:solidFill>
                  <a:srgbClr val="FF0000"/>
                </a:solidFill>
              </a:rPr>
              <a:t>pp and </a:t>
            </a:r>
            <a:r>
              <a:rPr lang="en-US" b="1" dirty="0">
                <a:solidFill>
                  <a:srgbClr val="FF0000"/>
                </a:solidFill>
              </a:rPr>
              <a:t>Pb–Pb collisions</a:t>
            </a:r>
          </a:p>
        </p:txBody>
      </p:sp>
    </p:spTree>
    <p:extLst>
      <p:ext uri="{BB962C8B-B14F-4D97-AF65-F5344CB8AC3E}">
        <p14:creationId xmlns:p14="http://schemas.microsoft.com/office/powerpoint/2010/main" val="9066882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rgbClr val="FFFFFF"/>
                </a:solidFill>
              </a:rPr>
              <a:t>Two-body scattering involving </a:t>
            </a:r>
            <a:r>
              <a:rPr lang="en-US" i="1" dirty="0">
                <a:solidFill>
                  <a:srgbClr val="FFFFFF"/>
                </a:solidFill>
              </a:rPr>
              <a:t>strange</a:t>
            </a:r>
            <a:r>
              <a:rPr lang="en-US" dirty="0">
                <a:solidFill>
                  <a:srgbClr val="FFFFFF"/>
                </a:solidFill>
              </a:rPr>
              <a:t> </a:t>
            </a:r>
            <a:r>
              <a:rPr lang="en-US" dirty="0" smtClean="0">
                <a:solidFill>
                  <a:srgbClr val="FFFFFF"/>
                </a:solidFill>
              </a:rPr>
              <a:t>and </a:t>
            </a:r>
            <a:r>
              <a:rPr lang="en-US" i="1" dirty="0" smtClean="0">
                <a:solidFill>
                  <a:srgbClr val="FFFFFF"/>
                </a:solidFill>
              </a:rPr>
              <a:t>charm</a:t>
            </a:r>
            <a:r>
              <a:rPr lang="en-US" dirty="0" smtClean="0">
                <a:solidFill>
                  <a:srgbClr val="FFFFFF"/>
                </a:solidFill>
              </a:rPr>
              <a:t> hyperons</a:t>
            </a:r>
            <a:endParaRPr lang="en-US" dirty="0">
              <a:solidFill>
                <a:srgbClr val="FFFF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27</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Tree>
    <p:extLst>
      <p:ext uri="{BB962C8B-B14F-4D97-AF65-F5344CB8AC3E}">
        <p14:creationId xmlns:p14="http://schemas.microsoft.com/office/powerpoint/2010/main" val="17129753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276239"/>
            <a:ext cx="8229600" cy="1143000"/>
          </a:xfrm>
        </p:spPr>
        <p:txBody>
          <a:bodyPr>
            <a:noAutofit/>
          </a:bodyPr>
          <a:lstStyle/>
          <a:p>
            <a:r>
              <a:rPr lang="en-US" sz="2800" dirty="0">
                <a:solidFill>
                  <a:srgbClr val="3366FF"/>
                </a:solidFill>
              </a:rPr>
              <a:t>Two-body </a:t>
            </a:r>
            <a:r>
              <a:rPr lang="en-US" sz="2800" dirty="0" smtClean="0">
                <a:solidFill>
                  <a:srgbClr val="3366FF"/>
                </a:solidFill>
              </a:rPr>
              <a:t>scattering and study of strong </a:t>
            </a:r>
            <a:r>
              <a:rPr lang="en-US" sz="2800" dirty="0">
                <a:solidFill>
                  <a:srgbClr val="3366FF"/>
                </a:solidFill>
              </a:rPr>
              <a:t>interaction </a:t>
            </a:r>
            <a:r>
              <a:rPr lang="en-US" sz="2800" dirty="0" smtClean="0">
                <a:solidFill>
                  <a:srgbClr val="3366FF"/>
                </a:solidFill>
              </a:rPr>
              <a:t>involving </a:t>
            </a:r>
            <a:r>
              <a:rPr lang="en-US" sz="2800" i="1" dirty="0" smtClean="0">
                <a:solidFill>
                  <a:srgbClr val="3366FF"/>
                </a:solidFill>
              </a:rPr>
              <a:t>strange</a:t>
            </a:r>
            <a:r>
              <a:rPr lang="en-US" sz="2800" dirty="0" smtClean="0">
                <a:solidFill>
                  <a:srgbClr val="3366FF"/>
                </a:solidFill>
              </a:rPr>
              <a:t> hyperons</a:t>
            </a:r>
            <a:r>
              <a:rPr lang="en-US" sz="2000" dirty="0" smtClean="0">
                <a:solidFill>
                  <a:srgbClr val="3366FF"/>
                </a:solidFill>
              </a:rPr>
              <a:t/>
            </a:r>
            <a:br>
              <a:rPr lang="en-US" sz="2000" dirty="0" smtClean="0">
                <a:solidFill>
                  <a:srgbClr val="3366FF"/>
                </a:solidFill>
              </a:rPr>
            </a:br>
            <a:r>
              <a:rPr lang="en-US" sz="2000" b="1" dirty="0" smtClean="0">
                <a:solidFill>
                  <a:srgbClr val="3366FF"/>
                </a:solidFill>
              </a:rPr>
              <a:t/>
            </a:r>
            <a:br>
              <a:rPr lang="en-US" sz="2000" b="1" dirty="0" smtClean="0">
                <a:solidFill>
                  <a:srgbClr val="3366FF"/>
                </a:solidFill>
              </a:rPr>
            </a:br>
            <a:endParaRPr lang="en-US" sz="2000" b="1" dirty="0">
              <a:solidFill>
                <a:srgbClr val="3366FF"/>
              </a:solidFill>
            </a:endParaRPr>
          </a:p>
        </p:txBody>
      </p:sp>
      <p:pic>
        <p:nvPicPr>
          <p:cNvPr id="6" name="Content Placeholder 5"/>
          <p:cNvPicPr>
            <a:picLocks noGrp="1" noChangeAspect="1"/>
          </p:cNvPicPr>
          <p:nvPr>
            <p:ph idx="1"/>
          </p:nvPr>
        </p:nvPicPr>
        <p:blipFill>
          <a:blip r:embed="rId3"/>
          <a:srcRect t="1068" b="1068"/>
          <a:stretch>
            <a:fillRect/>
          </a:stretch>
        </p:blipFill>
        <p:spPr>
          <a:xfrm>
            <a:off x="135466" y="1538236"/>
            <a:ext cx="6311957" cy="3471334"/>
          </a:xfrm>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28</a:t>
            </a:fld>
            <a:endParaRPr lang="en-US"/>
          </a:p>
        </p:txBody>
      </p:sp>
      <p:sp>
        <p:nvSpPr>
          <p:cNvPr id="3" name="Rectangle 2"/>
          <p:cNvSpPr/>
          <p:nvPr/>
        </p:nvSpPr>
        <p:spPr>
          <a:xfrm>
            <a:off x="5497513" y="5001105"/>
            <a:ext cx="3505200" cy="1200329"/>
          </a:xfrm>
          <a:prstGeom prst="rect">
            <a:avLst/>
          </a:prstGeom>
        </p:spPr>
        <p:txBody>
          <a:bodyPr wrap="square">
            <a:spAutoFit/>
          </a:bodyPr>
          <a:lstStyle/>
          <a:p>
            <a:pPr marL="171450" indent="-171450">
              <a:buFont typeface="Wingdings" charset="2"/>
              <a:buChar char="Ø"/>
            </a:pPr>
            <a:r>
              <a:rPr lang="en-US" dirty="0" smtClean="0">
                <a:solidFill>
                  <a:srgbClr val="FF0000"/>
                </a:solidFill>
              </a:rPr>
              <a:t>Absence of interaction C(k*) = 1</a:t>
            </a:r>
          </a:p>
          <a:p>
            <a:pPr marL="171450" indent="-171450">
              <a:buFont typeface="Wingdings" charset="2"/>
              <a:buChar char="Ø"/>
            </a:pPr>
            <a:r>
              <a:rPr lang="en-US" dirty="0" smtClean="0">
                <a:solidFill>
                  <a:srgbClr val="FF0000"/>
                </a:solidFill>
              </a:rPr>
              <a:t>Attractive potential C(k*) &gt; 1</a:t>
            </a:r>
          </a:p>
          <a:p>
            <a:pPr marL="171450" indent="-171450">
              <a:buFont typeface="Wingdings" charset="2"/>
              <a:buChar char="Ø"/>
            </a:pPr>
            <a:r>
              <a:rPr lang="en-US" dirty="0" smtClean="0">
                <a:solidFill>
                  <a:srgbClr val="FF0000"/>
                </a:solidFill>
              </a:rPr>
              <a:t>Repulsive potential C(k*) &lt; 1</a:t>
            </a:r>
          </a:p>
          <a:p>
            <a:pPr marL="171450" indent="-171450">
              <a:buFont typeface="Wingdings" charset="2"/>
              <a:buChar char="Ø"/>
            </a:pPr>
            <a:r>
              <a:rPr lang="en-US" dirty="0" smtClean="0">
                <a:solidFill>
                  <a:srgbClr val="FF0000"/>
                </a:solidFill>
              </a:rPr>
              <a:t>Bound-state formation C(k*) &lt;&gt; 1</a:t>
            </a:r>
            <a:endParaRPr lang="en-US" dirty="0">
              <a:solidFill>
                <a:srgbClr val="FF0000"/>
              </a:solidFill>
            </a:endParaRPr>
          </a:p>
        </p:txBody>
      </p:sp>
      <p:cxnSp>
        <p:nvCxnSpPr>
          <p:cNvPr id="10" name="Straight Connector 9"/>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139705" y="1431411"/>
            <a:ext cx="2863008" cy="369332"/>
          </a:xfrm>
          <a:prstGeom prst="rect">
            <a:avLst/>
          </a:prstGeom>
        </p:spPr>
        <p:txBody>
          <a:bodyPr wrap="none">
            <a:spAutoFit/>
          </a:bodyPr>
          <a:lstStyle/>
          <a:p>
            <a:r>
              <a:rPr lang="en-US" b="1" i="1" dirty="0">
                <a:solidFill>
                  <a:srgbClr val="3366FF"/>
                </a:solidFill>
              </a:rPr>
              <a:t>Nature</a:t>
            </a:r>
            <a:r>
              <a:rPr lang="en-US" b="1" dirty="0">
                <a:solidFill>
                  <a:srgbClr val="3366FF"/>
                </a:solidFill>
              </a:rPr>
              <a:t> 588, 232–238 (2020)</a:t>
            </a:r>
            <a:endParaRPr lang="en-US" dirty="0"/>
          </a:p>
        </p:txBody>
      </p:sp>
    </p:spTree>
    <p:extLst>
      <p:ext uri="{BB962C8B-B14F-4D97-AF65-F5344CB8AC3E}">
        <p14:creationId xmlns:p14="http://schemas.microsoft.com/office/powerpoint/2010/main" val="12097435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276239"/>
            <a:ext cx="8229600" cy="1143000"/>
          </a:xfrm>
        </p:spPr>
        <p:txBody>
          <a:bodyPr>
            <a:noAutofit/>
          </a:bodyPr>
          <a:lstStyle/>
          <a:p>
            <a:r>
              <a:rPr lang="en-US" sz="2800" dirty="0">
                <a:solidFill>
                  <a:srgbClr val="3366FF"/>
                </a:solidFill>
              </a:rPr>
              <a:t>Two-body </a:t>
            </a:r>
            <a:r>
              <a:rPr lang="en-US" sz="2800" dirty="0" smtClean="0">
                <a:solidFill>
                  <a:srgbClr val="3366FF"/>
                </a:solidFill>
              </a:rPr>
              <a:t>scattering and study of strong </a:t>
            </a:r>
            <a:r>
              <a:rPr lang="en-US" sz="2800" dirty="0">
                <a:solidFill>
                  <a:srgbClr val="3366FF"/>
                </a:solidFill>
              </a:rPr>
              <a:t>interaction </a:t>
            </a:r>
            <a:r>
              <a:rPr lang="en-US" sz="2800" dirty="0" smtClean="0">
                <a:solidFill>
                  <a:srgbClr val="3366FF"/>
                </a:solidFill>
              </a:rPr>
              <a:t>involving </a:t>
            </a:r>
            <a:r>
              <a:rPr lang="en-US" sz="2800" b="1" i="1" dirty="0" smtClean="0">
                <a:solidFill>
                  <a:srgbClr val="3366FF"/>
                </a:solidFill>
              </a:rPr>
              <a:t>strange</a:t>
            </a:r>
            <a:r>
              <a:rPr lang="en-US" sz="2800" dirty="0" smtClean="0">
                <a:solidFill>
                  <a:srgbClr val="3366FF"/>
                </a:solidFill>
              </a:rPr>
              <a:t> hyperons</a:t>
            </a:r>
            <a:r>
              <a:rPr lang="en-US" sz="2000" dirty="0" smtClean="0">
                <a:solidFill>
                  <a:srgbClr val="3366FF"/>
                </a:solidFill>
              </a:rPr>
              <a:t/>
            </a:r>
            <a:br>
              <a:rPr lang="en-US" sz="2000" dirty="0" smtClean="0">
                <a:solidFill>
                  <a:srgbClr val="3366FF"/>
                </a:solidFill>
              </a:rPr>
            </a:br>
            <a:r>
              <a:rPr lang="en-US" sz="2000" b="1" dirty="0" smtClean="0">
                <a:solidFill>
                  <a:srgbClr val="3366FF"/>
                </a:solidFill>
              </a:rPr>
              <a:t/>
            </a:r>
            <a:br>
              <a:rPr lang="en-US" sz="2000" b="1" dirty="0" smtClean="0">
                <a:solidFill>
                  <a:srgbClr val="3366FF"/>
                </a:solidFill>
              </a:rPr>
            </a:br>
            <a:endParaRPr lang="en-US" sz="2000" b="1" dirty="0">
              <a:solidFill>
                <a:srgbClr val="3366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29</a:t>
            </a:fld>
            <a:endParaRPr lang="en-US"/>
          </a:p>
        </p:txBody>
      </p:sp>
      <p:pic>
        <p:nvPicPr>
          <p:cNvPr id="7" name="Picture 6"/>
          <p:cNvPicPr>
            <a:picLocks noChangeAspect="1"/>
          </p:cNvPicPr>
          <p:nvPr/>
        </p:nvPicPr>
        <p:blipFill>
          <a:blip r:embed="rId3"/>
          <a:stretch>
            <a:fillRect/>
          </a:stretch>
        </p:blipFill>
        <p:spPr>
          <a:xfrm>
            <a:off x="5699106" y="1515533"/>
            <a:ext cx="3207827" cy="3877734"/>
          </a:xfrm>
          <a:prstGeom prst="rect">
            <a:avLst/>
          </a:prstGeom>
        </p:spPr>
      </p:pic>
      <p:pic>
        <p:nvPicPr>
          <p:cNvPr id="8" name="Picture 7"/>
          <p:cNvPicPr>
            <a:picLocks noChangeAspect="1"/>
          </p:cNvPicPr>
          <p:nvPr/>
        </p:nvPicPr>
        <p:blipFill>
          <a:blip r:embed="rId4"/>
          <a:stretch>
            <a:fillRect/>
          </a:stretch>
        </p:blipFill>
        <p:spPr>
          <a:xfrm>
            <a:off x="225505" y="1788339"/>
            <a:ext cx="4896828" cy="3380111"/>
          </a:xfrm>
          <a:prstGeom prst="rect">
            <a:avLst/>
          </a:prstGeom>
        </p:spPr>
      </p:pic>
      <p:pic>
        <p:nvPicPr>
          <p:cNvPr id="9" name="Picture 8"/>
          <p:cNvPicPr>
            <a:picLocks noChangeAspect="1"/>
          </p:cNvPicPr>
          <p:nvPr/>
        </p:nvPicPr>
        <p:blipFill>
          <a:blip r:embed="rId5"/>
          <a:stretch>
            <a:fillRect/>
          </a:stretch>
        </p:blipFill>
        <p:spPr>
          <a:xfrm>
            <a:off x="466560" y="6976533"/>
            <a:ext cx="6828513" cy="1377950"/>
          </a:xfrm>
          <a:prstGeom prst="rect">
            <a:avLst/>
          </a:prstGeom>
        </p:spPr>
      </p:pic>
      <p:cxnSp>
        <p:nvCxnSpPr>
          <p:cNvPr id="10" name="Straight Connector 9"/>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10173" y="1330867"/>
            <a:ext cx="2863008" cy="369332"/>
          </a:xfrm>
          <a:prstGeom prst="rect">
            <a:avLst/>
          </a:prstGeom>
        </p:spPr>
        <p:txBody>
          <a:bodyPr wrap="none">
            <a:spAutoFit/>
          </a:bodyPr>
          <a:lstStyle/>
          <a:p>
            <a:r>
              <a:rPr lang="en-US" b="1" i="1" dirty="0">
                <a:solidFill>
                  <a:srgbClr val="3366FF"/>
                </a:solidFill>
              </a:rPr>
              <a:t>Nature</a:t>
            </a:r>
            <a:r>
              <a:rPr lang="en-US" b="1" dirty="0">
                <a:solidFill>
                  <a:srgbClr val="3366FF"/>
                </a:solidFill>
              </a:rPr>
              <a:t> 588, 232–238 (2020)</a:t>
            </a:r>
            <a:endParaRPr lang="en-US" dirty="0"/>
          </a:p>
        </p:txBody>
      </p:sp>
      <p:sp>
        <p:nvSpPr>
          <p:cNvPr id="13" name="Rectangle 12"/>
          <p:cNvSpPr/>
          <p:nvPr/>
        </p:nvSpPr>
        <p:spPr>
          <a:xfrm>
            <a:off x="5122333" y="5671407"/>
            <a:ext cx="3691466" cy="646331"/>
          </a:xfrm>
          <a:prstGeom prst="rect">
            <a:avLst/>
          </a:prstGeom>
        </p:spPr>
        <p:txBody>
          <a:bodyPr wrap="square">
            <a:spAutoFit/>
          </a:bodyPr>
          <a:lstStyle/>
          <a:p>
            <a:pPr marL="285750" indent="-285750">
              <a:buFont typeface="Wingdings" charset="2"/>
              <a:buChar char="Ø"/>
            </a:pPr>
            <a:r>
              <a:rPr lang="en-US" dirty="0">
                <a:solidFill>
                  <a:srgbClr val="FF0000"/>
                </a:solidFill>
              </a:rPr>
              <a:t>Important input  </a:t>
            </a:r>
            <a:r>
              <a:rPr lang="en-US" dirty="0" smtClean="0">
                <a:solidFill>
                  <a:srgbClr val="FF0000"/>
                </a:solidFill>
              </a:rPr>
              <a:t>for </a:t>
            </a:r>
            <a:r>
              <a:rPr lang="en-US" dirty="0">
                <a:solidFill>
                  <a:srgbClr val="FF0000"/>
                </a:solidFill>
              </a:rPr>
              <a:t>the equation of </a:t>
            </a:r>
            <a:r>
              <a:rPr lang="en-US" dirty="0" smtClean="0">
                <a:solidFill>
                  <a:srgbClr val="FF0000"/>
                </a:solidFill>
              </a:rPr>
              <a:t>state of </a:t>
            </a:r>
            <a:r>
              <a:rPr lang="en-US" dirty="0">
                <a:solidFill>
                  <a:srgbClr val="FF0000"/>
                </a:solidFill>
              </a:rPr>
              <a:t>neutron stars</a:t>
            </a:r>
          </a:p>
        </p:txBody>
      </p:sp>
      <p:sp>
        <p:nvSpPr>
          <p:cNvPr id="14" name="Content Placeholder 13"/>
          <p:cNvSpPr>
            <a:spLocks noGrp="1"/>
          </p:cNvSpPr>
          <p:nvPr>
            <p:ph idx="1"/>
          </p:nvPr>
        </p:nvSpPr>
        <p:spPr>
          <a:xfrm>
            <a:off x="8906933" y="5672667"/>
            <a:ext cx="8229600" cy="4525963"/>
          </a:xfrm>
        </p:spPr>
        <p:txBody>
          <a:bodyPr>
            <a:normAutofit/>
          </a:bodyPr>
          <a:lstStyle/>
          <a:p>
            <a:pPr marL="0" indent="0">
              <a:buNone/>
            </a:pPr>
            <a:r>
              <a:rPr lang="en-US" sz="800" dirty="0"/>
              <a:t>.</a:t>
            </a:r>
          </a:p>
        </p:txBody>
      </p:sp>
      <p:sp>
        <p:nvSpPr>
          <p:cNvPr id="15" name="Rectangle 14"/>
          <p:cNvSpPr/>
          <p:nvPr/>
        </p:nvSpPr>
        <p:spPr>
          <a:xfrm>
            <a:off x="405515" y="4931602"/>
            <a:ext cx="5146733" cy="923330"/>
          </a:xfrm>
          <a:prstGeom prst="rect">
            <a:avLst/>
          </a:prstGeom>
        </p:spPr>
        <p:txBody>
          <a:bodyPr wrap="square">
            <a:spAutoFit/>
          </a:bodyPr>
          <a:lstStyle/>
          <a:p>
            <a:r>
              <a:rPr lang="en-US" dirty="0" smtClean="0">
                <a:solidFill>
                  <a:srgbClr val="FF0000"/>
                </a:solidFill>
              </a:rPr>
              <a:t>Potentials  for the p-</a:t>
            </a:r>
            <a:r>
              <a:rPr lang="en-US" dirty="0" err="1" smtClean="0">
                <a:solidFill>
                  <a:srgbClr val="FF0000"/>
                </a:solidFill>
              </a:rPr>
              <a:t>Ξ</a:t>
            </a:r>
            <a:r>
              <a:rPr lang="en-US" baseline="30000" dirty="0" smtClean="0">
                <a:solidFill>
                  <a:srgbClr val="FF0000"/>
                </a:solidFill>
              </a:rPr>
              <a:t>--  </a:t>
            </a:r>
            <a:r>
              <a:rPr lang="en-US" dirty="0" smtClean="0">
                <a:solidFill>
                  <a:srgbClr val="FF0000"/>
                </a:solidFill>
              </a:rPr>
              <a:t>and p-</a:t>
            </a:r>
            <a:r>
              <a:rPr lang="en-US" dirty="0" err="1" smtClean="0">
                <a:solidFill>
                  <a:srgbClr val="FF0000"/>
                </a:solidFill>
              </a:rPr>
              <a:t>Ω</a:t>
            </a:r>
            <a:r>
              <a:rPr lang="en-US" baseline="30000" dirty="0" smtClean="0">
                <a:solidFill>
                  <a:srgbClr val="FF0000"/>
                </a:solidFill>
              </a:rPr>
              <a:t>— </a:t>
            </a:r>
            <a:r>
              <a:rPr lang="en-US" dirty="0" smtClean="0">
                <a:solidFill>
                  <a:srgbClr val="FF0000"/>
                </a:solidFill>
              </a:rPr>
              <a:t>interactions </a:t>
            </a:r>
          </a:p>
          <a:p>
            <a:r>
              <a:rPr lang="en-US" dirty="0" smtClean="0">
                <a:solidFill>
                  <a:srgbClr val="FF0000"/>
                </a:solidFill>
              </a:rPr>
              <a:t>predicted by the HAL QCD collaboration.</a:t>
            </a:r>
          </a:p>
          <a:p>
            <a:endParaRPr lang="en-US" dirty="0">
              <a:solidFill>
                <a:srgbClr val="FF0000"/>
              </a:solidFill>
            </a:endParaRPr>
          </a:p>
        </p:txBody>
      </p:sp>
      <p:sp>
        <p:nvSpPr>
          <p:cNvPr id="16" name="Rectangle 15"/>
          <p:cNvSpPr/>
          <p:nvPr/>
        </p:nvSpPr>
        <p:spPr>
          <a:xfrm>
            <a:off x="405515" y="5561340"/>
            <a:ext cx="3462866" cy="523220"/>
          </a:xfrm>
          <a:prstGeom prst="rect">
            <a:avLst/>
          </a:prstGeom>
        </p:spPr>
        <p:txBody>
          <a:bodyPr wrap="square">
            <a:spAutoFit/>
          </a:bodyPr>
          <a:lstStyle/>
          <a:p>
            <a:r>
              <a:rPr lang="en-US" sz="1400" dirty="0">
                <a:solidFill>
                  <a:srgbClr val="0000FF"/>
                </a:solidFill>
              </a:rPr>
              <a:t>[</a:t>
            </a:r>
            <a:r>
              <a:rPr lang="en-US" sz="1400" dirty="0" smtClean="0">
                <a:solidFill>
                  <a:srgbClr val="0000FF"/>
                </a:solidFill>
              </a:rPr>
              <a:t>Phys.</a:t>
            </a:r>
            <a:r>
              <a:rPr lang="is-IS" sz="1400" dirty="0" smtClean="0">
                <a:solidFill>
                  <a:srgbClr val="0000FF"/>
                </a:solidFill>
              </a:rPr>
              <a:t>Lett</a:t>
            </a:r>
            <a:r>
              <a:rPr lang="is-IS" sz="1400" dirty="0">
                <a:solidFill>
                  <a:srgbClr val="0000FF"/>
                </a:solidFill>
              </a:rPr>
              <a:t>. B 792, 284–289 (2019</a:t>
            </a:r>
            <a:r>
              <a:rPr lang="is-IS" sz="1400" dirty="0" smtClean="0">
                <a:solidFill>
                  <a:srgbClr val="0000FF"/>
                </a:solidFill>
              </a:rPr>
              <a:t>);</a:t>
            </a:r>
          </a:p>
          <a:p>
            <a:r>
              <a:rPr lang="en-US" sz="1400" dirty="0" err="1" smtClean="0">
                <a:solidFill>
                  <a:srgbClr val="0000FF"/>
                </a:solidFill>
              </a:rPr>
              <a:t>Nucl</a:t>
            </a:r>
            <a:r>
              <a:rPr lang="en-US" sz="1400" dirty="0" smtClean="0">
                <a:solidFill>
                  <a:srgbClr val="0000FF"/>
                </a:solidFill>
              </a:rPr>
              <a:t>.</a:t>
            </a:r>
            <a:r>
              <a:rPr lang="is-IS" sz="1400" dirty="0" smtClean="0">
                <a:solidFill>
                  <a:srgbClr val="0000FF"/>
                </a:solidFill>
              </a:rPr>
              <a:t>Phys</a:t>
            </a:r>
            <a:r>
              <a:rPr lang="is-IS" sz="1400" dirty="0">
                <a:solidFill>
                  <a:srgbClr val="0000FF"/>
                </a:solidFill>
              </a:rPr>
              <a:t>. A 998, 121737 (2020</a:t>
            </a:r>
            <a:r>
              <a:rPr lang="is-IS" sz="1400" dirty="0" smtClean="0">
                <a:solidFill>
                  <a:srgbClr val="0000FF"/>
                </a:solidFill>
              </a:rPr>
              <a:t>)].</a:t>
            </a:r>
            <a:endParaRPr lang="en-US" sz="1400" dirty="0">
              <a:solidFill>
                <a:srgbClr val="0000FF"/>
              </a:solidFill>
            </a:endParaRPr>
          </a:p>
        </p:txBody>
      </p:sp>
    </p:spTree>
    <p:extLst>
      <p:ext uri="{BB962C8B-B14F-4D97-AF65-F5344CB8AC3E}">
        <p14:creationId xmlns:p14="http://schemas.microsoft.com/office/powerpoint/2010/main" val="18564911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FF"/>
                </a:solidFill>
              </a:rPr>
              <a:t>Layout of this talk</a:t>
            </a:r>
            <a:endParaRPr lang="en-US" dirty="0">
              <a:solidFill>
                <a:srgbClr val="FFFFFF"/>
              </a:solidFill>
            </a:endParaRPr>
          </a:p>
        </p:txBody>
      </p:sp>
      <p:sp>
        <p:nvSpPr>
          <p:cNvPr id="3" name="Content Placeholder 2"/>
          <p:cNvSpPr>
            <a:spLocks noGrp="1"/>
          </p:cNvSpPr>
          <p:nvPr>
            <p:ph idx="1"/>
          </p:nvPr>
        </p:nvSpPr>
        <p:spPr>
          <a:xfrm>
            <a:off x="457200" y="1994956"/>
            <a:ext cx="8229600" cy="4525963"/>
          </a:xfrm>
        </p:spPr>
        <p:txBody>
          <a:bodyPr>
            <a:normAutofit fontScale="85000" lnSpcReduction="10000"/>
          </a:bodyPr>
          <a:lstStyle/>
          <a:p>
            <a:pPr algn="just">
              <a:buFont typeface="Wingdings" charset="2"/>
              <a:buChar char="Ø"/>
            </a:pPr>
            <a:r>
              <a:rPr lang="en-US" sz="2900" dirty="0" smtClean="0">
                <a:solidFill>
                  <a:schemeClr val="bg1"/>
                </a:solidFill>
              </a:rPr>
              <a:t>Introduction.</a:t>
            </a:r>
            <a:r>
              <a:rPr lang="ru-RU" sz="2900" dirty="0">
                <a:solidFill>
                  <a:schemeClr val="bg1"/>
                </a:solidFill>
              </a:rPr>
              <a:t> </a:t>
            </a:r>
            <a:endParaRPr lang="en-US" sz="2900" dirty="0" smtClean="0">
              <a:solidFill>
                <a:schemeClr val="bg1"/>
              </a:solidFill>
            </a:endParaRPr>
          </a:p>
          <a:p>
            <a:pPr algn="just">
              <a:buFont typeface="Wingdings" charset="2"/>
              <a:buChar char="Ø"/>
            </a:pPr>
            <a:r>
              <a:rPr lang="en-US" sz="2900" dirty="0" smtClean="0">
                <a:solidFill>
                  <a:schemeClr val="bg1"/>
                </a:solidFill>
              </a:rPr>
              <a:t>QGP and </a:t>
            </a:r>
            <a:r>
              <a:rPr lang="en-US" sz="2900" dirty="0">
                <a:solidFill>
                  <a:schemeClr val="bg1"/>
                </a:solidFill>
              </a:rPr>
              <a:t>f</a:t>
            </a:r>
            <a:r>
              <a:rPr lang="ru-RU" sz="2900" dirty="0" err="1" smtClean="0">
                <a:solidFill>
                  <a:schemeClr val="bg1"/>
                </a:solidFill>
              </a:rPr>
              <a:t>ormation</a:t>
            </a:r>
            <a:r>
              <a:rPr lang="ru-RU" sz="2900" dirty="0" smtClean="0">
                <a:solidFill>
                  <a:schemeClr val="bg1"/>
                </a:solidFill>
              </a:rPr>
              <a:t> </a:t>
            </a:r>
            <a:r>
              <a:rPr lang="ru-RU" sz="2900" dirty="0" err="1">
                <a:solidFill>
                  <a:schemeClr val="bg1"/>
                </a:solidFill>
              </a:rPr>
              <a:t>of</a:t>
            </a:r>
            <a:r>
              <a:rPr lang="ru-RU" sz="2900" dirty="0">
                <a:solidFill>
                  <a:schemeClr val="bg1"/>
                </a:solidFill>
              </a:rPr>
              <a:t> </a:t>
            </a:r>
            <a:r>
              <a:rPr lang="ru-RU" sz="2900" dirty="0" err="1">
                <a:solidFill>
                  <a:schemeClr val="bg1"/>
                </a:solidFill>
              </a:rPr>
              <a:t>light</a:t>
            </a:r>
            <a:r>
              <a:rPr lang="ru-RU" sz="2900" dirty="0">
                <a:solidFill>
                  <a:schemeClr val="bg1"/>
                </a:solidFill>
              </a:rPr>
              <a:t> (</a:t>
            </a:r>
            <a:r>
              <a:rPr lang="ru-RU" sz="2900" dirty="0" err="1">
                <a:solidFill>
                  <a:schemeClr val="bg1"/>
                </a:solidFill>
              </a:rPr>
              <a:t>anti</a:t>
            </a:r>
            <a:r>
              <a:rPr lang="ru-RU" sz="2900" dirty="0">
                <a:solidFill>
                  <a:schemeClr val="bg1"/>
                </a:solidFill>
              </a:rPr>
              <a:t>) (</a:t>
            </a:r>
            <a:r>
              <a:rPr lang="ru-RU" sz="2900" dirty="0" err="1">
                <a:solidFill>
                  <a:schemeClr val="bg1"/>
                </a:solidFill>
              </a:rPr>
              <a:t>hyper</a:t>
            </a:r>
            <a:r>
              <a:rPr lang="ru-RU" sz="2900" dirty="0">
                <a:solidFill>
                  <a:schemeClr val="bg1"/>
                </a:solidFill>
              </a:rPr>
              <a:t>) </a:t>
            </a:r>
            <a:r>
              <a:rPr lang="ru-RU" sz="2900" dirty="0" err="1" smtClean="0">
                <a:solidFill>
                  <a:schemeClr val="bg1"/>
                </a:solidFill>
              </a:rPr>
              <a:t>nuclei</a:t>
            </a:r>
            <a:endParaRPr lang="en-US" sz="2900" dirty="0" smtClean="0">
              <a:solidFill>
                <a:schemeClr val="bg1"/>
              </a:solidFill>
            </a:endParaRPr>
          </a:p>
          <a:p>
            <a:pPr algn="just">
              <a:buFont typeface="Wingdings" charset="2"/>
              <a:buChar char="Ø"/>
            </a:pPr>
            <a:r>
              <a:rPr lang="ru-RU" sz="2900" dirty="0" err="1" smtClean="0">
                <a:solidFill>
                  <a:schemeClr val="bg1"/>
                </a:solidFill>
              </a:rPr>
              <a:t>Jets</a:t>
            </a:r>
            <a:r>
              <a:rPr lang="ru-RU" sz="2900" dirty="0" smtClean="0">
                <a:solidFill>
                  <a:schemeClr val="bg1"/>
                </a:solidFill>
              </a:rPr>
              <a:t> </a:t>
            </a:r>
            <a:r>
              <a:rPr lang="ru-RU" sz="2900" dirty="0" err="1">
                <a:solidFill>
                  <a:schemeClr val="bg1"/>
                </a:solidFill>
              </a:rPr>
              <a:t>in</a:t>
            </a:r>
            <a:r>
              <a:rPr lang="ru-RU" sz="2900" dirty="0">
                <a:solidFill>
                  <a:schemeClr val="bg1"/>
                </a:solidFill>
              </a:rPr>
              <a:t> QGP </a:t>
            </a:r>
            <a:r>
              <a:rPr lang="ru-RU" sz="2900" dirty="0" err="1" smtClean="0">
                <a:solidFill>
                  <a:schemeClr val="bg1"/>
                </a:solidFill>
              </a:rPr>
              <a:t>medium</a:t>
            </a:r>
            <a:endParaRPr lang="en-US" sz="2900" dirty="0">
              <a:solidFill>
                <a:schemeClr val="bg1"/>
              </a:solidFill>
            </a:endParaRPr>
          </a:p>
          <a:p>
            <a:pPr algn="just">
              <a:buFont typeface="Wingdings" charset="2"/>
              <a:buChar char="Ø"/>
            </a:pPr>
            <a:r>
              <a:rPr lang="en-US" sz="2900" dirty="0" smtClean="0">
                <a:solidFill>
                  <a:schemeClr val="bg1"/>
                </a:solidFill>
              </a:rPr>
              <a:t>Strangeness and charm in collisions of large and small systems</a:t>
            </a:r>
          </a:p>
          <a:p>
            <a:pPr lvl="3" algn="just">
              <a:buFont typeface="Wingdings" charset="2"/>
              <a:buChar char="²"/>
            </a:pPr>
            <a:r>
              <a:rPr lang="en-US" sz="2900" dirty="0" smtClean="0">
                <a:solidFill>
                  <a:schemeClr val="bg1"/>
                </a:solidFill>
              </a:rPr>
              <a:t>Strangeness in pp collisions at midrapidity</a:t>
            </a:r>
          </a:p>
          <a:p>
            <a:pPr lvl="3" algn="just">
              <a:buFont typeface="Wingdings" charset="2"/>
              <a:buChar char="²"/>
            </a:pPr>
            <a:r>
              <a:rPr lang="en-US" sz="2900" dirty="0" smtClean="0">
                <a:solidFill>
                  <a:schemeClr val="bg1"/>
                </a:solidFill>
              </a:rPr>
              <a:t>Charm </a:t>
            </a:r>
            <a:r>
              <a:rPr lang="en-US" sz="2900" dirty="0">
                <a:solidFill>
                  <a:schemeClr val="bg1"/>
                </a:solidFill>
              </a:rPr>
              <a:t>in pp, p-Pb and Pb-Pb </a:t>
            </a:r>
            <a:r>
              <a:rPr lang="en-US" sz="2900" dirty="0" smtClean="0">
                <a:solidFill>
                  <a:schemeClr val="bg1"/>
                </a:solidFill>
              </a:rPr>
              <a:t>collisions</a:t>
            </a:r>
          </a:p>
          <a:p>
            <a:pPr lvl="3" algn="just">
              <a:buFont typeface="Wingdings" charset="2"/>
              <a:buChar char="²"/>
            </a:pPr>
            <a:r>
              <a:rPr lang="en-US" sz="2900" dirty="0" smtClean="0">
                <a:solidFill>
                  <a:schemeClr val="bg1"/>
                </a:solidFill>
              </a:rPr>
              <a:t>Two</a:t>
            </a:r>
            <a:r>
              <a:rPr lang="en-US" sz="2900" dirty="0">
                <a:solidFill>
                  <a:schemeClr val="bg1"/>
                </a:solidFill>
              </a:rPr>
              <a:t>-body scattering involving </a:t>
            </a:r>
            <a:r>
              <a:rPr lang="en-US" sz="2900" i="1" dirty="0">
                <a:solidFill>
                  <a:schemeClr val="bg1"/>
                </a:solidFill>
              </a:rPr>
              <a:t>strange</a:t>
            </a:r>
            <a:r>
              <a:rPr lang="en-US" sz="2900" dirty="0">
                <a:solidFill>
                  <a:schemeClr val="bg1"/>
                </a:solidFill>
              </a:rPr>
              <a:t> </a:t>
            </a:r>
            <a:r>
              <a:rPr lang="en-US" sz="2900" dirty="0" smtClean="0">
                <a:solidFill>
                  <a:schemeClr val="bg1"/>
                </a:solidFill>
              </a:rPr>
              <a:t>and </a:t>
            </a:r>
            <a:r>
              <a:rPr lang="en-US" sz="2900" i="1" dirty="0">
                <a:solidFill>
                  <a:schemeClr val="bg1"/>
                </a:solidFill>
              </a:rPr>
              <a:t>charm</a:t>
            </a:r>
            <a:r>
              <a:rPr lang="en-US" sz="2900" dirty="0">
                <a:solidFill>
                  <a:schemeClr val="bg1"/>
                </a:solidFill>
              </a:rPr>
              <a:t> hyperons </a:t>
            </a:r>
            <a:endParaRPr lang="en-US" sz="2900" dirty="0" smtClean="0">
              <a:solidFill>
                <a:schemeClr val="bg1"/>
              </a:solidFill>
            </a:endParaRPr>
          </a:p>
          <a:p>
            <a:pPr algn="just">
              <a:buFont typeface="Wingdings" charset="2"/>
              <a:buChar char="Ø"/>
            </a:pPr>
            <a:r>
              <a:rPr lang="en-US" sz="2900" dirty="0" smtClean="0">
                <a:solidFill>
                  <a:schemeClr val="bg1"/>
                </a:solidFill>
              </a:rPr>
              <a:t>Flow </a:t>
            </a:r>
            <a:r>
              <a:rPr lang="en-US" sz="2900" dirty="0">
                <a:solidFill>
                  <a:schemeClr val="bg1"/>
                </a:solidFill>
              </a:rPr>
              <a:t>of identified particles </a:t>
            </a:r>
            <a:r>
              <a:rPr lang="en-US" sz="2900" dirty="0" smtClean="0">
                <a:solidFill>
                  <a:schemeClr val="bg1"/>
                </a:solidFill>
              </a:rPr>
              <a:t>in small systems </a:t>
            </a:r>
            <a:r>
              <a:rPr lang="en-US" sz="2900" b="1" dirty="0">
                <a:solidFill>
                  <a:schemeClr val="bg1"/>
                </a:solidFill>
              </a:rPr>
              <a:t>				</a:t>
            </a:r>
            <a:endParaRPr lang="en-US" sz="2900" b="1" dirty="0" smtClean="0">
              <a:solidFill>
                <a:schemeClr val="bg1"/>
              </a:solidFill>
            </a:endParaRPr>
          </a:p>
          <a:p>
            <a:pPr algn="just">
              <a:buFont typeface="Wingdings" charset="2"/>
              <a:buChar char="Ø"/>
            </a:pPr>
            <a:r>
              <a:rPr lang="en-US" sz="2900" dirty="0" smtClean="0">
                <a:solidFill>
                  <a:schemeClr val="bg1"/>
                </a:solidFill>
              </a:rPr>
              <a:t>ALICE </a:t>
            </a:r>
            <a:r>
              <a:rPr lang="en-US" sz="2900" dirty="0">
                <a:solidFill>
                  <a:schemeClr val="bg1"/>
                </a:solidFill>
              </a:rPr>
              <a:t>@LHC </a:t>
            </a:r>
            <a:r>
              <a:rPr lang="en-US" sz="2900" dirty="0" smtClean="0">
                <a:solidFill>
                  <a:schemeClr val="bg1"/>
                </a:solidFill>
              </a:rPr>
              <a:t>Schedule</a:t>
            </a:r>
          </a:p>
          <a:p>
            <a:pPr marL="0" indent="0" algn="just">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3</a:t>
            </a:fld>
            <a:endParaRPr lang="en-US"/>
          </a:p>
        </p:txBody>
      </p:sp>
    </p:spTree>
    <p:extLst>
      <p:ext uri="{BB962C8B-B14F-4D97-AF65-F5344CB8AC3E}">
        <p14:creationId xmlns:p14="http://schemas.microsoft.com/office/powerpoint/2010/main" val="4080088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00" y="156105"/>
            <a:ext cx="8229600" cy="1143000"/>
          </a:xfrm>
        </p:spPr>
        <p:txBody>
          <a:bodyPr>
            <a:normAutofit/>
          </a:bodyPr>
          <a:lstStyle/>
          <a:p>
            <a:r>
              <a:rPr lang="en-US" sz="2800" b="1" dirty="0" smtClean="0">
                <a:solidFill>
                  <a:srgbClr val="3366FF"/>
                </a:solidFill>
              </a:rPr>
              <a:t>Two-body scattering involving </a:t>
            </a:r>
            <a:r>
              <a:rPr lang="en-US" sz="2800" b="1" i="1" dirty="0" smtClean="0">
                <a:solidFill>
                  <a:srgbClr val="FF0000"/>
                </a:solidFill>
              </a:rPr>
              <a:t>charm</a:t>
            </a:r>
            <a:r>
              <a:rPr lang="en-US" sz="2800" b="1" dirty="0" smtClean="0">
                <a:solidFill>
                  <a:srgbClr val="3366FF"/>
                </a:solidFill>
              </a:rPr>
              <a:t> hadrons</a:t>
            </a:r>
            <a:endParaRPr lang="en-US" sz="2800" b="1" dirty="0">
              <a:solidFill>
                <a:srgbClr val="3366FF"/>
              </a:solidFill>
            </a:endParaRPr>
          </a:p>
        </p:txBody>
      </p:sp>
      <p:sp>
        <p:nvSpPr>
          <p:cNvPr id="3" name="Content Placeholder 2"/>
          <p:cNvSpPr>
            <a:spLocks noGrp="1"/>
          </p:cNvSpPr>
          <p:nvPr>
            <p:ph idx="1"/>
          </p:nvPr>
        </p:nvSpPr>
        <p:spPr>
          <a:xfrm>
            <a:off x="9144000" y="6231466"/>
            <a:ext cx="8796866" cy="778933"/>
          </a:xfrm>
        </p:spPr>
        <p:txBody>
          <a:bodyPr>
            <a:normAutofit/>
          </a:bodyPr>
          <a:lstStyle/>
          <a:p>
            <a:endParaRPr lang="en-US" sz="1200" dirty="0"/>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30</a:t>
            </a:fld>
            <a:endParaRPr lang="en-US"/>
          </a:p>
        </p:txBody>
      </p:sp>
      <p:pic>
        <p:nvPicPr>
          <p:cNvPr id="7" name="Picture 6"/>
          <p:cNvPicPr>
            <a:picLocks noChangeAspect="1"/>
          </p:cNvPicPr>
          <p:nvPr/>
        </p:nvPicPr>
        <p:blipFill>
          <a:blip r:embed="rId3"/>
          <a:stretch>
            <a:fillRect/>
          </a:stretch>
        </p:blipFill>
        <p:spPr>
          <a:xfrm>
            <a:off x="5241089" y="1588655"/>
            <a:ext cx="3267911" cy="3050517"/>
          </a:xfrm>
          <a:prstGeom prst="rect">
            <a:avLst/>
          </a:prstGeom>
        </p:spPr>
      </p:pic>
      <p:sp>
        <p:nvSpPr>
          <p:cNvPr id="8" name="Rectangle 7"/>
          <p:cNvSpPr/>
          <p:nvPr/>
        </p:nvSpPr>
        <p:spPr>
          <a:xfrm>
            <a:off x="0" y="4766172"/>
            <a:ext cx="9144000" cy="1231106"/>
          </a:xfrm>
          <a:prstGeom prst="rect">
            <a:avLst/>
          </a:prstGeom>
        </p:spPr>
        <p:txBody>
          <a:bodyPr wrap="square">
            <a:spAutoFit/>
          </a:bodyPr>
          <a:lstStyle/>
          <a:p>
            <a:pPr>
              <a:buFont typeface="Wingdings" charset="2"/>
              <a:buChar char="Ø"/>
            </a:pPr>
            <a:r>
              <a:rPr lang="en-US" sz="2000" dirty="0">
                <a:solidFill>
                  <a:srgbClr val="FF0000"/>
                </a:solidFill>
              </a:rPr>
              <a:t> </a:t>
            </a:r>
            <a:r>
              <a:rPr lang="en-US" dirty="0" smtClean="0">
                <a:solidFill>
                  <a:srgbClr val="FF0000"/>
                </a:solidFill>
              </a:rPr>
              <a:t>The </a:t>
            </a:r>
            <a:r>
              <a:rPr lang="en-US" dirty="0">
                <a:solidFill>
                  <a:srgbClr val="FF0000"/>
                </a:solidFill>
              </a:rPr>
              <a:t>data are compatible with the Coulomb-only interaction hypothesis </a:t>
            </a:r>
            <a:r>
              <a:rPr lang="en-US" dirty="0" smtClean="0">
                <a:solidFill>
                  <a:srgbClr val="FF0000"/>
                </a:solidFill>
              </a:rPr>
              <a:t>within </a:t>
            </a:r>
            <a:r>
              <a:rPr lang="en-US" dirty="0">
                <a:solidFill>
                  <a:srgbClr val="FF0000"/>
                </a:solidFill>
              </a:rPr>
              <a:t>( </a:t>
            </a:r>
            <a:r>
              <a:rPr lang="en-US" dirty="0" smtClean="0">
                <a:solidFill>
                  <a:srgbClr val="FF0000"/>
                </a:solidFill>
              </a:rPr>
              <a:t>1.1</a:t>
            </a:r>
            <a:r>
              <a:rPr lang="en-US" dirty="0">
                <a:solidFill>
                  <a:srgbClr val="FF0000"/>
                </a:solidFill>
              </a:rPr>
              <a:t>–</a:t>
            </a:r>
            <a:r>
              <a:rPr lang="en-US" dirty="0" smtClean="0">
                <a:solidFill>
                  <a:srgbClr val="FF0000"/>
                </a:solidFill>
              </a:rPr>
              <a:t>1.5) </a:t>
            </a:r>
            <a:r>
              <a:rPr lang="en-US" dirty="0" err="1" smtClean="0">
                <a:solidFill>
                  <a:srgbClr val="FF0000"/>
                </a:solidFill>
              </a:rPr>
              <a:t>σ</a:t>
            </a:r>
            <a:r>
              <a:rPr lang="en-US" dirty="0" smtClean="0">
                <a:solidFill>
                  <a:srgbClr val="FF0000"/>
                </a:solidFill>
              </a:rPr>
              <a:t>.</a:t>
            </a:r>
            <a:endParaRPr lang="en-US" dirty="0"/>
          </a:p>
          <a:p>
            <a:pPr>
              <a:buFont typeface="Wingdings" charset="2"/>
              <a:buChar char="Ø"/>
            </a:pPr>
            <a:r>
              <a:rPr lang="en-US" dirty="0" smtClean="0"/>
              <a:t> The </a:t>
            </a:r>
            <a:r>
              <a:rPr lang="en-US" dirty="0"/>
              <a:t>scattering parameters of charm hadrons with non-charm </a:t>
            </a:r>
            <a:r>
              <a:rPr lang="en-US" dirty="0" smtClean="0"/>
              <a:t>hadrons  are important for models </a:t>
            </a:r>
            <a:r>
              <a:rPr lang="en-US" dirty="0"/>
              <a:t>based on charm-quark transport in </a:t>
            </a:r>
            <a:r>
              <a:rPr lang="en-US" dirty="0" smtClean="0"/>
              <a:t>the expanding </a:t>
            </a:r>
            <a:r>
              <a:rPr lang="en-US" dirty="0"/>
              <a:t>QGP </a:t>
            </a:r>
            <a:endParaRPr lang="en-US" dirty="0">
              <a:solidFill>
                <a:srgbClr val="FF0000"/>
              </a:solidFill>
            </a:endParaRPr>
          </a:p>
          <a:p>
            <a:pPr>
              <a:buFont typeface="Wingdings" charset="2"/>
              <a:buChar char="Ø"/>
            </a:pPr>
            <a:r>
              <a:rPr lang="en-US" dirty="0" smtClean="0">
                <a:solidFill>
                  <a:srgbClr val="FF0000"/>
                </a:solidFill>
              </a:rPr>
              <a:t> Precision studies during </a:t>
            </a:r>
            <a:r>
              <a:rPr lang="en-US" dirty="0">
                <a:solidFill>
                  <a:srgbClr val="FF0000"/>
                </a:solidFill>
              </a:rPr>
              <a:t>the </a:t>
            </a:r>
            <a:r>
              <a:rPr lang="en-US" dirty="0" smtClean="0">
                <a:solidFill>
                  <a:srgbClr val="FF0000"/>
                </a:solidFill>
              </a:rPr>
              <a:t>LHC Runs </a:t>
            </a:r>
            <a:r>
              <a:rPr lang="en-US" dirty="0">
                <a:solidFill>
                  <a:srgbClr val="FF0000"/>
                </a:solidFill>
              </a:rPr>
              <a:t>3 and </a:t>
            </a:r>
            <a:r>
              <a:rPr lang="en-US" dirty="0" smtClean="0">
                <a:solidFill>
                  <a:srgbClr val="FF0000"/>
                </a:solidFill>
              </a:rPr>
              <a:t>4 are planned with </a:t>
            </a:r>
            <a:r>
              <a:rPr lang="en-US" dirty="0">
                <a:solidFill>
                  <a:srgbClr val="FF0000"/>
                </a:solidFill>
              </a:rPr>
              <a:t>10 times increased statistics </a:t>
            </a:r>
            <a:r>
              <a:rPr lang="en-US" dirty="0" smtClean="0">
                <a:solidFill>
                  <a:srgbClr val="FF0000"/>
                </a:solidFill>
              </a:rPr>
              <a:t> </a:t>
            </a:r>
            <a:endParaRPr lang="en-US" dirty="0">
              <a:solidFill>
                <a:srgbClr val="FF0000"/>
              </a:solidFill>
            </a:endParaRPr>
          </a:p>
        </p:txBody>
      </p:sp>
      <p:sp>
        <p:nvSpPr>
          <p:cNvPr id="10" name="Rectangle 9"/>
          <p:cNvSpPr/>
          <p:nvPr/>
        </p:nvSpPr>
        <p:spPr>
          <a:xfrm>
            <a:off x="6981304" y="1417638"/>
            <a:ext cx="1805903" cy="369332"/>
          </a:xfrm>
          <a:prstGeom prst="rect">
            <a:avLst/>
          </a:prstGeom>
        </p:spPr>
        <p:txBody>
          <a:bodyPr wrap="none">
            <a:spAutoFit/>
          </a:bodyPr>
          <a:lstStyle/>
          <a:p>
            <a:r>
              <a:rPr lang="en-US" dirty="0"/>
              <a:t>arxiv:2201.05352</a:t>
            </a:r>
          </a:p>
        </p:txBody>
      </p:sp>
      <p:pic>
        <p:nvPicPr>
          <p:cNvPr id="12" name="Content Placeholder 6"/>
          <p:cNvPicPr>
            <a:picLocks noChangeAspect="1"/>
          </p:cNvPicPr>
          <p:nvPr/>
        </p:nvPicPr>
        <p:blipFill rotWithShape="1">
          <a:blip r:embed="rId4">
            <a:extLst>
              <a:ext uri="{28A0092B-C50C-407E-A947-70E740481C1C}">
                <a14:useLocalDpi xmlns:a14="http://schemas.microsoft.com/office/drawing/2010/main" val="0"/>
              </a:ext>
            </a:extLst>
          </a:blip>
          <a:srcRect t="18806" b="18806"/>
          <a:stretch/>
        </p:blipFill>
        <p:spPr>
          <a:xfrm>
            <a:off x="112692" y="1529386"/>
            <a:ext cx="5229775" cy="2876241"/>
          </a:xfrm>
          <a:prstGeom prst="rect">
            <a:avLst/>
          </a:prstGeom>
        </p:spPr>
      </p:pic>
      <p:cxnSp>
        <p:nvCxnSpPr>
          <p:cNvPr id="14" name="Straight Arrow Connector 13"/>
          <p:cNvCxnSpPr/>
          <p:nvPr/>
        </p:nvCxnSpPr>
        <p:spPr>
          <a:xfrm flipH="1" flipV="1">
            <a:off x="2353981" y="3334454"/>
            <a:ext cx="262218" cy="80006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678993">
            <a:off x="1659466" y="3275937"/>
            <a:ext cx="1828800" cy="369332"/>
          </a:xfrm>
          <a:prstGeom prst="rect">
            <a:avLst/>
          </a:prstGeom>
        </p:spPr>
        <p:txBody>
          <a:bodyPr wrap="square">
            <a:spAutoFit/>
          </a:bodyPr>
          <a:lstStyle/>
          <a:p>
            <a:r>
              <a:rPr lang="en-US" dirty="0" smtClean="0">
                <a:solidFill>
                  <a:schemeClr val="bg1"/>
                </a:solidFill>
              </a:rPr>
              <a:t>C-quark     gluon</a:t>
            </a:r>
            <a:endParaRPr lang="en-US" dirty="0">
              <a:solidFill>
                <a:schemeClr val="bg1"/>
              </a:solidFill>
            </a:endParaRPr>
          </a:p>
        </p:txBody>
      </p:sp>
      <p:cxnSp>
        <p:nvCxnSpPr>
          <p:cNvPr id="30" name="Straight Arrow Connector 29"/>
          <p:cNvCxnSpPr/>
          <p:nvPr/>
        </p:nvCxnSpPr>
        <p:spPr>
          <a:xfrm flipH="1" flipV="1">
            <a:off x="1620590" y="1334653"/>
            <a:ext cx="745842" cy="200121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473199" y="2490801"/>
            <a:ext cx="1029887" cy="369332"/>
          </a:xfrm>
          <a:prstGeom prst="rect">
            <a:avLst/>
          </a:prstGeom>
        </p:spPr>
        <p:txBody>
          <a:bodyPr wrap="none">
            <a:spAutoFit/>
          </a:bodyPr>
          <a:lstStyle/>
          <a:p>
            <a:r>
              <a:rPr lang="en-US" dirty="0" smtClean="0">
                <a:solidFill>
                  <a:srgbClr val="FFFFFF"/>
                </a:solidFill>
              </a:rPr>
              <a:t>D-meson</a:t>
            </a:r>
            <a:endParaRPr lang="en-US" dirty="0">
              <a:solidFill>
                <a:srgbClr val="FFFFFF"/>
              </a:solidFill>
            </a:endParaRPr>
          </a:p>
        </p:txBody>
      </p:sp>
      <p:cxnSp>
        <p:nvCxnSpPr>
          <p:cNvPr id="92" name="Curved Connector 91"/>
          <p:cNvCxnSpPr/>
          <p:nvPr/>
        </p:nvCxnSpPr>
        <p:spPr>
          <a:xfrm>
            <a:off x="1888818" y="1554787"/>
            <a:ext cx="498030" cy="50800"/>
          </a:xfrm>
          <a:prstGeom prst="curvedConnector3">
            <a:avLst>
              <a:gd name="adj1" fmla="val 5191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a:off x="1888818" y="1636854"/>
            <a:ext cx="444540" cy="50800"/>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0" name="Curved Connector 99"/>
          <p:cNvCxnSpPr/>
          <p:nvPr/>
        </p:nvCxnSpPr>
        <p:spPr>
          <a:xfrm>
            <a:off x="1943652" y="1831786"/>
            <a:ext cx="422780" cy="25400"/>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rot="19124832">
            <a:off x="58680" y="283742"/>
            <a:ext cx="1080745" cy="584776"/>
          </a:xfrm>
          <a:prstGeom prst="rect">
            <a:avLst/>
          </a:prstGeom>
        </p:spPr>
        <p:txBody>
          <a:bodyPr wrap="none">
            <a:spAutoFit/>
          </a:bodyPr>
          <a:lstStyle/>
          <a:p>
            <a:r>
              <a:rPr lang="en-US" sz="3200" dirty="0">
                <a:solidFill>
                  <a:srgbClr val="FF0000"/>
                </a:solidFill>
              </a:rPr>
              <a:t>New!</a:t>
            </a:r>
            <a:endParaRPr lang="en-US" sz="3200" dirty="0"/>
          </a:p>
        </p:txBody>
      </p:sp>
      <p:cxnSp>
        <p:nvCxnSpPr>
          <p:cNvPr id="110" name="Straight Connector 109"/>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1" name="Picture 1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678507" y="1236255"/>
            <a:ext cx="1364476" cy="369332"/>
          </a:xfrm>
          <a:prstGeom prst="rect">
            <a:avLst/>
          </a:prstGeom>
          <a:noFill/>
        </p:spPr>
        <p:txBody>
          <a:bodyPr wrap="none" rtlCol="0">
            <a:spAutoFit/>
          </a:bodyPr>
          <a:lstStyle/>
          <a:p>
            <a:pPr>
              <a:spcAft>
                <a:spcPts val="1800"/>
              </a:spcAft>
            </a:pPr>
            <a:r>
              <a:rPr lang="en-US" b="1" dirty="0">
                <a:solidFill>
                  <a:srgbClr val="FF0000"/>
                </a:solidFill>
              </a:rPr>
              <a:t>p</a:t>
            </a:r>
            <a:r>
              <a:rPr lang="en-US" b="1" dirty="0" smtClean="0">
                <a:solidFill>
                  <a:srgbClr val="FF0000"/>
                </a:solidFill>
              </a:rPr>
              <a:t>p collisions</a:t>
            </a:r>
            <a:endParaRPr lang="en-US" b="1" dirty="0">
              <a:solidFill>
                <a:srgbClr val="FF0000"/>
              </a:solidFill>
            </a:endParaRPr>
          </a:p>
        </p:txBody>
      </p:sp>
      <p:cxnSp>
        <p:nvCxnSpPr>
          <p:cNvPr id="24" name="Straight Arrow Connector 23"/>
          <p:cNvCxnSpPr/>
          <p:nvPr/>
        </p:nvCxnSpPr>
        <p:spPr>
          <a:xfrm flipV="1">
            <a:off x="2577554" y="1374482"/>
            <a:ext cx="0" cy="2706158"/>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2366432" y="1320800"/>
            <a:ext cx="254001" cy="184604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4734173" flipV="1">
            <a:off x="2347509" y="3451400"/>
            <a:ext cx="640665" cy="92864"/>
          </a:xfrm>
          <a:custGeom>
            <a:avLst/>
            <a:gdLst>
              <a:gd name="connsiteX0" fmla="*/ 0 w 1634067"/>
              <a:gd name="connsiteY0" fmla="*/ 135650 h 186459"/>
              <a:gd name="connsiteX1" fmla="*/ 110067 w 1634067"/>
              <a:gd name="connsiteY1" fmla="*/ 183 h 186459"/>
              <a:gd name="connsiteX2" fmla="*/ 254000 w 1634067"/>
              <a:gd name="connsiteY2" fmla="*/ 161050 h 186459"/>
              <a:gd name="connsiteX3" fmla="*/ 406400 w 1634067"/>
              <a:gd name="connsiteY3" fmla="*/ 8650 h 186459"/>
              <a:gd name="connsiteX4" fmla="*/ 558800 w 1634067"/>
              <a:gd name="connsiteY4" fmla="*/ 169517 h 186459"/>
              <a:gd name="connsiteX5" fmla="*/ 745067 w 1634067"/>
              <a:gd name="connsiteY5" fmla="*/ 8650 h 186459"/>
              <a:gd name="connsiteX6" fmla="*/ 880534 w 1634067"/>
              <a:gd name="connsiteY6" fmla="*/ 169517 h 186459"/>
              <a:gd name="connsiteX7" fmla="*/ 1007534 w 1634067"/>
              <a:gd name="connsiteY7" fmla="*/ 25583 h 186459"/>
              <a:gd name="connsiteX8" fmla="*/ 1126067 w 1634067"/>
              <a:gd name="connsiteY8" fmla="*/ 186450 h 186459"/>
              <a:gd name="connsiteX9" fmla="*/ 1253067 w 1634067"/>
              <a:gd name="connsiteY9" fmla="*/ 34050 h 186459"/>
              <a:gd name="connsiteX10" fmla="*/ 1363134 w 1634067"/>
              <a:gd name="connsiteY10" fmla="*/ 177983 h 186459"/>
              <a:gd name="connsiteX11" fmla="*/ 1498600 w 1634067"/>
              <a:gd name="connsiteY11" fmla="*/ 25583 h 186459"/>
              <a:gd name="connsiteX12" fmla="*/ 1515534 w 1634067"/>
              <a:gd name="connsiteY12" fmla="*/ 42517 h 186459"/>
              <a:gd name="connsiteX13" fmla="*/ 1634067 w 1634067"/>
              <a:gd name="connsiteY13" fmla="*/ 135650 h 186459"/>
              <a:gd name="connsiteX14" fmla="*/ 1634067 w 1634067"/>
              <a:gd name="connsiteY14" fmla="*/ 135650 h 186459"/>
              <a:gd name="connsiteX15" fmla="*/ 1634067 w 1634067"/>
              <a:gd name="connsiteY15" fmla="*/ 127183 h 186459"/>
              <a:gd name="connsiteX16" fmla="*/ 1634067 w 1634067"/>
              <a:gd name="connsiteY16" fmla="*/ 127183 h 186459"/>
              <a:gd name="connsiteX17" fmla="*/ 1634067 w 1634067"/>
              <a:gd name="connsiteY17" fmla="*/ 127183 h 1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067" h="186459">
                <a:moveTo>
                  <a:pt x="0" y="135650"/>
                </a:moveTo>
                <a:cubicBezTo>
                  <a:pt x="33867" y="65800"/>
                  <a:pt x="67734" y="-4050"/>
                  <a:pt x="110067" y="183"/>
                </a:cubicBezTo>
                <a:cubicBezTo>
                  <a:pt x="152400" y="4416"/>
                  <a:pt x="204611" y="159639"/>
                  <a:pt x="254000" y="161050"/>
                </a:cubicBezTo>
                <a:cubicBezTo>
                  <a:pt x="303389" y="162461"/>
                  <a:pt x="355600" y="7239"/>
                  <a:pt x="406400" y="8650"/>
                </a:cubicBezTo>
                <a:cubicBezTo>
                  <a:pt x="457200" y="10061"/>
                  <a:pt x="502356" y="169517"/>
                  <a:pt x="558800" y="169517"/>
                </a:cubicBezTo>
                <a:cubicBezTo>
                  <a:pt x="615244" y="169517"/>
                  <a:pt x="691445" y="8650"/>
                  <a:pt x="745067" y="8650"/>
                </a:cubicBezTo>
                <a:cubicBezTo>
                  <a:pt x="798689" y="8650"/>
                  <a:pt x="836790" y="166695"/>
                  <a:pt x="880534" y="169517"/>
                </a:cubicBezTo>
                <a:cubicBezTo>
                  <a:pt x="924278" y="172339"/>
                  <a:pt x="966612" y="22761"/>
                  <a:pt x="1007534" y="25583"/>
                </a:cubicBezTo>
                <a:cubicBezTo>
                  <a:pt x="1048456" y="28405"/>
                  <a:pt x="1085145" y="185039"/>
                  <a:pt x="1126067" y="186450"/>
                </a:cubicBezTo>
                <a:cubicBezTo>
                  <a:pt x="1166989" y="187861"/>
                  <a:pt x="1213556" y="35461"/>
                  <a:pt x="1253067" y="34050"/>
                </a:cubicBezTo>
                <a:cubicBezTo>
                  <a:pt x="1292578" y="32639"/>
                  <a:pt x="1322212" y="179394"/>
                  <a:pt x="1363134" y="177983"/>
                </a:cubicBezTo>
                <a:cubicBezTo>
                  <a:pt x="1404056" y="176572"/>
                  <a:pt x="1473200" y="48161"/>
                  <a:pt x="1498600" y="25583"/>
                </a:cubicBezTo>
                <a:cubicBezTo>
                  <a:pt x="1524000" y="3005"/>
                  <a:pt x="1492956" y="24172"/>
                  <a:pt x="1515534" y="42517"/>
                </a:cubicBezTo>
                <a:cubicBezTo>
                  <a:pt x="1538112" y="60861"/>
                  <a:pt x="1634067" y="135650"/>
                  <a:pt x="1634067" y="135650"/>
                </a:cubicBezTo>
                <a:lnTo>
                  <a:pt x="1634067" y="135650"/>
                </a:lnTo>
                <a:lnTo>
                  <a:pt x="1634067" y="127183"/>
                </a:lnTo>
                <a:lnTo>
                  <a:pt x="1634067" y="127183"/>
                </a:lnTo>
                <a:lnTo>
                  <a:pt x="1634067" y="127183"/>
                </a:ln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37042" y="2290802"/>
            <a:ext cx="383391" cy="369332"/>
          </a:xfrm>
          <a:prstGeom prst="rect">
            <a:avLst/>
          </a:prstGeom>
        </p:spPr>
        <p:txBody>
          <a:bodyPr wrap="square">
            <a:spAutoFit/>
          </a:bodyPr>
          <a:lstStyle/>
          <a:p>
            <a:r>
              <a:rPr lang="el-GR" dirty="0">
                <a:solidFill>
                  <a:srgbClr val="FFFFFF"/>
                </a:solidFill>
              </a:rPr>
              <a:t>π</a:t>
            </a:r>
            <a:endParaRPr lang="en-US" dirty="0">
              <a:solidFill>
                <a:srgbClr val="FFFFFF"/>
              </a:solidFill>
            </a:endParaRPr>
          </a:p>
        </p:txBody>
      </p:sp>
      <p:sp>
        <p:nvSpPr>
          <p:cNvPr id="15" name="Rectangle 14"/>
          <p:cNvSpPr/>
          <p:nvPr/>
        </p:nvSpPr>
        <p:spPr>
          <a:xfrm>
            <a:off x="2577554" y="1219323"/>
            <a:ext cx="649374" cy="369332"/>
          </a:xfrm>
          <a:prstGeom prst="rect">
            <a:avLst/>
          </a:prstGeom>
        </p:spPr>
        <p:txBody>
          <a:bodyPr wrap="none">
            <a:spAutoFit/>
          </a:bodyPr>
          <a:lstStyle/>
          <a:p>
            <a:r>
              <a:rPr lang="en-US" dirty="0">
                <a:cs typeface="Arial" charset="0"/>
              </a:rPr>
              <a:t>Time</a:t>
            </a:r>
            <a:endParaRPr lang="en-US" dirty="0"/>
          </a:p>
        </p:txBody>
      </p:sp>
      <p:cxnSp>
        <p:nvCxnSpPr>
          <p:cNvPr id="31" name="Прямая со стрелкой 22"/>
          <p:cNvCxnSpPr>
            <a:cxnSpLocks noChangeShapeType="1"/>
          </p:cNvCxnSpPr>
          <p:nvPr/>
        </p:nvCxnSpPr>
        <p:spPr bwMode="auto">
          <a:xfrm>
            <a:off x="4617201" y="3398335"/>
            <a:ext cx="1247775" cy="144462"/>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p:nvSpPr>
        <p:spPr>
          <a:xfrm>
            <a:off x="4311340" y="3100095"/>
            <a:ext cx="1031127" cy="369332"/>
          </a:xfrm>
          <a:prstGeom prst="rect">
            <a:avLst/>
          </a:prstGeom>
        </p:spPr>
        <p:txBody>
          <a:bodyPr wrap="none">
            <a:spAutoFit/>
          </a:bodyPr>
          <a:lstStyle/>
          <a:p>
            <a:r>
              <a:rPr lang="en-US" dirty="0">
                <a:solidFill>
                  <a:srgbClr val="0000FF"/>
                </a:solidFill>
              </a:rPr>
              <a:t>Coulomb</a:t>
            </a:r>
          </a:p>
        </p:txBody>
      </p:sp>
    </p:spTree>
    <p:extLst>
      <p:ext uri="{BB962C8B-B14F-4D97-AF65-F5344CB8AC3E}">
        <p14:creationId xmlns:p14="http://schemas.microsoft.com/office/powerpoint/2010/main" val="17541485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06" y="64558"/>
            <a:ext cx="8229600" cy="1143000"/>
          </a:xfrm>
        </p:spPr>
        <p:txBody>
          <a:bodyPr>
            <a:noAutofit/>
          </a:bodyPr>
          <a:lstStyle/>
          <a:p>
            <a:r>
              <a:rPr lang="en-US" sz="2800" b="1" dirty="0">
                <a:solidFill>
                  <a:srgbClr val="3366FF"/>
                </a:solidFill>
              </a:rPr>
              <a:t>Two-body scattering involving </a:t>
            </a:r>
            <a:r>
              <a:rPr lang="en-US" sz="2800" b="1" i="1" dirty="0">
                <a:solidFill>
                  <a:srgbClr val="FF0000"/>
                </a:solidFill>
              </a:rPr>
              <a:t>charm</a:t>
            </a:r>
            <a:r>
              <a:rPr lang="en-US" sz="2800" b="1" dirty="0">
                <a:solidFill>
                  <a:srgbClr val="3366FF"/>
                </a:solidFill>
              </a:rPr>
              <a:t> </a:t>
            </a:r>
            <a:r>
              <a:rPr lang="en-US" sz="2800" b="1" dirty="0" smtClean="0">
                <a:solidFill>
                  <a:srgbClr val="3366FF"/>
                </a:solidFill>
              </a:rPr>
              <a:t>hadrons</a:t>
            </a:r>
            <a:endParaRPr lang="en-US" sz="2800" b="1" dirty="0"/>
          </a:p>
        </p:txBody>
      </p:sp>
      <p:pic>
        <p:nvPicPr>
          <p:cNvPr id="6" name="Content Placeholder 5" descr="CF_PiD_pp13TeV_HM_LLfit.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39" r="-127"/>
          <a:stretch/>
        </p:blipFill>
        <p:spPr>
          <a:xfrm>
            <a:off x="702734" y="1699214"/>
            <a:ext cx="6832599" cy="2696179"/>
          </a:xfrm>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31</a:t>
            </a:fld>
            <a:endParaRPr lang="en-US"/>
          </a:p>
        </p:txBody>
      </p:sp>
      <p:sp>
        <p:nvSpPr>
          <p:cNvPr id="3" name="Rectangle 2"/>
          <p:cNvSpPr/>
          <p:nvPr/>
        </p:nvSpPr>
        <p:spPr>
          <a:xfrm>
            <a:off x="1202268" y="1206500"/>
            <a:ext cx="3163338" cy="913070"/>
          </a:xfrm>
          <a:prstGeom prst="rect">
            <a:avLst/>
          </a:prstGeom>
        </p:spPr>
        <p:txBody>
          <a:bodyPr wrap="square">
            <a:spAutoFit/>
          </a:bodyPr>
          <a:lstStyle/>
          <a:p>
            <a:r>
              <a:rPr lang="en-US" sz="3200" b="1" dirty="0" smtClean="0">
                <a:solidFill>
                  <a:srgbClr val="3366FF"/>
                </a:solidFill>
                <a:latin typeface="Lucida Grande"/>
                <a:ea typeface="Lucida Grande"/>
                <a:cs typeface="Lucida Grande"/>
              </a:rPr>
              <a:t>π</a:t>
            </a:r>
            <a:r>
              <a:rPr lang="en-US" sz="3200" b="1" baseline="30000" dirty="0" smtClean="0">
                <a:solidFill>
                  <a:srgbClr val="3366FF"/>
                </a:solidFill>
                <a:latin typeface="Lucida Grande"/>
                <a:ea typeface="Lucida Grande"/>
                <a:cs typeface="Lucida Grande"/>
              </a:rPr>
              <a:t>+</a:t>
            </a:r>
            <a:r>
              <a:rPr lang="en-US" sz="3200" b="1" dirty="0" smtClean="0">
                <a:solidFill>
                  <a:srgbClr val="3366FF"/>
                </a:solidFill>
                <a:latin typeface="Lucida Grande"/>
                <a:ea typeface="Lucida Grande"/>
                <a:cs typeface="Lucida Grande"/>
              </a:rPr>
              <a:t>D</a:t>
            </a:r>
            <a:r>
              <a:rPr lang="en-US" sz="3200" b="1" baseline="30000" dirty="0" smtClean="0">
                <a:solidFill>
                  <a:srgbClr val="3366FF"/>
                </a:solidFill>
                <a:latin typeface="Lucida Grande"/>
                <a:ea typeface="Lucida Grande"/>
                <a:cs typeface="Lucida Grande"/>
              </a:rPr>
              <a:t>+      </a:t>
            </a:r>
            <a:r>
              <a:rPr lang="en-US" sz="3200" b="1" dirty="0" smtClean="0">
                <a:solidFill>
                  <a:srgbClr val="3366FF"/>
                </a:solidFill>
                <a:latin typeface="Lucida Grande"/>
                <a:ea typeface="Lucida Grande"/>
                <a:cs typeface="Lucida Grande"/>
              </a:rPr>
              <a:t>π</a:t>
            </a:r>
            <a:r>
              <a:rPr lang="en-US" sz="3200" b="1" baseline="30000" dirty="0">
                <a:solidFill>
                  <a:srgbClr val="3366FF"/>
                </a:solidFill>
                <a:latin typeface="Lucida Grande"/>
                <a:ea typeface="Lucida Grande"/>
                <a:cs typeface="Lucida Grande"/>
              </a:rPr>
              <a:t>-</a:t>
            </a:r>
            <a:r>
              <a:rPr lang="en-US" sz="3200" b="1" dirty="0">
                <a:solidFill>
                  <a:srgbClr val="3366FF"/>
                </a:solidFill>
                <a:latin typeface="Lucida Grande"/>
                <a:ea typeface="Lucida Grande"/>
                <a:cs typeface="Lucida Grande"/>
              </a:rPr>
              <a:t>D</a:t>
            </a:r>
            <a:r>
              <a:rPr lang="en-US" sz="3200" b="1" baseline="30000" dirty="0">
                <a:solidFill>
                  <a:srgbClr val="3366FF"/>
                </a:solidFill>
                <a:latin typeface="Lucida Grande"/>
                <a:ea typeface="Lucida Grande"/>
                <a:cs typeface="Lucida Grande"/>
              </a:rPr>
              <a:t>-</a:t>
            </a:r>
            <a:endParaRPr lang="en-US" sz="3200" baseline="30000" dirty="0">
              <a:solidFill>
                <a:srgbClr val="3366FF"/>
              </a:solidFill>
            </a:endParaRPr>
          </a:p>
          <a:p>
            <a:endParaRPr lang="en-US" sz="3200" baseline="30000" dirty="0">
              <a:solidFill>
                <a:srgbClr val="FF0000"/>
              </a:solidFill>
            </a:endParaRPr>
          </a:p>
        </p:txBody>
      </p:sp>
      <p:sp>
        <p:nvSpPr>
          <p:cNvPr id="8" name="Rectangle 7"/>
          <p:cNvSpPr/>
          <p:nvPr/>
        </p:nvSpPr>
        <p:spPr>
          <a:xfrm>
            <a:off x="4776151" y="1202810"/>
            <a:ext cx="2753476" cy="913070"/>
          </a:xfrm>
          <a:prstGeom prst="rect">
            <a:avLst/>
          </a:prstGeom>
        </p:spPr>
        <p:txBody>
          <a:bodyPr wrap="none">
            <a:spAutoFit/>
          </a:bodyPr>
          <a:lstStyle/>
          <a:p>
            <a:r>
              <a:rPr lang="en-US" sz="3200" b="1" dirty="0">
                <a:solidFill>
                  <a:srgbClr val="3366FF"/>
                </a:solidFill>
                <a:latin typeface="Lucida Grande"/>
                <a:ea typeface="Lucida Grande"/>
                <a:cs typeface="Lucida Grande"/>
              </a:rPr>
              <a:t>π</a:t>
            </a:r>
            <a:r>
              <a:rPr lang="en-US" sz="3200" b="1" baseline="30000" dirty="0">
                <a:solidFill>
                  <a:srgbClr val="3366FF"/>
                </a:solidFill>
                <a:latin typeface="Lucida Grande"/>
                <a:ea typeface="Lucida Grande"/>
                <a:cs typeface="Lucida Grande"/>
              </a:rPr>
              <a:t>+</a:t>
            </a:r>
            <a:r>
              <a:rPr lang="en-US" sz="3200" b="1" dirty="0" smtClean="0">
                <a:solidFill>
                  <a:srgbClr val="3366FF"/>
                </a:solidFill>
                <a:latin typeface="Lucida Grande"/>
                <a:ea typeface="Lucida Grande"/>
                <a:cs typeface="Lucida Grande"/>
              </a:rPr>
              <a:t>D</a:t>
            </a:r>
            <a:r>
              <a:rPr lang="en-US" sz="3200" b="1" baseline="30000" dirty="0" smtClean="0">
                <a:solidFill>
                  <a:srgbClr val="3366FF"/>
                </a:solidFill>
                <a:latin typeface="Lucida Grande"/>
                <a:ea typeface="Lucida Grande"/>
                <a:cs typeface="Lucida Grande"/>
              </a:rPr>
              <a:t>-     </a:t>
            </a:r>
            <a:r>
              <a:rPr lang="en-US" sz="3200" b="1" dirty="0" smtClean="0">
                <a:solidFill>
                  <a:srgbClr val="3366FF"/>
                </a:solidFill>
                <a:latin typeface="Lucida Grande"/>
                <a:ea typeface="Lucida Grande"/>
                <a:cs typeface="Lucida Grande"/>
              </a:rPr>
              <a:t>π</a:t>
            </a:r>
            <a:r>
              <a:rPr lang="en-US" sz="3200" b="1" baseline="30000" dirty="0">
                <a:solidFill>
                  <a:srgbClr val="3366FF"/>
                </a:solidFill>
                <a:latin typeface="Lucida Grande"/>
                <a:ea typeface="Lucida Grande"/>
                <a:cs typeface="Lucida Grande"/>
              </a:rPr>
              <a:t>-</a:t>
            </a:r>
            <a:r>
              <a:rPr lang="en-US" sz="3200" b="1" dirty="0">
                <a:solidFill>
                  <a:srgbClr val="3366FF"/>
                </a:solidFill>
                <a:latin typeface="Lucida Grande"/>
                <a:ea typeface="Lucida Grande"/>
                <a:cs typeface="Lucida Grande"/>
              </a:rPr>
              <a:t>D</a:t>
            </a:r>
            <a:r>
              <a:rPr lang="en-US" sz="3200" b="1" baseline="30000" dirty="0">
                <a:solidFill>
                  <a:srgbClr val="3366FF"/>
                </a:solidFill>
                <a:latin typeface="Lucida Grande"/>
                <a:ea typeface="Lucida Grande"/>
                <a:cs typeface="Lucida Grande"/>
              </a:rPr>
              <a:t>+</a:t>
            </a:r>
            <a:endParaRPr lang="en-US" sz="3200" baseline="30000" dirty="0">
              <a:solidFill>
                <a:srgbClr val="3366FF"/>
              </a:solidFill>
            </a:endParaRPr>
          </a:p>
          <a:p>
            <a:endParaRPr lang="en-US" sz="3200" baseline="30000" dirty="0">
              <a:solidFill>
                <a:srgbClr val="FF0000"/>
              </a:solidFill>
            </a:endParaRPr>
          </a:p>
        </p:txBody>
      </p:sp>
      <p:cxnSp>
        <p:nvCxnSpPr>
          <p:cNvPr id="11" name="Straight Connector 10"/>
          <p:cNvCxnSpPr/>
          <p:nvPr/>
        </p:nvCxnSpPr>
        <p:spPr>
          <a:xfrm>
            <a:off x="457200" y="12065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16174" y="4873768"/>
            <a:ext cx="5819042" cy="1477328"/>
          </a:xfrm>
          <a:prstGeom prst="rect">
            <a:avLst/>
          </a:prstGeom>
        </p:spPr>
        <p:txBody>
          <a:bodyPr wrap="square">
            <a:spAutoFit/>
          </a:bodyPr>
          <a:lstStyle/>
          <a:p>
            <a:pPr marL="285750" indent="-285750">
              <a:buFont typeface="Wingdings" charset="2"/>
              <a:buChar char="Ø"/>
            </a:pPr>
            <a:r>
              <a:rPr lang="en-US" dirty="0">
                <a:solidFill>
                  <a:srgbClr val="FF0000"/>
                </a:solidFill>
              </a:rPr>
              <a:t>The first studies of residual strong interaction between charm and light</a:t>
            </a:r>
            <a:r>
              <a:rPr lang="ru-RU" dirty="0">
                <a:solidFill>
                  <a:srgbClr val="FF0000"/>
                </a:solidFill>
              </a:rPr>
              <a:t> </a:t>
            </a:r>
            <a:r>
              <a:rPr lang="en-US" dirty="0">
                <a:solidFill>
                  <a:srgbClr val="FF0000"/>
                </a:solidFill>
              </a:rPr>
              <a:t>hadrons performed with Run 2 </a:t>
            </a:r>
            <a:r>
              <a:rPr lang="en-US" dirty="0" smtClean="0">
                <a:solidFill>
                  <a:srgbClr val="FF0000"/>
                </a:solidFill>
              </a:rPr>
              <a:t>data</a:t>
            </a:r>
          </a:p>
          <a:p>
            <a:pPr marL="285750" indent="-285750">
              <a:buFont typeface="Wingdings" charset="2"/>
              <a:buChar char="Ø"/>
            </a:pPr>
            <a:r>
              <a:rPr lang="en-US" dirty="0" smtClean="0">
                <a:solidFill>
                  <a:srgbClr val="FF0000"/>
                </a:solidFill>
              </a:rPr>
              <a:t>Some </a:t>
            </a:r>
            <a:r>
              <a:rPr lang="en-US" dirty="0" smtClean="0">
                <a:solidFill>
                  <a:srgbClr val="0000FF"/>
                </a:solidFill>
              </a:rPr>
              <a:t>deviation from the Coulomb </a:t>
            </a:r>
            <a:r>
              <a:rPr lang="en-US" dirty="0" smtClean="0">
                <a:solidFill>
                  <a:srgbClr val="FF0000"/>
                </a:solidFill>
              </a:rPr>
              <a:t>baseline, indication on a shallow repulsive potential (left) </a:t>
            </a:r>
            <a:endParaRPr lang="en-US" dirty="0" smtClean="0"/>
          </a:p>
          <a:p>
            <a:pPr marL="285750" indent="-285750">
              <a:buFont typeface="Wingdings" charset="2"/>
              <a:buChar char="Ø"/>
            </a:pPr>
            <a:r>
              <a:rPr lang="en-US" b="1" dirty="0" smtClean="0">
                <a:solidFill>
                  <a:srgbClr val="FF0000"/>
                </a:solidFill>
              </a:rPr>
              <a:t>Significant </a:t>
            </a:r>
            <a:r>
              <a:rPr lang="en-US" b="1" dirty="0">
                <a:solidFill>
                  <a:srgbClr val="FF0000"/>
                </a:solidFill>
              </a:rPr>
              <a:t>improvement </a:t>
            </a:r>
            <a:r>
              <a:rPr lang="en-US" b="1" dirty="0" smtClean="0">
                <a:solidFill>
                  <a:srgbClr val="FF0000"/>
                </a:solidFill>
              </a:rPr>
              <a:t>is foreseen </a:t>
            </a:r>
            <a:r>
              <a:rPr lang="en-US" b="1" dirty="0">
                <a:solidFill>
                  <a:srgbClr val="FF0000"/>
                </a:solidFill>
              </a:rPr>
              <a:t>with Run 3 </a:t>
            </a:r>
            <a:r>
              <a:rPr lang="en-US" b="1" dirty="0" smtClean="0">
                <a:solidFill>
                  <a:srgbClr val="FF0000"/>
                </a:solidFill>
              </a:rPr>
              <a:t>data</a:t>
            </a:r>
            <a:endParaRPr lang="en-US" b="1" dirty="0" smtClean="0"/>
          </a:p>
        </p:txBody>
      </p:sp>
      <p:sp>
        <p:nvSpPr>
          <p:cNvPr id="14" name="Donut 13"/>
          <p:cNvSpPr/>
          <p:nvPr/>
        </p:nvSpPr>
        <p:spPr>
          <a:xfrm>
            <a:off x="-67733" y="3264748"/>
            <a:ext cx="67733" cy="45719"/>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2514601" y="1441450"/>
            <a:ext cx="226158" cy="235117"/>
          </a:xfrm>
          <a:prstGeom prst="donut">
            <a:avLst>
              <a:gd name="adj" fmla="val 5396"/>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975349" y="1441449"/>
            <a:ext cx="292101" cy="235117"/>
          </a:xfrm>
          <a:prstGeom prst="donut">
            <a:avLst>
              <a:gd name="adj" fmla="val 4806"/>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2416174" y="1409868"/>
            <a:ext cx="348924" cy="502702"/>
          </a:xfrm>
          <a:prstGeom prst="rect">
            <a:avLst/>
          </a:prstGeom>
        </p:spPr>
        <p:txBody>
          <a:bodyPr wrap="square">
            <a:spAutoFit/>
          </a:bodyPr>
          <a:lstStyle/>
          <a:p>
            <a:r>
              <a:rPr lang="en-US" sz="4000" b="1" baseline="30000" dirty="0" smtClean="0">
                <a:solidFill>
                  <a:srgbClr val="FF0000"/>
                </a:solidFill>
                <a:latin typeface="Lucida Grande"/>
                <a:ea typeface="Lucida Grande"/>
                <a:cs typeface="Lucida Grande"/>
              </a:rPr>
              <a:t>+</a:t>
            </a:r>
            <a:endParaRPr lang="en-US" sz="4000" dirty="0"/>
          </a:p>
        </p:txBody>
      </p:sp>
      <p:sp>
        <p:nvSpPr>
          <p:cNvPr id="19" name="Rectangle 18"/>
          <p:cNvSpPr/>
          <p:nvPr/>
        </p:nvSpPr>
        <p:spPr>
          <a:xfrm>
            <a:off x="5910759" y="1431925"/>
            <a:ext cx="303698" cy="502702"/>
          </a:xfrm>
          <a:prstGeom prst="rect">
            <a:avLst/>
          </a:prstGeom>
        </p:spPr>
        <p:txBody>
          <a:bodyPr wrap="square">
            <a:spAutoFit/>
          </a:bodyPr>
          <a:lstStyle/>
          <a:p>
            <a:r>
              <a:rPr lang="en-US" sz="4000" b="1" baseline="30000" dirty="0">
                <a:solidFill>
                  <a:srgbClr val="FF0000"/>
                </a:solidFill>
                <a:latin typeface="Lucida Grande"/>
                <a:ea typeface="Lucida Grande"/>
                <a:cs typeface="Lucida Grande"/>
              </a:rPr>
              <a:t>+</a:t>
            </a:r>
            <a:endParaRPr lang="en-US" sz="40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rot="19110599">
            <a:off x="24243" y="193167"/>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7" name="Rectangle 6"/>
          <p:cNvSpPr/>
          <p:nvPr/>
        </p:nvSpPr>
        <p:spPr>
          <a:xfrm>
            <a:off x="7527029" y="1575639"/>
            <a:ext cx="1364476" cy="369332"/>
          </a:xfrm>
          <a:prstGeom prst="rect">
            <a:avLst/>
          </a:prstGeom>
        </p:spPr>
        <p:txBody>
          <a:bodyPr wrap="none">
            <a:spAutoFit/>
          </a:bodyPr>
          <a:lstStyle/>
          <a:p>
            <a:pPr>
              <a:spcAft>
                <a:spcPts val="1800"/>
              </a:spcAft>
            </a:pPr>
            <a:r>
              <a:rPr lang="en-US" b="1" dirty="0" smtClean="0">
                <a:solidFill>
                  <a:srgbClr val="FF0000"/>
                </a:solidFill>
              </a:rPr>
              <a:t>pp collisions</a:t>
            </a:r>
            <a:endParaRPr lang="en-US" b="1" dirty="0">
              <a:solidFill>
                <a:srgbClr val="FF0000"/>
              </a:solidFill>
            </a:endParaRPr>
          </a:p>
        </p:txBody>
      </p:sp>
      <p:sp>
        <p:nvSpPr>
          <p:cNvPr id="9" name="Rectangle 8"/>
          <p:cNvSpPr/>
          <p:nvPr/>
        </p:nvSpPr>
        <p:spPr>
          <a:xfrm>
            <a:off x="702734" y="4306780"/>
            <a:ext cx="7992533" cy="400110"/>
          </a:xfrm>
          <a:prstGeom prst="rect">
            <a:avLst/>
          </a:prstGeom>
        </p:spPr>
        <p:txBody>
          <a:bodyPr wrap="square">
            <a:spAutoFit/>
          </a:bodyPr>
          <a:lstStyle/>
          <a:p>
            <a:r>
              <a:rPr lang="en-US" sz="2000" dirty="0" smtClean="0"/>
              <a:t>D-</a:t>
            </a:r>
            <a:r>
              <a:rPr lang="en-US" sz="2000" i="1" dirty="0" smtClean="0"/>
              <a:t>π</a:t>
            </a:r>
            <a:r>
              <a:rPr lang="en-US" sz="2000" dirty="0" smtClean="0"/>
              <a:t>  femtoscopy </a:t>
            </a:r>
            <a:r>
              <a:rPr lang="en-US" sz="2000" dirty="0"/>
              <a:t>in high multiplicity pp collisions at √s=</a:t>
            </a:r>
            <a:r>
              <a:rPr lang="en-US" sz="2000" dirty="0" smtClean="0"/>
              <a:t>13 </a:t>
            </a:r>
            <a:r>
              <a:rPr lang="en-US" sz="2000" dirty="0" err="1" smtClean="0"/>
              <a:t>TeV</a:t>
            </a:r>
            <a:endParaRPr lang="en-US" sz="2000" dirty="0"/>
          </a:p>
        </p:txBody>
      </p:sp>
      <p:cxnSp>
        <p:nvCxnSpPr>
          <p:cNvPr id="22" name="Прямая со стрелкой 22"/>
          <p:cNvCxnSpPr>
            <a:cxnSpLocks noChangeShapeType="1"/>
          </p:cNvCxnSpPr>
          <p:nvPr/>
        </p:nvCxnSpPr>
        <p:spPr bwMode="auto">
          <a:xfrm>
            <a:off x="421526" y="3118935"/>
            <a:ext cx="1247775" cy="144462"/>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 name="Rectangle 9"/>
          <p:cNvSpPr/>
          <p:nvPr/>
        </p:nvSpPr>
        <p:spPr>
          <a:xfrm>
            <a:off x="0" y="3118935"/>
            <a:ext cx="1031127" cy="369332"/>
          </a:xfrm>
          <a:prstGeom prst="rect">
            <a:avLst/>
          </a:prstGeom>
        </p:spPr>
        <p:txBody>
          <a:bodyPr wrap="none">
            <a:spAutoFit/>
          </a:bodyPr>
          <a:lstStyle/>
          <a:p>
            <a:r>
              <a:rPr lang="en-US" dirty="0">
                <a:solidFill>
                  <a:srgbClr val="0000FF"/>
                </a:solidFill>
              </a:rPr>
              <a:t>Coulomb</a:t>
            </a:r>
          </a:p>
        </p:txBody>
      </p:sp>
    </p:spTree>
    <p:extLst>
      <p:ext uri="{BB962C8B-B14F-4D97-AF65-F5344CB8AC3E}">
        <p14:creationId xmlns:p14="http://schemas.microsoft.com/office/powerpoint/2010/main" val="40264788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7798" y="338666"/>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rgbClr val="FFFFFF"/>
                </a:solidFill>
              </a:rPr>
              <a:t>Flow of identified particles </a:t>
            </a:r>
            <a:br>
              <a:rPr lang="en-US" dirty="0">
                <a:solidFill>
                  <a:srgbClr val="FFFFFF"/>
                </a:solidFill>
              </a:rPr>
            </a:br>
            <a:r>
              <a:rPr lang="en-US" dirty="0">
                <a:solidFill>
                  <a:srgbClr val="FFFFFF"/>
                </a:solidFill>
              </a:rPr>
              <a:t>				in pp and p-Pb collisions</a:t>
            </a: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32</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Tree>
    <p:extLst>
      <p:ext uri="{BB962C8B-B14F-4D97-AF65-F5344CB8AC3E}">
        <p14:creationId xmlns:p14="http://schemas.microsoft.com/office/powerpoint/2010/main" val="39157756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943" y="368300"/>
            <a:ext cx="8068733" cy="1143000"/>
          </a:xfrm>
        </p:spPr>
        <p:txBody>
          <a:bodyPr>
            <a:normAutofit fontScale="90000"/>
          </a:bodyPr>
          <a:lstStyle/>
          <a:p>
            <a:pPr algn="l"/>
            <a:r>
              <a:rPr lang="en-US" sz="3100" b="1" dirty="0">
                <a:solidFill>
                  <a:srgbClr val="3366FF"/>
                </a:solidFill>
              </a:rPr>
              <a:t>Flow of identified particles </a:t>
            </a:r>
            <a:r>
              <a:rPr lang="en-US" sz="3100" b="1" dirty="0" smtClean="0">
                <a:solidFill>
                  <a:srgbClr val="3366FF"/>
                </a:solidFill>
              </a:rPr>
              <a:t/>
            </a:r>
            <a:br>
              <a:rPr lang="en-US" sz="3100" b="1" dirty="0" smtClean="0">
                <a:solidFill>
                  <a:srgbClr val="3366FF"/>
                </a:solidFill>
              </a:rPr>
            </a:br>
            <a:r>
              <a:rPr lang="en-US" sz="3100" b="1" dirty="0" smtClean="0">
                <a:solidFill>
                  <a:srgbClr val="3366FF"/>
                </a:solidFill>
              </a:rPr>
              <a:t>				in </a:t>
            </a:r>
            <a:r>
              <a:rPr lang="en-US" sz="3100" b="1" dirty="0">
                <a:solidFill>
                  <a:srgbClr val="3366FF"/>
                </a:solidFill>
              </a:rPr>
              <a:t>pp and p-Pb collisions</a:t>
            </a:r>
            <a:r>
              <a:rPr lang="en-US" b="1" dirty="0"/>
              <a:t/>
            </a:r>
            <a:br>
              <a:rPr lang="en-US" b="1" dirty="0"/>
            </a:br>
            <a:endParaRPr lang="en-US" dirty="0"/>
          </a:p>
        </p:txBody>
      </p:sp>
      <p:pic>
        <p:nvPicPr>
          <p:cNvPr id="8" name="Content Placeholder 7" descr="ITF_hydro_coal_frag.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78" b="-413"/>
          <a:stretch/>
        </p:blipFill>
        <p:spPr>
          <a:xfrm>
            <a:off x="4690264" y="2234195"/>
            <a:ext cx="3878271" cy="280337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5113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33</a:t>
            </a:fld>
            <a:endParaRPr lang="en-US"/>
          </a:p>
        </p:txBody>
      </p:sp>
      <p:sp>
        <p:nvSpPr>
          <p:cNvPr id="9" name="Rectangle 8"/>
          <p:cNvSpPr/>
          <p:nvPr/>
        </p:nvSpPr>
        <p:spPr>
          <a:xfrm rot="19121942">
            <a:off x="56633" y="436323"/>
            <a:ext cx="1080745" cy="584776"/>
          </a:xfrm>
          <a:prstGeom prst="rect">
            <a:avLst/>
          </a:prstGeom>
        </p:spPr>
        <p:txBody>
          <a:bodyPr wrap="none">
            <a:spAutoFit/>
          </a:bodyPr>
          <a:lstStyle/>
          <a:p>
            <a:r>
              <a:rPr lang="en-US" sz="3200" dirty="0">
                <a:solidFill>
                  <a:srgbClr val="FF0000"/>
                </a:solidFill>
              </a:rPr>
              <a:t>New!</a:t>
            </a:r>
            <a:endParaRPr lang="en-US" sz="3200" dirty="0"/>
          </a:p>
        </p:txBody>
      </p:sp>
      <p:sp>
        <p:nvSpPr>
          <p:cNvPr id="10" name="Rectangle 9"/>
          <p:cNvSpPr/>
          <p:nvPr/>
        </p:nvSpPr>
        <p:spPr>
          <a:xfrm>
            <a:off x="1512030" y="5301580"/>
            <a:ext cx="7404591" cy="923330"/>
          </a:xfrm>
          <a:prstGeom prst="rect">
            <a:avLst/>
          </a:prstGeom>
        </p:spPr>
        <p:txBody>
          <a:bodyPr wrap="none">
            <a:spAutoFit/>
          </a:bodyPr>
          <a:lstStyle/>
          <a:p>
            <a:pPr marL="285750" indent="-285750">
              <a:buFont typeface="Wingdings" charset="2"/>
              <a:buChar char="Ø"/>
            </a:pPr>
            <a:r>
              <a:rPr lang="en-US" dirty="0" smtClean="0">
                <a:solidFill>
                  <a:srgbClr val="FF0000"/>
                </a:solidFill>
              </a:rPr>
              <a:t>Collective effects in small systems</a:t>
            </a:r>
          </a:p>
          <a:p>
            <a:pPr marL="285750" indent="-285750">
              <a:buFont typeface="Wingdings" charset="2"/>
              <a:buChar char="Ø"/>
            </a:pPr>
            <a:r>
              <a:rPr lang="en-US" dirty="0" smtClean="0">
                <a:solidFill>
                  <a:srgbClr val="FF0000"/>
                </a:solidFill>
              </a:rPr>
              <a:t>Baryon-meson splitting - both in High Multiplicity pp and in p-</a:t>
            </a:r>
            <a:r>
              <a:rPr lang="en-US" dirty="0" err="1" smtClean="0">
                <a:solidFill>
                  <a:srgbClr val="FF0000"/>
                </a:solidFill>
              </a:rPr>
              <a:t>Pb</a:t>
            </a:r>
            <a:r>
              <a:rPr lang="en-US" dirty="0" smtClean="0">
                <a:solidFill>
                  <a:srgbClr val="FF0000"/>
                </a:solidFill>
              </a:rPr>
              <a:t> collisions</a:t>
            </a:r>
          </a:p>
          <a:p>
            <a:pPr marL="285750" indent="-285750">
              <a:buFont typeface="Wingdings" charset="2"/>
              <a:buChar char="Ø"/>
            </a:pPr>
            <a:r>
              <a:rPr lang="en-US" dirty="0" err="1" smtClean="0">
                <a:solidFill>
                  <a:srgbClr val="FF0000"/>
                </a:solidFill>
              </a:rPr>
              <a:t>Partonic</a:t>
            </a:r>
            <a:r>
              <a:rPr lang="en-US" dirty="0" smtClean="0">
                <a:solidFill>
                  <a:srgbClr val="FF0000"/>
                </a:solidFill>
              </a:rPr>
              <a:t> flow + coalescence + </a:t>
            </a:r>
            <a:r>
              <a:rPr lang="en-US" dirty="0" err="1" smtClean="0">
                <a:solidFill>
                  <a:srgbClr val="FF0000"/>
                </a:solidFill>
              </a:rPr>
              <a:t>fragmenation</a:t>
            </a:r>
            <a:r>
              <a:rPr lang="en-US" dirty="0" smtClean="0">
                <a:solidFill>
                  <a:srgbClr val="FF0000"/>
                </a:solidFill>
              </a:rPr>
              <a:t>?</a:t>
            </a:r>
            <a:endParaRPr lang="en-US" dirty="0"/>
          </a:p>
        </p:txBody>
      </p:sp>
      <p:sp>
        <p:nvSpPr>
          <p:cNvPr id="11" name="Rectangle 10"/>
          <p:cNvSpPr/>
          <p:nvPr/>
        </p:nvSpPr>
        <p:spPr>
          <a:xfrm>
            <a:off x="325926" y="6224910"/>
            <a:ext cx="6064780" cy="523220"/>
          </a:xfrm>
          <a:prstGeom prst="rect">
            <a:avLst/>
          </a:prstGeom>
        </p:spPr>
        <p:txBody>
          <a:bodyPr wrap="square">
            <a:spAutoFit/>
          </a:bodyPr>
          <a:lstStyle/>
          <a:p>
            <a:r>
              <a:rPr lang="en-US" sz="1400" dirty="0">
                <a:solidFill>
                  <a:srgbClr val="3366FF"/>
                </a:solidFill>
              </a:rPr>
              <a:t>Hydro-coal-frag </a:t>
            </a:r>
            <a:r>
              <a:rPr lang="en-US" sz="1400" dirty="0" smtClean="0">
                <a:solidFill>
                  <a:srgbClr val="3366FF"/>
                </a:solidFill>
              </a:rPr>
              <a:t>model</a:t>
            </a:r>
          </a:p>
          <a:p>
            <a:r>
              <a:rPr lang="en-US" sz="1400" dirty="0" smtClean="0">
                <a:solidFill>
                  <a:srgbClr val="3366FF"/>
                </a:solidFill>
              </a:rPr>
              <a:t> </a:t>
            </a:r>
            <a:r>
              <a:rPr lang="en-US" sz="1400" dirty="0">
                <a:solidFill>
                  <a:srgbClr val="3366FF"/>
                </a:solidFill>
              </a:rPr>
              <a:t>from </a:t>
            </a:r>
            <a:r>
              <a:rPr lang="en-US" sz="1400" dirty="0" smtClean="0">
                <a:solidFill>
                  <a:srgbClr val="3366FF"/>
                </a:solidFill>
              </a:rPr>
              <a:t>Phys</a:t>
            </a:r>
            <a:r>
              <a:rPr lang="en-US" sz="1400" dirty="0">
                <a:solidFill>
                  <a:srgbClr val="3366FF"/>
                </a:solidFill>
              </a:rPr>
              <a:t>. Rev. </a:t>
            </a:r>
            <a:r>
              <a:rPr lang="en-US" sz="1400" dirty="0" err="1">
                <a:solidFill>
                  <a:srgbClr val="3366FF"/>
                </a:solidFill>
              </a:rPr>
              <a:t>Lett</a:t>
            </a:r>
            <a:r>
              <a:rPr lang="en-US" sz="1400" dirty="0">
                <a:solidFill>
                  <a:srgbClr val="3366FF"/>
                </a:solidFill>
              </a:rPr>
              <a:t>. 125, 072301 (2020)</a:t>
            </a:r>
          </a:p>
        </p:txBody>
      </p:sp>
      <p:pic>
        <p:nvPicPr>
          <p:cNvPr id="15" name="Picture 14" descr="TF_p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938" y="1854201"/>
            <a:ext cx="4413126" cy="3183366"/>
          </a:xfrm>
          <a:prstGeom prst="rect">
            <a:avLst/>
          </a:prstGeom>
        </p:spPr>
      </p:pic>
      <p:sp>
        <p:nvSpPr>
          <p:cNvPr id="13" name="Rectangle 12"/>
          <p:cNvSpPr/>
          <p:nvPr/>
        </p:nvSpPr>
        <p:spPr>
          <a:xfrm>
            <a:off x="6462103" y="1680735"/>
            <a:ext cx="2326278" cy="369332"/>
          </a:xfrm>
          <a:prstGeom prst="rect">
            <a:avLst/>
          </a:prstGeom>
        </p:spPr>
        <p:txBody>
          <a:bodyPr wrap="none">
            <a:spAutoFit/>
          </a:bodyPr>
          <a:lstStyle/>
          <a:p>
            <a:pPr>
              <a:spcAft>
                <a:spcPts val="1800"/>
              </a:spcAft>
            </a:pPr>
            <a:r>
              <a:rPr lang="en-US" b="1" dirty="0" smtClean="0">
                <a:solidFill>
                  <a:srgbClr val="FF0000"/>
                </a:solidFill>
              </a:rPr>
              <a:t>pp and  </a:t>
            </a:r>
            <a:r>
              <a:rPr lang="en-US" b="1" dirty="0">
                <a:solidFill>
                  <a:srgbClr val="FF0000"/>
                </a:solidFill>
              </a:rPr>
              <a:t>p-Pb </a:t>
            </a:r>
            <a:r>
              <a:rPr lang="en-US" b="1" dirty="0" smtClean="0">
                <a:solidFill>
                  <a:srgbClr val="FF0000"/>
                </a:solidFill>
              </a:rPr>
              <a:t>collisions</a:t>
            </a:r>
            <a:endParaRPr lang="en-US" b="1" dirty="0">
              <a:solidFill>
                <a:srgbClr val="FF0000"/>
              </a:solidFill>
            </a:endParaRPr>
          </a:p>
        </p:txBody>
      </p:sp>
      <p:sp>
        <p:nvSpPr>
          <p:cNvPr id="14" name="Rectangle 13"/>
          <p:cNvSpPr/>
          <p:nvPr/>
        </p:nvSpPr>
        <p:spPr>
          <a:xfrm>
            <a:off x="200938" y="4957548"/>
            <a:ext cx="4809067" cy="369332"/>
          </a:xfrm>
          <a:prstGeom prst="rect">
            <a:avLst/>
          </a:prstGeom>
        </p:spPr>
        <p:txBody>
          <a:bodyPr wrap="square">
            <a:spAutoFit/>
          </a:bodyPr>
          <a:lstStyle/>
          <a:p>
            <a:r>
              <a:rPr lang="en-US" dirty="0">
                <a:solidFill>
                  <a:srgbClr val="FF0000"/>
                </a:solidFill>
              </a:rPr>
              <a:t>v</a:t>
            </a:r>
            <a:r>
              <a:rPr lang="en-US" baseline="-25000" dirty="0">
                <a:solidFill>
                  <a:srgbClr val="FF0000"/>
                </a:solidFill>
              </a:rPr>
              <a:t>2</a:t>
            </a:r>
            <a:r>
              <a:rPr lang="en-US" dirty="0">
                <a:solidFill>
                  <a:srgbClr val="FF0000"/>
                </a:solidFill>
              </a:rPr>
              <a:t> in </a:t>
            </a:r>
            <a:r>
              <a:rPr lang="en-US" dirty="0" smtClean="0">
                <a:solidFill>
                  <a:srgbClr val="FF0000"/>
                </a:solidFill>
              </a:rPr>
              <a:t>High </a:t>
            </a:r>
            <a:r>
              <a:rPr lang="en-US" dirty="0">
                <a:solidFill>
                  <a:srgbClr val="FF0000"/>
                </a:solidFill>
              </a:rPr>
              <a:t>M</a:t>
            </a:r>
            <a:r>
              <a:rPr lang="en-US" dirty="0" smtClean="0">
                <a:solidFill>
                  <a:srgbClr val="FF0000"/>
                </a:solidFill>
              </a:rPr>
              <a:t>ultiplicity </a:t>
            </a:r>
            <a:r>
              <a:rPr lang="en-US" dirty="0"/>
              <a:t>pp collisions with h, pi, K, </a:t>
            </a:r>
            <a:r>
              <a:rPr lang="en-US" dirty="0" smtClean="0"/>
              <a:t>p</a:t>
            </a:r>
            <a:endParaRPr lang="en-US" dirty="0"/>
          </a:p>
        </p:txBody>
      </p:sp>
    </p:spTree>
    <p:extLst>
      <p:ext uri="{BB962C8B-B14F-4D97-AF65-F5344CB8AC3E}">
        <p14:creationId xmlns:p14="http://schemas.microsoft.com/office/powerpoint/2010/main" val="9078115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b="1" dirty="0">
                <a:solidFill>
                  <a:schemeClr val="bg1"/>
                </a:solidFill>
              </a:rPr>
              <a:t>ALICE LS2 </a:t>
            </a:r>
            <a:r>
              <a:rPr lang="en-US" b="1" dirty="0" smtClean="0">
                <a:solidFill>
                  <a:schemeClr val="bg1"/>
                </a:solidFill>
              </a:rPr>
              <a:t>Upgrade </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34</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Tree>
    <p:extLst>
      <p:ext uri="{BB962C8B-B14F-4D97-AF65-F5344CB8AC3E}">
        <p14:creationId xmlns:p14="http://schemas.microsoft.com/office/powerpoint/2010/main" val="946360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3366FF"/>
                </a:solidFill>
              </a:rPr>
              <a:t>ALICE LS2 Upgrade</a:t>
            </a:r>
            <a:r>
              <a:rPr lang="en-US" sz="2800" b="1" dirty="0">
                <a:solidFill>
                  <a:srgbClr val="3366FF"/>
                </a:solidFill>
              </a:rPr>
              <a:t> </a:t>
            </a:r>
            <a:r>
              <a:rPr lang="en-US" sz="2800" b="1" dirty="0" smtClean="0">
                <a:solidFill>
                  <a:srgbClr val="3366FF"/>
                </a:solidFill>
              </a:rPr>
              <a:t>is completed</a:t>
            </a:r>
            <a:endParaRPr lang="en-US" sz="2800" b="1" dirty="0">
              <a:solidFill>
                <a:srgbClr val="3366FF"/>
              </a:solidFill>
            </a:endParaRPr>
          </a:p>
        </p:txBody>
      </p:sp>
      <p:pic>
        <p:nvPicPr>
          <p:cNvPr id="6" name="Content Placeholder 5"/>
          <p:cNvPicPr>
            <a:picLocks noGrp="1" noChangeAspect="1"/>
          </p:cNvPicPr>
          <p:nvPr>
            <p:ph idx="1"/>
          </p:nvPr>
        </p:nvPicPr>
        <p:blipFill>
          <a:blip r:embed="rId2"/>
          <a:srcRect t="8753" b="8753"/>
          <a:stretch>
            <a:fillRect/>
          </a:stretch>
        </p:blipFill>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524934" y="1316566"/>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55600" y="6077920"/>
            <a:ext cx="4572000" cy="276999"/>
          </a:xfrm>
          <a:prstGeom prst="rect">
            <a:avLst/>
          </a:prstGeom>
        </p:spPr>
        <p:txBody>
          <a:bodyPr>
            <a:spAutoFit/>
          </a:bodyPr>
          <a:lstStyle/>
          <a:p>
            <a:r>
              <a:rPr lang="en-US" sz="1200" dirty="0"/>
              <a:t>Credit: </a:t>
            </a:r>
            <a:r>
              <a:rPr lang="en-US" sz="1200" dirty="0" err="1"/>
              <a:t>Maximilien</a:t>
            </a:r>
            <a:r>
              <a:rPr lang="en-US" sz="1200" dirty="0"/>
              <a:t> Brice, </a:t>
            </a:r>
            <a:r>
              <a:rPr lang="en-US" sz="1200" dirty="0" err="1"/>
              <a:t>Julien</a:t>
            </a:r>
            <a:r>
              <a:rPr lang="en-US" sz="1200" dirty="0"/>
              <a:t> Marius </a:t>
            </a:r>
            <a:r>
              <a:rPr lang="en-US" sz="1200" dirty="0" err="1"/>
              <a:t>Ordan</a:t>
            </a:r>
            <a:r>
              <a:rPr lang="en-US" sz="1200" dirty="0"/>
              <a:t>/CERN</a:t>
            </a:r>
          </a:p>
        </p:txBody>
      </p:sp>
    </p:spTree>
    <p:extLst>
      <p:ext uri="{BB962C8B-B14F-4D97-AF65-F5344CB8AC3E}">
        <p14:creationId xmlns:p14="http://schemas.microsoft.com/office/powerpoint/2010/main" val="41929182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67" y="185210"/>
            <a:ext cx="8534400" cy="1101195"/>
          </a:xfrm>
        </p:spPr>
        <p:txBody>
          <a:bodyPr>
            <a:normAutofit/>
          </a:bodyPr>
          <a:lstStyle/>
          <a:p>
            <a:pPr algn="l"/>
            <a:r>
              <a:rPr lang="en-US" sz="2800" b="1" dirty="0" smtClean="0">
                <a:solidFill>
                  <a:srgbClr val="3366FF"/>
                </a:solidFill>
              </a:rPr>
              <a:t>ALICE upgrade: </a:t>
            </a:r>
            <a:br>
              <a:rPr lang="en-US" sz="2800" b="1" dirty="0" smtClean="0">
                <a:solidFill>
                  <a:srgbClr val="3366FF"/>
                </a:solidFill>
              </a:rPr>
            </a:br>
            <a:r>
              <a:rPr lang="en-US" sz="2800" b="1" dirty="0" smtClean="0">
                <a:solidFill>
                  <a:srgbClr val="3366FF"/>
                </a:solidFill>
              </a:rPr>
              <a:t>			Inner </a:t>
            </a:r>
            <a:r>
              <a:rPr lang="en-US" sz="2800" b="1" dirty="0">
                <a:solidFill>
                  <a:srgbClr val="3366FF"/>
                </a:solidFill>
              </a:rPr>
              <a:t>Tracking </a:t>
            </a:r>
            <a:r>
              <a:rPr lang="en-US" sz="2800" b="1" dirty="0" smtClean="0">
                <a:solidFill>
                  <a:srgbClr val="3366FF"/>
                </a:solidFill>
              </a:rPr>
              <a:t>System (ITS2)  for Run 3</a:t>
            </a:r>
            <a:endParaRPr lang="en-US" sz="2800" b="1" dirty="0">
              <a:solidFill>
                <a:srgbClr val="3366FF"/>
              </a:solidFill>
            </a:endParaRPr>
          </a:p>
        </p:txBody>
      </p:sp>
      <p:pic>
        <p:nvPicPr>
          <p:cNvPr id="8" name="Content Placeholder 7"/>
          <p:cNvPicPr>
            <a:picLocks noGrp="1" noChangeAspect="1"/>
          </p:cNvPicPr>
          <p:nvPr>
            <p:ph idx="1"/>
          </p:nvPr>
        </p:nvPicPr>
        <p:blipFill>
          <a:blip r:embed="rId2"/>
          <a:srcRect t="8785" b="8785"/>
          <a:stretch>
            <a:fillRect/>
          </a:stretch>
        </p:blipFill>
        <p:spPr>
          <a:xfrm>
            <a:off x="457200" y="1600201"/>
            <a:ext cx="4164495" cy="229031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36</a:t>
            </a:fld>
            <a:endParaRPr lang="en-US"/>
          </a:p>
        </p:txBody>
      </p:sp>
      <p:sp>
        <p:nvSpPr>
          <p:cNvPr id="10" name="Rectangle 9"/>
          <p:cNvSpPr/>
          <p:nvPr/>
        </p:nvSpPr>
        <p:spPr>
          <a:xfrm>
            <a:off x="5167932" y="1606035"/>
            <a:ext cx="3330096" cy="369332"/>
          </a:xfrm>
          <a:prstGeom prst="rect">
            <a:avLst/>
          </a:prstGeom>
        </p:spPr>
        <p:txBody>
          <a:bodyPr wrap="none">
            <a:spAutoFit/>
          </a:bodyPr>
          <a:lstStyle/>
          <a:p>
            <a:r>
              <a:rPr lang="en-US" dirty="0" smtClean="0"/>
              <a:t>ITS2 </a:t>
            </a:r>
            <a:r>
              <a:rPr lang="en-US" dirty="0"/>
              <a:t>in the process of installation </a:t>
            </a:r>
          </a:p>
        </p:txBody>
      </p:sp>
      <p:sp>
        <p:nvSpPr>
          <p:cNvPr id="11" name="Rectangle 10"/>
          <p:cNvSpPr/>
          <p:nvPr/>
        </p:nvSpPr>
        <p:spPr>
          <a:xfrm>
            <a:off x="177798" y="4418843"/>
            <a:ext cx="8320229" cy="2031325"/>
          </a:xfrm>
          <a:prstGeom prst="rect">
            <a:avLst/>
          </a:prstGeom>
        </p:spPr>
        <p:txBody>
          <a:bodyPr wrap="square">
            <a:spAutoFit/>
          </a:bodyPr>
          <a:lstStyle/>
          <a:p>
            <a:pPr marL="285750" indent="-285750">
              <a:buFont typeface="Wingdings" charset="2"/>
              <a:buChar char="Ø"/>
            </a:pPr>
            <a:r>
              <a:rPr lang="en-US" dirty="0" smtClean="0">
                <a:solidFill>
                  <a:srgbClr val="FF0000"/>
                </a:solidFill>
              </a:rPr>
              <a:t>The </a:t>
            </a:r>
            <a:r>
              <a:rPr lang="en-US" dirty="0">
                <a:solidFill>
                  <a:srgbClr val="FF0000"/>
                </a:solidFill>
              </a:rPr>
              <a:t>new ITS is the largest pixel detector ever </a:t>
            </a:r>
            <a:r>
              <a:rPr lang="en-US" dirty="0" smtClean="0">
                <a:solidFill>
                  <a:srgbClr val="FF0000"/>
                </a:solidFill>
              </a:rPr>
              <a:t>built  in CMOS </a:t>
            </a:r>
            <a:r>
              <a:rPr lang="en-US" dirty="0">
                <a:solidFill>
                  <a:srgbClr val="FF0000"/>
                </a:solidFill>
              </a:rPr>
              <a:t>Monolithic Active Pixel Sensor (MAPS) </a:t>
            </a:r>
            <a:r>
              <a:rPr lang="en-US" dirty="0" smtClean="0">
                <a:solidFill>
                  <a:srgbClr val="FF0000"/>
                </a:solidFill>
              </a:rPr>
              <a:t>technology:  12,5 </a:t>
            </a:r>
            <a:r>
              <a:rPr lang="en-US" dirty="0" err="1" smtClean="0">
                <a:solidFill>
                  <a:srgbClr val="FF0000"/>
                </a:solidFill>
              </a:rPr>
              <a:t>Gpixel</a:t>
            </a:r>
            <a:r>
              <a:rPr lang="en-US" dirty="0" smtClean="0">
                <a:solidFill>
                  <a:srgbClr val="FF0000"/>
                </a:solidFill>
              </a:rPr>
              <a:t> camera of ~10 </a:t>
            </a:r>
            <a:r>
              <a:rPr lang="en-US" dirty="0">
                <a:solidFill>
                  <a:srgbClr val="FF0000"/>
                </a:solidFill>
              </a:rPr>
              <a:t>m</a:t>
            </a:r>
            <a:r>
              <a:rPr lang="en-US" baseline="30000" dirty="0">
                <a:solidFill>
                  <a:srgbClr val="FF0000"/>
                </a:solidFill>
              </a:rPr>
              <a:t>2</a:t>
            </a:r>
            <a:r>
              <a:rPr lang="en-US" dirty="0">
                <a:solidFill>
                  <a:srgbClr val="FF0000"/>
                </a:solidFill>
              </a:rPr>
              <a:t> of active silicon </a:t>
            </a:r>
            <a:r>
              <a:rPr lang="en-US" dirty="0" smtClean="0">
                <a:solidFill>
                  <a:srgbClr val="FF0000"/>
                </a:solidFill>
              </a:rPr>
              <a:t>area.</a:t>
            </a:r>
          </a:p>
          <a:p>
            <a:pPr marL="285750" indent="-285750">
              <a:buFont typeface="Wingdings" charset="2"/>
              <a:buChar char="Ø"/>
            </a:pPr>
            <a:r>
              <a:rPr lang="en-US" dirty="0" smtClean="0">
                <a:solidFill>
                  <a:srgbClr val="FF0000"/>
                </a:solidFill>
              </a:rPr>
              <a:t>High tracking precision and vertex resolution, fast readout</a:t>
            </a:r>
          </a:p>
          <a:p>
            <a:pPr marL="285750" indent="-285750">
              <a:buFont typeface="Wingdings" charset="2"/>
              <a:buChar char="Ø"/>
            </a:pPr>
            <a:r>
              <a:rPr lang="en-US" dirty="0" smtClean="0">
                <a:solidFill>
                  <a:srgbClr val="3366FF"/>
                </a:solidFill>
              </a:rPr>
              <a:t>Closer </a:t>
            </a:r>
            <a:r>
              <a:rPr lang="en-US" dirty="0">
                <a:solidFill>
                  <a:srgbClr val="3366FF"/>
                </a:solidFill>
              </a:rPr>
              <a:t>to the IP: first layer at ≈22 mm </a:t>
            </a:r>
            <a:endParaRPr lang="en-US" dirty="0" smtClean="0">
              <a:solidFill>
                <a:srgbClr val="3366FF"/>
              </a:solidFill>
            </a:endParaRPr>
          </a:p>
          <a:p>
            <a:pPr marL="285750" indent="-285750">
              <a:buFont typeface="Wingdings" charset="2"/>
              <a:buChar char="Ø"/>
            </a:pPr>
            <a:r>
              <a:rPr lang="en-US" dirty="0" smtClean="0">
                <a:solidFill>
                  <a:srgbClr val="3366FF"/>
                </a:solidFill>
              </a:rPr>
              <a:t>Smaller </a:t>
            </a:r>
            <a:r>
              <a:rPr lang="en-US" dirty="0">
                <a:solidFill>
                  <a:srgbClr val="3366FF"/>
                </a:solidFill>
              </a:rPr>
              <a:t>pixels: 28 x 29 μm</a:t>
            </a:r>
            <a:r>
              <a:rPr lang="en-US" baseline="30000" dirty="0">
                <a:solidFill>
                  <a:srgbClr val="3366FF"/>
                </a:solidFill>
              </a:rPr>
              <a:t>2</a:t>
            </a:r>
            <a:r>
              <a:rPr lang="en-US" dirty="0">
                <a:solidFill>
                  <a:srgbClr val="3366FF"/>
                </a:solidFill>
              </a:rPr>
              <a:t> </a:t>
            </a:r>
            <a:endParaRPr lang="en-US" dirty="0" smtClean="0">
              <a:solidFill>
                <a:srgbClr val="3366FF"/>
              </a:solidFill>
            </a:endParaRPr>
          </a:p>
          <a:p>
            <a:pPr marL="285750" indent="-285750">
              <a:buFont typeface="Wingdings" charset="2"/>
              <a:buChar char="Ø"/>
            </a:pPr>
            <a:r>
              <a:rPr lang="en-US" dirty="0" smtClean="0">
                <a:solidFill>
                  <a:srgbClr val="3366FF"/>
                </a:solidFill>
              </a:rPr>
              <a:t>Lower </a:t>
            </a:r>
            <a:r>
              <a:rPr lang="en-US" dirty="0">
                <a:solidFill>
                  <a:srgbClr val="3366FF"/>
                </a:solidFill>
              </a:rPr>
              <a:t>material </a:t>
            </a:r>
            <a:r>
              <a:rPr lang="en-US" dirty="0" smtClean="0">
                <a:solidFill>
                  <a:srgbClr val="3366FF"/>
                </a:solidFill>
              </a:rPr>
              <a:t>budget of the Inner Barrel: </a:t>
            </a:r>
            <a:r>
              <a:rPr lang="en-US" dirty="0">
                <a:solidFill>
                  <a:srgbClr val="3366FF"/>
                </a:solidFill>
              </a:rPr>
              <a:t>0.35% X</a:t>
            </a:r>
            <a:r>
              <a:rPr lang="en-US" baseline="-25000" dirty="0">
                <a:solidFill>
                  <a:srgbClr val="3366FF"/>
                </a:solidFill>
              </a:rPr>
              <a:t>0</a:t>
            </a:r>
            <a:r>
              <a:rPr lang="en-US" dirty="0">
                <a:solidFill>
                  <a:srgbClr val="3366FF"/>
                </a:solidFill>
              </a:rPr>
              <a:t> </a:t>
            </a:r>
          </a:p>
          <a:p>
            <a:pPr marL="285750" indent="-285750">
              <a:buFont typeface="Wingdings" charset="2"/>
              <a:buChar char="Ø"/>
            </a:pPr>
            <a:endParaRPr lang="en-US" dirty="0">
              <a:solidFill>
                <a:srgbClr val="FF0000"/>
              </a:solidFill>
            </a:endParaRPr>
          </a:p>
        </p:txBody>
      </p:sp>
      <p:pic>
        <p:nvPicPr>
          <p:cNvPr id="13" name="Picture 12"/>
          <p:cNvPicPr>
            <a:picLocks noChangeAspect="1"/>
          </p:cNvPicPr>
          <p:nvPr/>
        </p:nvPicPr>
        <p:blipFill>
          <a:blip r:embed="rId4"/>
          <a:stretch>
            <a:fillRect/>
          </a:stretch>
        </p:blipFill>
        <p:spPr>
          <a:xfrm>
            <a:off x="5029200" y="1975367"/>
            <a:ext cx="3505199" cy="2336799"/>
          </a:xfrm>
          <a:prstGeom prst="rect">
            <a:avLst/>
          </a:prstGeom>
        </p:spPr>
      </p:pic>
      <p:sp>
        <p:nvSpPr>
          <p:cNvPr id="14" name="Rectangle 13"/>
          <p:cNvSpPr/>
          <p:nvPr/>
        </p:nvSpPr>
        <p:spPr>
          <a:xfrm>
            <a:off x="4739147" y="1293415"/>
            <a:ext cx="1461007" cy="369332"/>
          </a:xfrm>
          <a:prstGeom prst="rect">
            <a:avLst/>
          </a:prstGeom>
        </p:spPr>
        <p:txBody>
          <a:bodyPr wrap="none">
            <a:spAutoFit/>
          </a:bodyPr>
          <a:lstStyle/>
          <a:p>
            <a:r>
              <a:rPr lang="en-US" dirty="0"/>
              <a:t>26 May, 2021</a:t>
            </a:r>
          </a:p>
        </p:txBody>
      </p:sp>
      <p:sp>
        <p:nvSpPr>
          <p:cNvPr id="15" name="Rectangle 14"/>
          <p:cNvSpPr/>
          <p:nvPr/>
        </p:nvSpPr>
        <p:spPr>
          <a:xfrm>
            <a:off x="313267" y="3914945"/>
            <a:ext cx="4572000" cy="553998"/>
          </a:xfrm>
          <a:prstGeom prst="rect">
            <a:avLst/>
          </a:prstGeom>
        </p:spPr>
        <p:txBody>
          <a:bodyPr>
            <a:spAutoFit/>
          </a:bodyPr>
          <a:lstStyle/>
          <a:p>
            <a:r>
              <a:rPr lang="en-US" dirty="0"/>
              <a:t>ALICE</a:t>
            </a:r>
            <a:r>
              <a:rPr lang="en-US" dirty="0" smtClean="0"/>
              <a:t>,  the new Inner </a:t>
            </a:r>
            <a:r>
              <a:rPr lang="en-US" dirty="0"/>
              <a:t>Tracking System</a:t>
            </a:r>
          </a:p>
          <a:p>
            <a:r>
              <a:rPr lang="en-US" sz="1200" dirty="0"/>
              <a:t>Installation of the Outer Barrel of the </a:t>
            </a:r>
            <a:r>
              <a:rPr lang="en-US" sz="1200" dirty="0" smtClean="0"/>
              <a:t>new ITS. </a:t>
            </a:r>
            <a:r>
              <a:rPr lang="en-US" sz="1200" dirty="0"/>
              <a:t>(Image: CERN)</a:t>
            </a:r>
          </a:p>
        </p:txBody>
      </p:sp>
    </p:spTree>
    <p:extLst>
      <p:ext uri="{BB962C8B-B14F-4D97-AF65-F5344CB8AC3E}">
        <p14:creationId xmlns:p14="http://schemas.microsoft.com/office/powerpoint/2010/main" val="28465482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3366FF"/>
                </a:solidFill>
              </a:rPr>
              <a:t>GEM TPC in the pilot beam in </a:t>
            </a:r>
            <a:r>
              <a:rPr lang="en-US" sz="2800" b="1" dirty="0">
                <a:solidFill>
                  <a:srgbClr val="3366FF"/>
                </a:solidFill>
              </a:rPr>
              <a:t>October 2021</a:t>
            </a:r>
          </a:p>
        </p:txBody>
      </p:sp>
      <p:pic>
        <p:nvPicPr>
          <p:cNvPr id="6" name="Content Placeholder 5"/>
          <p:cNvPicPr>
            <a:picLocks noGrp="1" noChangeAspect="1"/>
          </p:cNvPicPr>
          <p:nvPr>
            <p:ph idx="1"/>
          </p:nvPr>
        </p:nvPicPr>
        <p:blipFill>
          <a:blip r:embed="rId2"/>
          <a:srcRect t="9196" b="9196"/>
          <a:stretch>
            <a:fillRect/>
          </a:stretch>
        </p:blipFill>
        <p:spPr>
          <a:xfrm>
            <a:off x="0" y="1672737"/>
            <a:ext cx="6872839" cy="3779796"/>
          </a:xfrm>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37</a:t>
            </a:fld>
            <a:endParaRPr lang="en-US"/>
          </a:p>
        </p:txBody>
      </p:sp>
      <p:pic>
        <p:nvPicPr>
          <p:cNvPr id="3" name="Picture 2"/>
          <p:cNvPicPr>
            <a:picLocks noChangeAspect="1"/>
          </p:cNvPicPr>
          <p:nvPr/>
        </p:nvPicPr>
        <p:blipFill rotWithShape="1">
          <a:blip r:embed="rId3"/>
          <a:srcRect l="19763" r="-19763"/>
          <a:stretch/>
        </p:blipFill>
        <p:spPr>
          <a:xfrm>
            <a:off x="0" y="2455333"/>
            <a:ext cx="3395805" cy="2756102"/>
          </a:xfrm>
          <a:prstGeom prst="rect">
            <a:avLst/>
          </a:prstGeom>
        </p:spPr>
      </p:pic>
      <p:sp>
        <p:nvSpPr>
          <p:cNvPr id="7" name="Rectangle 6"/>
          <p:cNvSpPr/>
          <p:nvPr/>
        </p:nvSpPr>
        <p:spPr>
          <a:xfrm>
            <a:off x="6825400" y="2125135"/>
            <a:ext cx="2376599" cy="2585323"/>
          </a:xfrm>
          <a:prstGeom prst="rect">
            <a:avLst/>
          </a:prstGeom>
        </p:spPr>
        <p:txBody>
          <a:bodyPr wrap="square">
            <a:spAutoFit/>
          </a:bodyPr>
          <a:lstStyle/>
          <a:p>
            <a:pPr marL="285750" indent="-285750">
              <a:buFont typeface="Wingdings" charset="2"/>
              <a:buChar char="Ø"/>
            </a:pPr>
            <a:endParaRPr lang="en-US" dirty="0" smtClean="0"/>
          </a:p>
          <a:p>
            <a:pPr marL="285750" indent="-285750">
              <a:buFont typeface="Wingdings" charset="2"/>
              <a:buChar char="Ø"/>
            </a:pPr>
            <a:r>
              <a:rPr lang="en-US" dirty="0" smtClean="0"/>
              <a:t>Photo: Installation </a:t>
            </a:r>
            <a:r>
              <a:rPr lang="en-US" dirty="0"/>
              <a:t>of </a:t>
            </a:r>
            <a:r>
              <a:rPr lang="en-US" dirty="0" smtClean="0"/>
              <a:t>the TPC</a:t>
            </a:r>
          </a:p>
          <a:p>
            <a:pPr marL="285750" indent="-285750">
              <a:buFont typeface="Wingdings" charset="2"/>
              <a:buChar char="Ø"/>
            </a:pPr>
            <a:r>
              <a:rPr lang="en-US" dirty="0" smtClean="0">
                <a:solidFill>
                  <a:srgbClr val="3366FF"/>
                </a:solidFill>
              </a:rPr>
              <a:t>TPC  with new Gas </a:t>
            </a:r>
            <a:r>
              <a:rPr lang="en-US" dirty="0">
                <a:solidFill>
                  <a:srgbClr val="3366FF"/>
                </a:solidFill>
              </a:rPr>
              <a:t>Electron Multiplier </a:t>
            </a:r>
            <a:endParaRPr lang="en-US" dirty="0" smtClean="0">
              <a:solidFill>
                <a:srgbClr val="3366FF"/>
              </a:solidFill>
            </a:endParaRPr>
          </a:p>
          <a:p>
            <a:r>
              <a:rPr lang="en-US" dirty="0" smtClean="0">
                <a:solidFill>
                  <a:srgbClr val="3366FF"/>
                </a:solidFill>
              </a:rPr>
              <a:t>     (</a:t>
            </a:r>
            <a:r>
              <a:rPr lang="en-US" dirty="0">
                <a:solidFill>
                  <a:srgbClr val="3366FF"/>
                </a:solidFill>
              </a:rPr>
              <a:t>GEM) technology</a:t>
            </a:r>
          </a:p>
          <a:p>
            <a:pPr marL="285750" indent="-285750">
              <a:buFontTx/>
              <a:buChar char="-"/>
            </a:pPr>
            <a:r>
              <a:rPr lang="en-US" dirty="0" smtClean="0">
                <a:solidFill>
                  <a:srgbClr val="3366FF"/>
                </a:solidFill>
              </a:rPr>
              <a:t>New </a:t>
            </a:r>
            <a:r>
              <a:rPr lang="en-US" dirty="0">
                <a:solidFill>
                  <a:srgbClr val="3366FF"/>
                </a:solidFill>
              </a:rPr>
              <a:t>electronics (SAMPA)</a:t>
            </a:r>
            <a:r>
              <a:rPr lang="en-US" dirty="0" smtClean="0">
                <a:solidFill>
                  <a:srgbClr val="3366FF"/>
                </a:solidFill>
              </a:rPr>
              <a:t>,</a:t>
            </a:r>
          </a:p>
          <a:p>
            <a:pPr marL="285750" indent="-285750">
              <a:buFontTx/>
              <a:buChar char="-"/>
            </a:pPr>
            <a:r>
              <a:rPr lang="en-US" dirty="0" smtClean="0">
                <a:solidFill>
                  <a:srgbClr val="3366FF"/>
                </a:solidFill>
              </a:rPr>
              <a:t> </a:t>
            </a:r>
            <a:r>
              <a:rPr lang="en-US" dirty="0">
                <a:solidFill>
                  <a:srgbClr val="3366FF"/>
                </a:solidFill>
              </a:rPr>
              <a:t>continuous readout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1022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100" b="1" dirty="0" smtClean="0">
                <a:solidFill>
                  <a:srgbClr val="0000FF"/>
                </a:solidFill>
              </a:rPr>
              <a:t>Pixel </a:t>
            </a:r>
            <a:r>
              <a:rPr lang="en-US" sz="3100" b="1" dirty="0" err="1" smtClean="0">
                <a:solidFill>
                  <a:srgbClr val="0000FF"/>
                </a:solidFill>
              </a:rPr>
              <a:t>Muon</a:t>
            </a:r>
            <a:r>
              <a:rPr lang="en-US" sz="3100" b="1" dirty="0" smtClean="0">
                <a:solidFill>
                  <a:srgbClr val="0000FF"/>
                </a:solidFill>
              </a:rPr>
              <a:t> </a:t>
            </a:r>
            <a:r>
              <a:rPr lang="en-US" sz="3100" b="1" dirty="0">
                <a:solidFill>
                  <a:srgbClr val="0000FF"/>
                </a:solidFill>
              </a:rPr>
              <a:t>Forward Tracker (MFT) </a:t>
            </a:r>
            <a:r>
              <a:rPr lang="en-US" sz="3100" b="1" dirty="0" smtClean="0">
                <a:solidFill>
                  <a:srgbClr val="0000FF"/>
                </a:solidFill>
              </a:rPr>
              <a:t/>
            </a:r>
            <a:br>
              <a:rPr lang="en-US" sz="3100" b="1" dirty="0" smtClean="0">
                <a:solidFill>
                  <a:srgbClr val="0000FF"/>
                </a:solidFill>
              </a:rPr>
            </a:br>
            <a:r>
              <a:rPr lang="en-US" sz="3100" b="1" dirty="0" smtClean="0">
                <a:solidFill>
                  <a:srgbClr val="0000FF"/>
                </a:solidFill>
              </a:rPr>
              <a:t>                        in </a:t>
            </a:r>
            <a:r>
              <a:rPr lang="en-US" sz="3100" b="1" dirty="0">
                <a:solidFill>
                  <a:srgbClr val="0000FF"/>
                </a:solidFill>
              </a:rPr>
              <a:t>the pilot beam in October 2021</a:t>
            </a:r>
            <a:r>
              <a:rPr lang="en-US" b="1" dirty="0"/>
              <a:t/>
            </a:r>
            <a:br>
              <a:rPr lang="en-US" b="1" dirty="0"/>
            </a:br>
            <a:endParaRPr lang="en-US" dirty="0"/>
          </a:p>
        </p:txBody>
      </p:sp>
      <p:cxnSp>
        <p:nvCxnSpPr>
          <p:cNvPr id="6" name="Straight Connector 5"/>
          <p:cNvCxnSpPr/>
          <p:nvPr/>
        </p:nvCxnSpPr>
        <p:spPr>
          <a:xfrm>
            <a:off x="397933" y="1286935"/>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38</a:t>
            </a:fld>
            <a:endParaRPr lang="en-US"/>
          </a:p>
        </p:txBody>
      </p:sp>
      <p:pic>
        <p:nvPicPr>
          <p:cNvPr id="9" name="Content Placeholder 8"/>
          <p:cNvPicPr>
            <a:picLocks noGrp="1" noChangeAspect="1"/>
          </p:cNvPicPr>
          <p:nvPr>
            <p:ph idx="1"/>
          </p:nvPr>
        </p:nvPicPr>
        <p:blipFill>
          <a:blip r:embed="rId2"/>
          <a:srcRect t="9446" b="9446"/>
          <a:stretch>
            <a:fillRect/>
          </a:stretch>
        </p:blipFill>
        <p:spPr>
          <a:xfrm>
            <a:off x="850900" y="1854200"/>
            <a:ext cx="4851400" cy="2951163"/>
          </a:xfrm>
        </p:spPr>
      </p:pic>
      <p:sp>
        <p:nvSpPr>
          <p:cNvPr id="12" name="Rectangle 11"/>
          <p:cNvSpPr/>
          <p:nvPr/>
        </p:nvSpPr>
        <p:spPr>
          <a:xfrm>
            <a:off x="1045633" y="4991398"/>
            <a:ext cx="2772834" cy="1477328"/>
          </a:xfrm>
          <a:prstGeom prst="rect">
            <a:avLst/>
          </a:prstGeom>
        </p:spPr>
        <p:txBody>
          <a:bodyPr wrap="square">
            <a:spAutoFit/>
          </a:bodyPr>
          <a:lstStyle/>
          <a:p>
            <a:pPr marL="285750" indent="-285750">
              <a:buFont typeface="Wingdings" charset="2"/>
              <a:buChar char="Ø"/>
            </a:pPr>
            <a:r>
              <a:rPr lang="en-US" dirty="0"/>
              <a:t>The new </a:t>
            </a:r>
            <a:r>
              <a:rPr lang="en-US" dirty="0" err="1"/>
              <a:t>Muon</a:t>
            </a:r>
            <a:r>
              <a:rPr lang="en-US" dirty="0"/>
              <a:t> Forward Tracker, one of ALICE’s main </a:t>
            </a:r>
            <a:r>
              <a:rPr lang="en-US" dirty="0" err="1"/>
              <a:t>subdetectors</a:t>
            </a:r>
            <a:r>
              <a:rPr lang="en-US" dirty="0"/>
              <a:t>, was installed in the cavern in December </a:t>
            </a:r>
            <a:r>
              <a:rPr lang="en-US" dirty="0" smtClean="0"/>
              <a:t>2020</a:t>
            </a:r>
            <a:endParaRPr lang="en-US" dirty="0"/>
          </a:p>
        </p:txBody>
      </p:sp>
      <p:pic>
        <p:nvPicPr>
          <p:cNvPr id="3" name="Picture 2"/>
          <p:cNvPicPr>
            <a:picLocks noChangeAspect="1"/>
          </p:cNvPicPr>
          <p:nvPr/>
        </p:nvPicPr>
        <p:blipFill>
          <a:blip r:embed="rId3"/>
          <a:stretch>
            <a:fillRect/>
          </a:stretch>
        </p:blipFill>
        <p:spPr>
          <a:xfrm>
            <a:off x="5368388" y="1689100"/>
            <a:ext cx="3072552" cy="2942167"/>
          </a:xfrm>
          <a:prstGeom prst="rect">
            <a:avLst/>
          </a:prstGeom>
        </p:spPr>
      </p:pic>
      <p:sp>
        <p:nvSpPr>
          <p:cNvPr id="8" name="Rectangle 7"/>
          <p:cNvSpPr/>
          <p:nvPr/>
        </p:nvSpPr>
        <p:spPr>
          <a:xfrm>
            <a:off x="4572000" y="4739901"/>
            <a:ext cx="4572000" cy="646331"/>
          </a:xfrm>
          <a:prstGeom prst="rect">
            <a:avLst/>
          </a:prstGeom>
        </p:spPr>
        <p:txBody>
          <a:bodyPr>
            <a:spAutoFit/>
          </a:bodyPr>
          <a:lstStyle/>
          <a:p>
            <a:r>
              <a:rPr lang="en-US" dirty="0"/>
              <a:t>.         Good performance of the new MFT in the pilot beam </a:t>
            </a:r>
          </a:p>
        </p:txBody>
      </p:sp>
      <p:sp>
        <p:nvSpPr>
          <p:cNvPr id="10" name="Rectangle 9"/>
          <p:cNvSpPr/>
          <p:nvPr/>
        </p:nvSpPr>
        <p:spPr>
          <a:xfrm>
            <a:off x="4114800" y="5386232"/>
            <a:ext cx="4572000" cy="1200329"/>
          </a:xfrm>
          <a:prstGeom prst="rect">
            <a:avLst/>
          </a:prstGeom>
        </p:spPr>
        <p:txBody>
          <a:bodyPr>
            <a:spAutoFit/>
          </a:bodyPr>
          <a:lstStyle/>
          <a:p>
            <a:pPr marL="285750" indent="-285750">
              <a:buFont typeface="Wingdings" charset="2"/>
              <a:buChar char="Ø"/>
            </a:pPr>
            <a:r>
              <a:rPr lang="en-US" dirty="0" smtClean="0"/>
              <a:t>Substantial increase in </a:t>
            </a:r>
            <a:r>
              <a:rPr lang="en-US" dirty="0" err="1" smtClean="0"/>
              <a:t>pseudorapidity</a:t>
            </a:r>
            <a:r>
              <a:rPr lang="en-US" dirty="0" smtClean="0"/>
              <a:t> coverage for ALICE</a:t>
            </a:r>
          </a:p>
          <a:p>
            <a:pPr marL="285750" indent="-285750">
              <a:buFont typeface="Wingdings" charset="2"/>
              <a:buChar char="Ø"/>
            </a:pPr>
            <a:r>
              <a:rPr lang="en-US" dirty="0" smtClean="0"/>
              <a:t>High pointing resolution for </a:t>
            </a:r>
            <a:r>
              <a:rPr lang="en-US" dirty="0" err="1" smtClean="0"/>
              <a:t>muon</a:t>
            </a:r>
            <a:r>
              <a:rPr lang="en-US" dirty="0" smtClean="0"/>
              <a:t> tracking </a:t>
            </a:r>
          </a:p>
          <a:p>
            <a:pPr marL="285750" indent="-285750">
              <a:buFont typeface="Wingdings" charset="2"/>
              <a:buChar char="Ø"/>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182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74638"/>
            <a:ext cx="8559800" cy="1143000"/>
          </a:xfrm>
        </p:spPr>
        <p:txBody>
          <a:bodyPr>
            <a:normAutofit/>
          </a:bodyPr>
          <a:lstStyle/>
          <a:p>
            <a:r>
              <a:rPr lang="en-US" sz="2800" b="1" dirty="0" smtClean="0">
                <a:solidFill>
                  <a:srgbClr val="3366FF"/>
                </a:solidFill>
              </a:rPr>
              <a:t>Fast Interaction Trigger (</a:t>
            </a:r>
            <a:r>
              <a:rPr lang="en-US" sz="2800" b="1" dirty="0">
                <a:solidFill>
                  <a:srgbClr val="3366FF"/>
                </a:solidFill>
              </a:rPr>
              <a:t>FIT) in October </a:t>
            </a:r>
            <a:r>
              <a:rPr lang="en-US" sz="2800" b="1" dirty="0" smtClean="0">
                <a:solidFill>
                  <a:srgbClr val="3366FF"/>
                </a:solidFill>
              </a:rPr>
              <a:t>2021 run </a:t>
            </a:r>
            <a:endParaRPr lang="en-US" sz="2800" b="1" dirty="0">
              <a:solidFill>
                <a:srgbClr val="3366FF"/>
              </a:solidFill>
            </a:endParaRPr>
          </a:p>
        </p:txBody>
      </p:sp>
      <p:pic>
        <p:nvPicPr>
          <p:cNvPr id="6" name="Content Placeholder 5"/>
          <p:cNvPicPr>
            <a:picLocks noGrp="1" noChangeAspect="1"/>
          </p:cNvPicPr>
          <p:nvPr>
            <p:ph idx="1"/>
          </p:nvPr>
        </p:nvPicPr>
        <p:blipFill>
          <a:blip r:embed="rId2"/>
          <a:srcRect t="4427" b="4427"/>
          <a:stretch>
            <a:fillRect/>
          </a:stretch>
        </p:blipFill>
        <p:spPr>
          <a:xfrm>
            <a:off x="533400" y="1681922"/>
            <a:ext cx="6460067" cy="3552788"/>
          </a:xfrm>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39</a:t>
            </a:fld>
            <a:endParaRPr lang="en-US"/>
          </a:p>
        </p:txBody>
      </p:sp>
      <p:pic>
        <p:nvPicPr>
          <p:cNvPr id="7" name="Picture 6"/>
          <p:cNvPicPr>
            <a:picLocks noChangeAspect="1"/>
          </p:cNvPicPr>
          <p:nvPr/>
        </p:nvPicPr>
        <p:blipFill>
          <a:blip r:embed="rId3"/>
          <a:stretch>
            <a:fillRect/>
          </a:stretch>
        </p:blipFill>
        <p:spPr>
          <a:xfrm>
            <a:off x="6155267" y="3761316"/>
            <a:ext cx="2814155" cy="26570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313267"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22228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91534"/>
            <a:ext cx="8432800" cy="1143000"/>
          </a:xfrm>
        </p:spPr>
        <p:txBody>
          <a:bodyPr>
            <a:noAutofit/>
          </a:bodyPr>
          <a:lstStyle/>
          <a:p>
            <a:r>
              <a:rPr lang="ja-JP" altLang="en-US" sz="3200" b="1" dirty="0">
                <a:solidFill>
                  <a:srgbClr val="0000FF"/>
                </a:solidFill>
                <a:cs typeface="Times New Roman" charset="0"/>
              </a:rPr>
              <a:t>”</a:t>
            </a:r>
            <a:r>
              <a:rPr lang="en-US" altLang="ja-JP" sz="3200" b="1" dirty="0">
                <a:solidFill>
                  <a:srgbClr val="0000FF"/>
                </a:solidFill>
                <a:cs typeface="Times New Roman" charset="0"/>
              </a:rPr>
              <a:t>Relativistic heavy ion physics</a:t>
            </a:r>
            <a:r>
              <a:rPr lang="ja-JP" altLang="en-US" sz="3200" b="1" dirty="0">
                <a:solidFill>
                  <a:srgbClr val="0000FF"/>
                </a:solidFill>
                <a:cs typeface="Times New Roman" charset="0"/>
              </a:rPr>
              <a:t>“</a:t>
            </a:r>
            <a:r>
              <a:rPr lang="en-US" altLang="ja-JP" sz="3200" b="1" dirty="0">
                <a:solidFill>
                  <a:srgbClr val="0000FF"/>
                </a:solidFill>
                <a:cs typeface="Times New Roman" charset="0"/>
              </a:rPr>
              <a:t>- why ?: </a:t>
            </a:r>
            <a:r>
              <a:rPr lang="en-US" altLang="ja-JP" sz="3200" b="1" dirty="0" smtClean="0">
                <a:solidFill>
                  <a:srgbClr val="0000FF"/>
                </a:solidFill>
                <a:cs typeface="Times New Roman" charset="0"/>
              </a:rPr>
              <a:t/>
            </a:r>
            <a:br>
              <a:rPr lang="en-US" altLang="ja-JP" sz="3200" b="1" dirty="0" smtClean="0">
                <a:solidFill>
                  <a:srgbClr val="0000FF"/>
                </a:solidFill>
                <a:cs typeface="Times New Roman" charset="0"/>
              </a:rPr>
            </a:br>
            <a:r>
              <a:rPr lang="en-US" sz="3200" b="1" dirty="0" smtClean="0">
                <a:solidFill>
                  <a:srgbClr val="0000FF"/>
                </a:solidFill>
                <a:cs typeface="Times New Roman" charset="0"/>
              </a:rPr>
              <a:t>a </a:t>
            </a:r>
            <a:r>
              <a:rPr lang="en-US" sz="3200" b="1" dirty="0">
                <a:solidFill>
                  <a:srgbClr val="0000FF"/>
                </a:solidFill>
                <a:cs typeface="Times New Roman" charset="0"/>
              </a:rPr>
              <a:t>bit of history</a:t>
            </a:r>
            <a:r>
              <a:rPr lang="en-US" sz="3200" dirty="0">
                <a:solidFill>
                  <a:srgbClr val="0D7DE3"/>
                </a:solidFill>
              </a:rPr>
              <a:t/>
            </a:r>
            <a:br>
              <a:rPr lang="en-US" sz="3200" dirty="0">
                <a:solidFill>
                  <a:srgbClr val="0D7DE3"/>
                </a:solidFill>
              </a:rPr>
            </a:b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a:xfrm>
            <a:off x="5472523" y="5599022"/>
            <a:ext cx="3373027" cy="365125"/>
          </a:xfrm>
        </p:spPr>
        <p:txBody>
          <a:bodyPr/>
          <a:lstStyle/>
          <a:p>
            <a:r>
              <a:rPr lang="en-US" sz="1400" b="1" dirty="0" smtClean="0">
                <a:solidFill>
                  <a:srgbClr val="0000FF"/>
                </a:solidFill>
              </a:rPr>
              <a:t>F</a:t>
            </a:r>
            <a:r>
              <a:rPr lang="en-US" sz="1400" b="1" dirty="0">
                <a:solidFill>
                  <a:srgbClr val="0000FF"/>
                </a:solidFill>
              </a:rPr>
              <a:t>. </a:t>
            </a:r>
            <a:r>
              <a:rPr lang="en-US" sz="1400" b="1" dirty="0" err="1">
                <a:solidFill>
                  <a:srgbClr val="0000FF"/>
                </a:solidFill>
              </a:rPr>
              <a:t>Karsch</a:t>
            </a:r>
            <a:r>
              <a:rPr lang="en-US" sz="1400" b="1" dirty="0">
                <a:solidFill>
                  <a:srgbClr val="0000FF"/>
                </a:solidFill>
              </a:rPr>
              <a:t>, Lect. Notes Phys. 583 (2002) 209</a:t>
            </a:r>
            <a:endParaRPr lang="en-US" sz="1400" dirty="0">
              <a:solidFill>
                <a:srgbClr val="0000FF"/>
              </a:solidFill>
            </a:endParaRPr>
          </a:p>
        </p:txBody>
      </p:sp>
      <p:pic>
        <p:nvPicPr>
          <p:cNvPr id="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7547" b="17400"/>
          <a:stretch/>
        </p:blipFill>
        <p:spPr bwMode="auto">
          <a:xfrm>
            <a:off x="457200" y="2576957"/>
            <a:ext cx="2489200" cy="294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545" y="3367389"/>
            <a:ext cx="3310255" cy="223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120841" y="4638172"/>
            <a:ext cx="1255704" cy="369332"/>
          </a:xfrm>
          <a:prstGeom prst="rect">
            <a:avLst/>
          </a:prstGeom>
        </p:spPr>
        <p:txBody>
          <a:bodyPr wrap="square">
            <a:spAutoFit/>
          </a:bodyPr>
          <a:lstStyle/>
          <a:p>
            <a:r>
              <a:rPr lang="en-US" dirty="0">
                <a:solidFill>
                  <a:srgbClr val="D066D0"/>
                </a:solidFill>
                <a:latin typeface="Times New Roman" charset="0"/>
                <a:cs typeface="ＭＳ Ｐゴシック" charset="0"/>
              </a:rPr>
              <a:t>Hadron </a:t>
            </a:r>
            <a:r>
              <a:rPr lang="en-US" dirty="0" smtClean="0">
                <a:solidFill>
                  <a:srgbClr val="D066D0"/>
                </a:solidFill>
                <a:latin typeface="Times New Roman" charset="0"/>
                <a:cs typeface="ＭＳ Ｐゴシック" charset="0"/>
              </a:rPr>
              <a:t>gas</a:t>
            </a:r>
            <a:endParaRPr lang="en-US" dirty="0"/>
          </a:p>
        </p:txBody>
      </p:sp>
      <p:sp>
        <p:nvSpPr>
          <p:cNvPr id="12" name="Rectangle 11"/>
          <p:cNvSpPr/>
          <p:nvPr/>
        </p:nvSpPr>
        <p:spPr>
          <a:xfrm>
            <a:off x="6872069" y="2929827"/>
            <a:ext cx="646331" cy="369332"/>
          </a:xfrm>
          <a:prstGeom prst="rect">
            <a:avLst/>
          </a:prstGeom>
        </p:spPr>
        <p:txBody>
          <a:bodyPr wrap="none">
            <a:spAutoFit/>
          </a:bodyPr>
          <a:lstStyle/>
          <a:p>
            <a:r>
              <a:rPr lang="en-US" dirty="0">
                <a:solidFill>
                  <a:srgbClr val="D066D0"/>
                </a:solidFill>
                <a:latin typeface="Times New Roman" charset="0"/>
                <a:cs typeface="ＭＳ Ｐゴシック" charset="0"/>
              </a:rPr>
              <a:t>QGP</a:t>
            </a:r>
            <a:endParaRPr lang="ru-RU" dirty="0">
              <a:solidFill>
                <a:srgbClr val="D066D0"/>
              </a:solidFill>
              <a:latin typeface="Times New Roman" charset="0"/>
              <a:cs typeface="ＭＳ Ｐゴシック" charset="0"/>
            </a:endParaRPr>
          </a:p>
        </p:txBody>
      </p:sp>
      <p:cxnSp>
        <p:nvCxnSpPr>
          <p:cNvPr id="13" name="Прямая со стрелкой 21"/>
          <p:cNvCxnSpPr>
            <a:cxnSpLocks noChangeShapeType="1"/>
          </p:cNvCxnSpPr>
          <p:nvPr/>
        </p:nvCxnSpPr>
        <p:spPr bwMode="auto">
          <a:xfrm>
            <a:off x="7302049" y="3367389"/>
            <a:ext cx="213628" cy="434145"/>
          </a:xfrm>
          <a:prstGeom prst="straightConnector1">
            <a:avLst/>
          </a:prstGeom>
          <a:noFill/>
          <a:ln w="25400">
            <a:solidFill>
              <a:srgbClr val="D066D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Прямая со стрелкой 22"/>
          <p:cNvCxnSpPr>
            <a:cxnSpLocks noChangeShapeType="1"/>
          </p:cNvCxnSpPr>
          <p:nvPr/>
        </p:nvCxnSpPr>
        <p:spPr bwMode="auto">
          <a:xfrm>
            <a:off x="4552200" y="5083705"/>
            <a:ext cx="1247775" cy="144462"/>
          </a:xfrm>
          <a:prstGeom prst="straightConnector1">
            <a:avLst/>
          </a:prstGeom>
          <a:noFill/>
          <a:ln w="25400">
            <a:solidFill>
              <a:srgbClr val="D066D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 name="Rectangle 14"/>
          <p:cNvSpPr/>
          <p:nvPr/>
        </p:nvSpPr>
        <p:spPr>
          <a:xfrm>
            <a:off x="1725613" y="6004475"/>
            <a:ext cx="7277100" cy="400110"/>
          </a:xfrm>
          <a:prstGeom prst="rect">
            <a:avLst/>
          </a:prstGeom>
        </p:spPr>
        <p:txBody>
          <a:bodyPr wrap="square">
            <a:spAutoFit/>
          </a:bodyPr>
          <a:lstStyle/>
          <a:p>
            <a:pPr marL="285750" indent="-285750">
              <a:buFont typeface="Wingdings" charset="2"/>
              <a:buChar char="Ø"/>
            </a:pPr>
            <a:r>
              <a:rPr lang="en-US" sz="2000" i="1" dirty="0">
                <a:solidFill>
                  <a:srgbClr val="FF0000"/>
                </a:solidFill>
                <a:latin typeface="Times New Roman" charset="0"/>
                <a:cs typeface="ＭＳ Ｐゴシック" charset="0"/>
              </a:rPr>
              <a:t>Early expectations: QGP  </a:t>
            </a:r>
            <a:r>
              <a:rPr lang="en-US" sz="2000" dirty="0">
                <a:solidFill>
                  <a:srgbClr val="FF0000"/>
                </a:solidFill>
                <a:latin typeface="Times New Roman" charset="0"/>
                <a:cs typeface="ＭＳ Ｐゴシック" charset="0"/>
              </a:rPr>
              <a:t>like an ideal gas of quarks and gluons </a:t>
            </a:r>
            <a:endParaRPr lang="ru-RU" sz="2000" dirty="0">
              <a:solidFill>
                <a:srgbClr val="FF0000"/>
              </a:solidFill>
              <a:latin typeface="Times New Roman" charset="0"/>
              <a:cs typeface="ＭＳ Ｐゴシック" charset="0"/>
            </a:endParaRPr>
          </a:p>
        </p:txBody>
      </p:sp>
      <p:sp>
        <p:nvSpPr>
          <p:cNvPr id="16" name="Rectangle 15"/>
          <p:cNvSpPr/>
          <p:nvPr/>
        </p:nvSpPr>
        <p:spPr>
          <a:xfrm>
            <a:off x="375227" y="5446722"/>
            <a:ext cx="3178136" cy="307777"/>
          </a:xfrm>
          <a:prstGeom prst="rect">
            <a:avLst/>
          </a:prstGeom>
        </p:spPr>
        <p:txBody>
          <a:bodyPr wrap="none">
            <a:spAutoFit/>
          </a:bodyPr>
          <a:lstStyle/>
          <a:p>
            <a:r>
              <a:rPr lang="en-US" sz="1400" b="1" dirty="0" smtClean="0">
                <a:solidFill>
                  <a:srgbClr val="0000FF"/>
                </a:solidFill>
                <a:cs typeface="ＭＳ Ｐゴシック" charset="0"/>
              </a:rPr>
              <a:t>E.V.Shuryak, Phys. </a:t>
            </a:r>
            <a:r>
              <a:rPr lang="ru-RU" sz="1400" b="1" dirty="0" err="1" smtClean="0">
                <a:solidFill>
                  <a:srgbClr val="0000FF"/>
                </a:solidFill>
                <a:cs typeface="ＭＳ Ｐゴシック" charset="0"/>
              </a:rPr>
              <a:t>Lett</a:t>
            </a:r>
            <a:r>
              <a:rPr lang="ru-RU" sz="1400" b="1" dirty="0" smtClean="0">
                <a:solidFill>
                  <a:srgbClr val="0000FF"/>
                </a:solidFill>
                <a:cs typeface="ＭＳ Ｐゴシック" charset="0"/>
              </a:rPr>
              <a:t>. </a:t>
            </a:r>
            <a:r>
              <a:rPr lang="ru-RU" sz="1400" b="1" i="1" dirty="0" smtClean="0">
                <a:solidFill>
                  <a:srgbClr val="0000FF"/>
                </a:solidFill>
                <a:cs typeface="ＭＳ Ｐゴシック" charset="0"/>
              </a:rPr>
              <a:t>B78</a:t>
            </a:r>
            <a:r>
              <a:rPr lang="ru-RU" sz="1400" b="1" dirty="0" smtClean="0">
                <a:solidFill>
                  <a:srgbClr val="0000FF"/>
                </a:solidFill>
                <a:cs typeface="ＭＳ Ｐゴシック" charset="0"/>
              </a:rPr>
              <a:t> (</a:t>
            </a:r>
            <a:r>
              <a:rPr lang="ru-RU" sz="1400" b="1" i="1" dirty="0" smtClean="0">
                <a:solidFill>
                  <a:srgbClr val="0000FF"/>
                </a:solidFill>
                <a:cs typeface="ＭＳ Ｐゴシック" charset="0"/>
              </a:rPr>
              <a:t>1978</a:t>
            </a:r>
            <a:r>
              <a:rPr lang="ru-RU" sz="1400" b="1" dirty="0" smtClean="0">
                <a:solidFill>
                  <a:srgbClr val="0000FF"/>
                </a:solidFill>
                <a:cs typeface="ＭＳ Ｐゴシック" charset="0"/>
              </a:rPr>
              <a:t>) </a:t>
            </a:r>
            <a:r>
              <a:rPr lang="ru-RU" sz="1400" b="1" i="1" dirty="0" smtClean="0">
                <a:solidFill>
                  <a:srgbClr val="0000FF"/>
                </a:solidFill>
                <a:cs typeface="ＭＳ Ｐゴシック" charset="0"/>
              </a:rPr>
              <a:t>150</a:t>
            </a:r>
            <a:endParaRPr lang="ru-RU" sz="1400" b="1" dirty="0" smtClean="0">
              <a:solidFill>
                <a:srgbClr val="0000FF"/>
              </a:solidFill>
              <a:cs typeface="ＭＳ Ｐゴシック" charset="0"/>
            </a:endParaRPr>
          </a:p>
        </p:txBody>
      </p:sp>
      <p:sp>
        <p:nvSpPr>
          <p:cNvPr id="17" name="Rectangle 16"/>
          <p:cNvSpPr/>
          <p:nvPr/>
        </p:nvSpPr>
        <p:spPr>
          <a:xfrm>
            <a:off x="457200" y="1402772"/>
            <a:ext cx="8642350" cy="2031325"/>
          </a:xfrm>
          <a:prstGeom prst="rect">
            <a:avLst/>
          </a:prstGeom>
        </p:spPr>
        <p:txBody>
          <a:bodyPr wrap="square">
            <a:spAutoFit/>
          </a:bodyPr>
          <a:lstStyle/>
          <a:p>
            <a:r>
              <a:rPr lang="en-US" b="1" dirty="0">
                <a:solidFill>
                  <a:srgbClr val="0000FF"/>
                </a:solidFill>
              </a:rPr>
              <a:t>Cabibbo, N. &amp; </a:t>
            </a:r>
            <a:r>
              <a:rPr lang="en-US" b="1" dirty="0" err="1">
                <a:solidFill>
                  <a:srgbClr val="0000FF"/>
                </a:solidFill>
              </a:rPr>
              <a:t>Parisi</a:t>
            </a:r>
            <a:r>
              <a:rPr lang="en-US" b="1" dirty="0">
                <a:solidFill>
                  <a:srgbClr val="0000FF"/>
                </a:solidFill>
              </a:rPr>
              <a:t>, </a:t>
            </a:r>
            <a:r>
              <a:rPr lang="en-US" dirty="0"/>
              <a:t>G. </a:t>
            </a:r>
            <a:r>
              <a:rPr lang="en-US" dirty="0" smtClean="0"/>
              <a:t>, Exponential </a:t>
            </a:r>
            <a:r>
              <a:rPr lang="en-US" dirty="0" err="1"/>
              <a:t>hadronic</a:t>
            </a:r>
            <a:r>
              <a:rPr lang="en-US" dirty="0"/>
              <a:t> spectrum and quark liberation</a:t>
            </a:r>
            <a:r>
              <a:rPr lang="en-US" dirty="0" smtClean="0"/>
              <a:t>. Phys</a:t>
            </a:r>
            <a:r>
              <a:rPr lang="en-US" dirty="0"/>
              <a:t>. </a:t>
            </a:r>
            <a:r>
              <a:rPr lang="en-US" dirty="0" err="1"/>
              <a:t>Lett</a:t>
            </a:r>
            <a:r>
              <a:rPr lang="en-US" dirty="0"/>
              <a:t>. B 59, 67–69 (</a:t>
            </a:r>
            <a:r>
              <a:rPr lang="en-US" dirty="0">
                <a:solidFill>
                  <a:srgbClr val="0000FF"/>
                </a:solidFill>
              </a:rPr>
              <a:t>1975</a:t>
            </a:r>
            <a:r>
              <a:rPr lang="en-US" dirty="0"/>
              <a:t>).</a:t>
            </a:r>
          </a:p>
          <a:p>
            <a:r>
              <a:rPr lang="en-US" b="1" dirty="0" smtClean="0">
                <a:solidFill>
                  <a:srgbClr val="0000FF"/>
                </a:solidFill>
              </a:rPr>
              <a:t>Collins</a:t>
            </a:r>
            <a:r>
              <a:rPr lang="en-US" b="1" dirty="0">
                <a:solidFill>
                  <a:srgbClr val="0000FF"/>
                </a:solidFill>
              </a:rPr>
              <a:t>, J. C. &amp; Perry, M. J</a:t>
            </a:r>
            <a:r>
              <a:rPr lang="en-US" dirty="0">
                <a:solidFill>
                  <a:srgbClr val="FF0000"/>
                </a:solidFill>
              </a:rPr>
              <a:t>. </a:t>
            </a:r>
            <a:r>
              <a:rPr lang="en-US" dirty="0" err="1"/>
              <a:t>Superdense</a:t>
            </a:r>
            <a:r>
              <a:rPr lang="en-US" dirty="0"/>
              <a:t> matter: neutrons or asymptotically free quarks? Phys. Rev. Lett.34, 1353–1356 (</a:t>
            </a:r>
            <a:r>
              <a:rPr lang="en-US" dirty="0">
                <a:solidFill>
                  <a:srgbClr val="0000FF"/>
                </a:solidFill>
              </a:rPr>
              <a:t>1975</a:t>
            </a:r>
            <a:r>
              <a:rPr lang="en-US" dirty="0" smtClean="0"/>
              <a:t>).</a:t>
            </a:r>
            <a:endParaRPr lang="en-US" dirty="0"/>
          </a:p>
          <a:p>
            <a:r>
              <a:rPr lang="en-US" b="1" dirty="0" smtClean="0">
                <a:solidFill>
                  <a:srgbClr val="0000FF"/>
                </a:solidFill>
                <a:cs typeface="ＭＳ Ｐゴシック" charset="0"/>
              </a:rPr>
              <a:t>E.V.Shuryak</a:t>
            </a:r>
            <a:r>
              <a:rPr lang="en-US" b="1" dirty="0">
                <a:solidFill>
                  <a:srgbClr val="0D7DE3"/>
                </a:solidFill>
                <a:cs typeface="ＭＳ Ｐゴシック" charset="0"/>
              </a:rPr>
              <a:t>, </a:t>
            </a:r>
            <a:r>
              <a:rPr lang="en-US" dirty="0">
                <a:cs typeface="ＭＳ Ｐゴシック" charset="0"/>
              </a:rPr>
              <a:t>Quark-gluon </a:t>
            </a:r>
            <a:r>
              <a:rPr lang="en-US" dirty="0" smtClean="0">
                <a:cs typeface="ＭＳ Ｐゴシック" charset="0"/>
              </a:rPr>
              <a:t>plasma </a:t>
            </a:r>
            <a:r>
              <a:rPr lang="en-US" dirty="0">
                <a:cs typeface="ＭＳ Ｐゴシック" charset="0"/>
              </a:rPr>
              <a:t>and </a:t>
            </a:r>
            <a:r>
              <a:rPr lang="en-US" dirty="0" err="1">
                <a:cs typeface="ＭＳ Ｐゴシック" charset="0"/>
              </a:rPr>
              <a:t>hadronic</a:t>
            </a:r>
            <a:r>
              <a:rPr lang="en-US" dirty="0">
                <a:cs typeface="ＭＳ Ｐゴシック" charset="0"/>
              </a:rPr>
              <a:t> production of leptons, photons and </a:t>
            </a:r>
            <a:r>
              <a:rPr lang="en-US" dirty="0" err="1">
                <a:cs typeface="ＭＳ Ｐゴシック" charset="0"/>
              </a:rPr>
              <a:t>psions</a:t>
            </a:r>
            <a:r>
              <a:rPr lang="en-US" dirty="0">
                <a:cs typeface="ＭＳ Ｐゴシック" charset="0"/>
              </a:rPr>
              <a:t>, Phys. </a:t>
            </a:r>
            <a:r>
              <a:rPr lang="ru-RU" dirty="0" err="1">
                <a:cs typeface="ＭＳ Ｐゴシック" charset="0"/>
              </a:rPr>
              <a:t>Lett</a:t>
            </a:r>
            <a:r>
              <a:rPr lang="ru-RU" dirty="0">
                <a:cs typeface="ＭＳ Ｐゴシック" charset="0"/>
              </a:rPr>
              <a:t>. </a:t>
            </a:r>
            <a:r>
              <a:rPr lang="ru-RU" i="1" dirty="0">
                <a:cs typeface="ＭＳ Ｐゴシック" charset="0"/>
              </a:rPr>
              <a:t>B78</a:t>
            </a:r>
            <a:r>
              <a:rPr lang="ru-RU" dirty="0">
                <a:cs typeface="ＭＳ Ｐゴシック" charset="0"/>
              </a:rPr>
              <a:t> (</a:t>
            </a:r>
            <a:r>
              <a:rPr lang="ru-RU" i="1" dirty="0">
                <a:solidFill>
                  <a:srgbClr val="0000FF"/>
                </a:solidFill>
                <a:cs typeface="ＭＳ Ｐゴシック" charset="0"/>
              </a:rPr>
              <a:t>1978</a:t>
            </a:r>
            <a:r>
              <a:rPr lang="ru-RU" dirty="0">
                <a:cs typeface="ＭＳ Ｐゴシック" charset="0"/>
              </a:rPr>
              <a:t>) </a:t>
            </a:r>
            <a:r>
              <a:rPr lang="ru-RU" i="1" dirty="0" smtClean="0">
                <a:cs typeface="ＭＳ Ｐゴシック" charset="0"/>
              </a:rPr>
              <a:t>150</a:t>
            </a:r>
            <a:r>
              <a:rPr lang="en-US" i="1" dirty="0" smtClean="0">
                <a:cs typeface="ＭＳ Ｐゴシック" charset="0"/>
              </a:rPr>
              <a:t>.</a:t>
            </a:r>
            <a:endParaRPr lang="ru-RU" dirty="0">
              <a:cs typeface="ＭＳ Ｐゴシック" charset="0"/>
            </a:endParaRPr>
          </a:p>
          <a:p>
            <a:endParaRPr lang="en-US" dirty="0"/>
          </a:p>
        </p:txBody>
      </p:sp>
      <p:sp>
        <p:nvSpPr>
          <p:cNvPr id="19" name="Rectangle 18"/>
          <p:cNvSpPr/>
          <p:nvPr/>
        </p:nvSpPr>
        <p:spPr>
          <a:xfrm>
            <a:off x="4552200" y="2929827"/>
            <a:ext cx="2154969" cy="369332"/>
          </a:xfrm>
          <a:prstGeom prst="rect">
            <a:avLst/>
          </a:prstGeom>
        </p:spPr>
        <p:txBody>
          <a:bodyPr wrap="none">
            <a:spAutoFit/>
          </a:bodyPr>
          <a:lstStyle/>
          <a:p>
            <a:r>
              <a:rPr lang="en-US" b="1" dirty="0">
                <a:latin typeface="Times New Roman" charset="0"/>
                <a:cs typeface="ＭＳ Ｐゴシック" charset="0"/>
              </a:rPr>
              <a:t>Lattice QCD results </a:t>
            </a:r>
            <a:endParaRPr lang="en-US" dirty="0"/>
          </a:p>
        </p:txBody>
      </p:sp>
      <p:sp>
        <p:nvSpPr>
          <p:cNvPr id="3" name="Rectangle 2"/>
          <p:cNvSpPr/>
          <p:nvPr/>
        </p:nvSpPr>
        <p:spPr>
          <a:xfrm>
            <a:off x="7179733" y="6345277"/>
            <a:ext cx="1507067" cy="307777"/>
          </a:xfrm>
          <a:prstGeom prst="rect">
            <a:avLst/>
          </a:prstGeom>
        </p:spPr>
        <p:txBody>
          <a:bodyPr wrap="square">
            <a:spAutoFit/>
          </a:bodyPr>
          <a:lstStyle/>
          <a:p>
            <a:pPr algn="r"/>
            <a:fld id="{6AC27AA0-BB3F-E840-80E5-561D63BA1368}" type="slidenum">
              <a:rPr lang="en-US" sz="1400">
                <a:latin typeface="Times New Roman" charset="0"/>
              </a:rPr>
              <a:pPr algn="r"/>
              <a:t>4</a:t>
            </a:fld>
            <a:endParaRPr lang="en-US" sz="1400" dirty="0">
              <a:latin typeface="Times New Roman" charset="0"/>
            </a:endParaRPr>
          </a:p>
        </p:txBody>
      </p:sp>
    </p:spTree>
    <p:extLst>
      <p:ext uri="{BB962C8B-B14F-4D97-AF65-F5344CB8AC3E}">
        <p14:creationId xmlns:p14="http://schemas.microsoft.com/office/powerpoint/2010/main" val="23293520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b="1" dirty="0">
                <a:solidFill>
                  <a:srgbClr val="3366FF"/>
                </a:solidFill>
              </a:rPr>
              <a:t>ALICE </a:t>
            </a:r>
            <a:r>
              <a:rPr lang="en-US" sz="3200" b="1" dirty="0" smtClean="0">
                <a:solidFill>
                  <a:srgbClr val="3366FF"/>
                </a:solidFill>
              </a:rPr>
              <a:t>upgrade for Runs 3 and 4</a:t>
            </a:r>
            <a:r>
              <a:rPr lang="en-US" sz="3100" b="1" dirty="0" smtClean="0">
                <a:solidFill>
                  <a:srgbClr val="3366FF"/>
                </a:solidFill>
              </a:rPr>
              <a:t>: </a:t>
            </a:r>
            <a:br>
              <a:rPr lang="en-US" sz="3100" b="1" dirty="0" smtClean="0">
                <a:solidFill>
                  <a:srgbClr val="3366FF"/>
                </a:solidFill>
              </a:rPr>
            </a:br>
            <a:r>
              <a:rPr lang="en-US" sz="3100" b="1" dirty="0" smtClean="0">
                <a:solidFill>
                  <a:srgbClr val="3366FF"/>
                </a:solidFill>
              </a:rPr>
              <a:t>                Integrated Online-Offline System (O</a:t>
            </a:r>
            <a:r>
              <a:rPr lang="en-US" sz="3100" b="1" baseline="30000" dirty="0" smtClean="0">
                <a:solidFill>
                  <a:srgbClr val="3366FF"/>
                </a:solidFill>
              </a:rPr>
              <a:t>2</a:t>
            </a:r>
            <a:r>
              <a:rPr lang="en-US" sz="3100" b="1" dirty="0" smtClean="0">
                <a:solidFill>
                  <a:srgbClr val="3366FF"/>
                </a:solidFill>
              </a:rPr>
              <a:t>) </a:t>
            </a:r>
            <a:r>
              <a:rPr lang="en-US" sz="2800" dirty="0" smtClean="0">
                <a:solidFill>
                  <a:srgbClr val="0000FF"/>
                </a:solidFill>
              </a:rPr>
              <a:t/>
            </a:r>
            <a:br>
              <a:rPr lang="en-US" sz="2800" dirty="0" smtClean="0">
                <a:solidFill>
                  <a:srgbClr val="0000FF"/>
                </a:solidFill>
              </a:rPr>
            </a:br>
            <a:r>
              <a:rPr lang="en-US" sz="2800" dirty="0">
                <a:solidFill>
                  <a:srgbClr val="0000FF"/>
                </a:solidFill>
              </a:rPr>
              <a:t>	</a:t>
            </a:r>
            <a:r>
              <a:rPr lang="en-US" sz="2800" dirty="0" smtClean="0">
                <a:solidFill>
                  <a:srgbClr val="0000FF"/>
                </a:solidFill>
              </a:rPr>
              <a:t>							</a:t>
            </a:r>
            <a:endParaRPr lang="en-US" sz="2800" dirty="0">
              <a:solidFill>
                <a:srgbClr val="0000FF"/>
              </a:solidFill>
            </a:endParaRPr>
          </a:p>
        </p:txBody>
      </p:sp>
      <p:pic>
        <p:nvPicPr>
          <p:cNvPr id="6" name="Content Placeholder 5"/>
          <p:cNvPicPr>
            <a:picLocks noGrp="1" noChangeAspect="1"/>
          </p:cNvPicPr>
          <p:nvPr>
            <p:ph idx="1"/>
          </p:nvPr>
        </p:nvPicPr>
        <p:blipFill rotWithShape="1">
          <a:blip r:embed="rId2"/>
          <a:srcRect t="14301" b="1394"/>
          <a:stretch/>
        </p:blipFill>
        <p:spPr>
          <a:xfrm>
            <a:off x="999067" y="1754087"/>
            <a:ext cx="7205134" cy="3561593"/>
          </a:xfrm>
        </p:spPr>
      </p:pic>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524934" y="1316566"/>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460499" y="5414248"/>
            <a:ext cx="6553201" cy="923330"/>
          </a:xfrm>
          <a:prstGeom prst="rect">
            <a:avLst/>
          </a:prstGeom>
        </p:spPr>
        <p:txBody>
          <a:bodyPr wrap="square">
            <a:spAutoFit/>
          </a:bodyPr>
          <a:lstStyle/>
          <a:p>
            <a:pPr marL="285750" indent="-285750">
              <a:buFont typeface="Wingdings" charset="2"/>
              <a:buChar char="Ø"/>
            </a:pPr>
            <a:r>
              <a:rPr lang="en-US" b="1" dirty="0">
                <a:solidFill>
                  <a:srgbClr val="FF0000"/>
                </a:solidFill>
              </a:rPr>
              <a:t>Goal:  record Pb-Pb collisions at 50 </a:t>
            </a:r>
            <a:r>
              <a:rPr lang="en-US" b="1" dirty="0" smtClean="0">
                <a:solidFill>
                  <a:srgbClr val="FF0000"/>
                </a:solidFill>
              </a:rPr>
              <a:t>kHz (vs.  1 </a:t>
            </a:r>
            <a:r>
              <a:rPr lang="en-US" b="1" dirty="0">
                <a:solidFill>
                  <a:srgbClr val="FF0000"/>
                </a:solidFill>
              </a:rPr>
              <a:t>kHz in </a:t>
            </a:r>
            <a:r>
              <a:rPr lang="en-US" b="1" dirty="0" smtClean="0">
                <a:solidFill>
                  <a:srgbClr val="FF0000"/>
                </a:solidFill>
              </a:rPr>
              <a:t>Runs </a:t>
            </a:r>
            <a:r>
              <a:rPr lang="en-US" b="1" dirty="0">
                <a:solidFill>
                  <a:srgbClr val="FF0000"/>
                </a:solidFill>
              </a:rPr>
              <a:t>1 &amp; </a:t>
            </a:r>
            <a:r>
              <a:rPr lang="en-US" b="1" dirty="0" smtClean="0">
                <a:solidFill>
                  <a:srgbClr val="FF0000"/>
                </a:solidFill>
              </a:rPr>
              <a:t>2)</a:t>
            </a:r>
          </a:p>
          <a:p>
            <a:pPr marL="285750" indent="-285750">
              <a:buFont typeface="Wingdings" charset="2"/>
              <a:buChar char="Ø"/>
            </a:pPr>
            <a:r>
              <a:rPr lang="en-US" b="1" dirty="0" smtClean="0">
                <a:solidFill>
                  <a:srgbClr val="FF0000"/>
                </a:solidFill>
              </a:rPr>
              <a:t>Collect  13 /</a:t>
            </a:r>
            <a:r>
              <a:rPr lang="en-US" b="1" dirty="0" err="1" smtClean="0">
                <a:solidFill>
                  <a:srgbClr val="FF0000"/>
                </a:solidFill>
              </a:rPr>
              <a:t>nb</a:t>
            </a:r>
            <a:r>
              <a:rPr lang="en-US" b="1" dirty="0" smtClean="0">
                <a:solidFill>
                  <a:srgbClr val="FF0000"/>
                </a:solidFill>
              </a:rPr>
              <a:t> in Runs 3&amp;4 </a:t>
            </a:r>
            <a:r>
              <a:rPr lang="mr-IN" b="1" dirty="0" smtClean="0">
                <a:solidFill>
                  <a:srgbClr val="FF0000"/>
                </a:solidFill>
              </a:rPr>
              <a:t>–</a:t>
            </a:r>
            <a:r>
              <a:rPr lang="en-US" b="1" dirty="0" smtClean="0">
                <a:solidFill>
                  <a:srgbClr val="FF0000"/>
                </a:solidFill>
              </a:rPr>
              <a:t> gain factor 100 in statistics!</a:t>
            </a:r>
          </a:p>
          <a:p>
            <a:pPr marL="285750" indent="-285750">
              <a:buFont typeface="Wingdings" charset="2"/>
              <a:buChar char="Ø"/>
            </a:pPr>
            <a:r>
              <a:rPr lang="en-US" b="1" dirty="0">
                <a:solidFill>
                  <a:srgbClr val="3366FF"/>
                </a:solidFill>
              </a:rPr>
              <a:t>C</a:t>
            </a:r>
            <a:r>
              <a:rPr lang="en-US" b="1" dirty="0" smtClean="0">
                <a:solidFill>
                  <a:srgbClr val="3366FF"/>
                </a:solidFill>
              </a:rPr>
              <a:t>ontinuous </a:t>
            </a:r>
            <a:r>
              <a:rPr lang="en-US" b="1" dirty="0">
                <a:solidFill>
                  <a:srgbClr val="3366FF"/>
                </a:solidFill>
              </a:rPr>
              <a:t>readout </a:t>
            </a:r>
          </a:p>
        </p:txBody>
      </p:sp>
    </p:spTree>
    <p:extLst>
      <p:ext uri="{BB962C8B-B14F-4D97-AF65-F5344CB8AC3E}">
        <p14:creationId xmlns:p14="http://schemas.microsoft.com/office/powerpoint/2010/main" val="38796636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8166"/>
            <a:ext cx="8229600" cy="1143000"/>
          </a:xfrm>
        </p:spPr>
        <p:txBody>
          <a:bodyPr>
            <a:normAutofit/>
          </a:bodyPr>
          <a:lstStyle/>
          <a:p>
            <a:pPr algn="l"/>
            <a:r>
              <a:rPr lang="en-US" sz="2800" dirty="0">
                <a:solidFill>
                  <a:srgbClr val="FF0000"/>
                </a:solidFill>
              </a:rPr>
              <a:t>The 5th of July 2022: </a:t>
            </a:r>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err="1" smtClean="0">
                <a:solidFill>
                  <a:srgbClr val="FF0000"/>
                </a:solidFill>
              </a:rPr>
              <a:t>pp</a:t>
            </a:r>
            <a:r>
              <a:rPr lang="en-US" sz="2800" dirty="0" smtClean="0">
                <a:solidFill>
                  <a:srgbClr val="FF0000"/>
                </a:solidFill>
              </a:rPr>
              <a:t> </a:t>
            </a:r>
            <a:r>
              <a:rPr lang="en-US" sz="2800" dirty="0">
                <a:solidFill>
                  <a:srgbClr val="FF0000"/>
                </a:solidFill>
              </a:rPr>
              <a:t>collisions at √s=13.6 </a:t>
            </a:r>
            <a:r>
              <a:rPr lang="en-US" sz="2800" dirty="0" err="1">
                <a:solidFill>
                  <a:srgbClr val="FF0000"/>
                </a:solidFill>
              </a:rPr>
              <a:t>TeV</a:t>
            </a:r>
            <a:r>
              <a:rPr lang="en-US" sz="2800" dirty="0">
                <a:solidFill>
                  <a:srgbClr val="FF0000"/>
                </a:solidFill>
              </a:rPr>
              <a:t> </a:t>
            </a:r>
            <a:r>
              <a:rPr lang="en-US" sz="2800" dirty="0" smtClean="0">
                <a:solidFill>
                  <a:srgbClr val="FF0000"/>
                </a:solidFill>
              </a:rPr>
              <a:t> for </a:t>
            </a:r>
            <a:r>
              <a:rPr lang="en-US" sz="2800" dirty="0">
                <a:solidFill>
                  <a:srgbClr val="FF0000"/>
                </a:solidFill>
              </a:rPr>
              <a:t>the first time !</a:t>
            </a:r>
            <a:endParaRPr lang="en-US" sz="2800" b="1" dirty="0">
              <a:solidFill>
                <a:srgbClr val="3366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524934"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0" name="Content Placeholder 9" descr="2022-July5-ALICE-event-display_0.png"/>
          <p:cNvPicPr>
            <a:picLocks noGrp="1" noChangeAspect="1"/>
          </p:cNvPicPr>
          <p:nvPr>
            <p:ph idx="1"/>
          </p:nvPr>
        </p:nvPicPr>
        <p:blipFill rotWithShape="1">
          <a:blip r:embed="rId4">
            <a:extLst>
              <a:ext uri="{28A0092B-C50C-407E-A947-70E740481C1C}">
                <a14:useLocalDpi xmlns:a14="http://schemas.microsoft.com/office/drawing/2010/main" val="0"/>
              </a:ext>
            </a:extLst>
          </a:blip>
          <a:srcRect l="42250" r="1502"/>
          <a:stretch/>
        </p:blipFill>
        <p:spPr>
          <a:xfrm>
            <a:off x="1895732" y="1510565"/>
            <a:ext cx="5097733" cy="4834673"/>
          </a:xfrm>
        </p:spPr>
      </p:pic>
    </p:spTree>
    <p:extLst>
      <p:ext uri="{BB962C8B-B14F-4D97-AF65-F5344CB8AC3E}">
        <p14:creationId xmlns:p14="http://schemas.microsoft.com/office/powerpoint/2010/main" val="21454843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394798"/>
            <a:ext cx="7797800" cy="1079499"/>
          </a:xfrm>
        </p:spPr>
        <p:txBody>
          <a:bodyPr>
            <a:noAutofit/>
          </a:bodyPr>
          <a:lstStyle/>
          <a:p>
            <a:pPr algn="l"/>
            <a:r>
              <a:rPr lang="en-US" sz="3200" dirty="0">
                <a:solidFill>
                  <a:srgbClr val="0000FF"/>
                </a:solidFill>
              </a:rPr>
              <a:t>The 5th of July </a:t>
            </a:r>
            <a:r>
              <a:rPr lang="en-US" sz="3200" dirty="0" smtClean="0">
                <a:solidFill>
                  <a:srgbClr val="0000FF"/>
                </a:solidFill>
              </a:rPr>
              <a:t>2022, </a:t>
            </a:r>
            <a:r>
              <a:rPr lang="en-US" sz="3200" dirty="0">
                <a:solidFill>
                  <a:srgbClr val="0000FF"/>
                </a:solidFill>
              </a:rPr>
              <a:t>e</a:t>
            </a:r>
            <a:r>
              <a:rPr lang="en-US" sz="3200" dirty="0" smtClean="0">
                <a:solidFill>
                  <a:srgbClr val="0000FF"/>
                </a:solidFill>
              </a:rPr>
              <a:t>vent display </a:t>
            </a:r>
            <a:br>
              <a:rPr lang="en-US" sz="3200" dirty="0" smtClean="0">
                <a:solidFill>
                  <a:srgbClr val="0000FF"/>
                </a:solidFill>
              </a:rPr>
            </a:br>
            <a:r>
              <a:rPr lang="en-US" sz="2800" dirty="0" smtClean="0">
                <a:solidFill>
                  <a:srgbClr val="0000FF"/>
                </a:solidFill>
              </a:rPr>
              <a:t>		</a:t>
            </a:r>
            <a:r>
              <a:rPr lang="en-US" sz="2800" dirty="0">
                <a:solidFill>
                  <a:srgbClr val="0000FF"/>
                </a:solidFill>
              </a:rPr>
              <a:t/>
            </a:r>
            <a:br>
              <a:rPr lang="en-US" sz="2800" dirty="0">
                <a:solidFill>
                  <a:srgbClr val="0000FF"/>
                </a:solidFill>
              </a:rPr>
            </a:br>
            <a:endParaRPr lang="en-US" sz="2800" b="1" dirty="0">
              <a:solidFill>
                <a:srgbClr val="3366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Content Placeholder 5" descr="Screenshot_2022_07_05_16_59_58.png"/>
          <p:cNvPicPr>
            <a:picLocks noGrp="1" noChangeAspect="1"/>
          </p:cNvPicPr>
          <p:nvPr>
            <p:ph idx="1"/>
          </p:nvPr>
        </p:nvPicPr>
        <p:blipFill>
          <a:blip r:embed="rId4">
            <a:extLst>
              <a:ext uri="{28A0092B-C50C-407E-A947-70E740481C1C}">
                <a14:useLocalDpi xmlns:a14="http://schemas.microsoft.com/office/drawing/2010/main" val="0"/>
              </a:ext>
            </a:extLst>
          </a:blip>
          <a:srcRect t="1115" b="1115"/>
          <a:stretch>
            <a:fillRect/>
          </a:stretch>
        </p:blipFill>
        <p:spPr>
          <a:xfrm>
            <a:off x="736600" y="1485547"/>
            <a:ext cx="8266113" cy="4399007"/>
          </a:xfrm>
        </p:spPr>
      </p:pic>
      <p:sp>
        <p:nvSpPr>
          <p:cNvPr id="3" name="Rectangle 2"/>
          <p:cNvSpPr/>
          <p:nvPr/>
        </p:nvSpPr>
        <p:spPr>
          <a:xfrm>
            <a:off x="1995488" y="5987018"/>
            <a:ext cx="6124046" cy="369332"/>
          </a:xfrm>
          <a:prstGeom prst="rect">
            <a:avLst/>
          </a:prstGeom>
        </p:spPr>
        <p:txBody>
          <a:bodyPr wrap="square">
            <a:spAutoFit/>
          </a:bodyPr>
          <a:lstStyle/>
          <a:p>
            <a:r>
              <a:rPr lang="en-US" dirty="0" smtClean="0">
                <a:solidFill>
                  <a:srgbClr val="0000FF"/>
                </a:solidFill>
              </a:rPr>
              <a:t>Tracks </a:t>
            </a:r>
            <a:r>
              <a:rPr lang="en-US" dirty="0">
                <a:solidFill>
                  <a:srgbClr val="0000FF"/>
                </a:solidFill>
              </a:rPr>
              <a:t>from one time frame, 10 </a:t>
            </a:r>
            <a:r>
              <a:rPr lang="en-US" dirty="0" err="1">
                <a:solidFill>
                  <a:srgbClr val="0000FF"/>
                </a:solidFill>
              </a:rPr>
              <a:t>ms</a:t>
            </a:r>
            <a:r>
              <a:rPr lang="en-US" dirty="0" smtClean="0">
                <a:solidFill>
                  <a:srgbClr val="0000FF"/>
                </a:solidFill>
              </a:rPr>
              <a:t>, about </a:t>
            </a:r>
            <a:r>
              <a:rPr lang="en-US" dirty="0">
                <a:solidFill>
                  <a:srgbClr val="0000FF"/>
                </a:solidFill>
              </a:rPr>
              <a:t>100 </a:t>
            </a:r>
            <a:r>
              <a:rPr lang="en-US" dirty="0" err="1">
                <a:solidFill>
                  <a:srgbClr val="0000FF"/>
                </a:solidFill>
              </a:rPr>
              <a:t>pp</a:t>
            </a:r>
            <a:r>
              <a:rPr lang="en-US" dirty="0">
                <a:solidFill>
                  <a:srgbClr val="0000FF"/>
                </a:solidFill>
              </a:rPr>
              <a:t> interactions</a:t>
            </a:r>
            <a:endParaRPr lang="en-US" dirty="0"/>
          </a:p>
        </p:txBody>
      </p:sp>
    </p:spTree>
    <p:extLst>
      <p:ext uri="{BB962C8B-B14F-4D97-AF65-F5344CB8AC3E}">
        <p14:creationId xmlns:p14="http://schemas.microsoft.com/office/powerpoint/2010/main" val="1330752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rgbClr val="FFFFFF"/>
                </a:solidFill>
              </a:rPr>
              <a:t>ALICE @LHC Schedule</a:t>
            </a: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43</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Tree>
    <p:extLst>
      <p:ext uri="{BB962C8B-B14F-4D97-AF65-F5344CB8AC3E}">
        <p14:creationId xmlns:p14="http://schemas.microsoft.com/office/powerpoint/2010/main" val="41243370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0" y="152400"/>
            <a:ext cx="8534401" cy="1143000"/>
          </a:xfrm>
        </p:spPr>
        <p:txBody>
          <a:bodyPr>
            <a:normAutofit/>
          </a:bodyPr>
          <a:lstStyle/>
          <a:p>
            <a:r>
              <a:rPr lang="en-US" sz="3200" dirty="0">
                <a:solidFill>
                  <a:srgbClr val="0000FF"/>
                </a:solidFill>
              </a:rPr>
              <a:t>ALICE @LHC Schedule</a:t>
            </a:r>
            <a:r>
              <a:rPr lang="en-US" sz="2800" dirty="0">
                <a:solidFill>
                  <a:srgbClr val="FF0000"/>
                </a:solidFill>
              </a:rPr>
              <a:t/>
            </a:r>
            <a:br>
              <a:rPr lang="en-US" sz="2800" dirty="0">
                <a:solidFill>
                  <a:srgbClr val="FF0000"/>
                </a:solidFill>
              </a:rPr>
            </a:br>
            <a:endParaRPr lang="en-US" sz="2800" dirty="0">
              <a:solidFill>
                <a:srgbClr val="FF0000"/>
              </a:solidFill>
            </a:endParaRPr>
          </a:p>
        </p:txBody>
      </p:sp>
      <p:pic>
        <p:nvPicPr>
          <p:cNvPr id="5" name="Content Placeholder 4"/>
          <p:cNvPicPr>
            <a:picLocks noGrp="1" noChangeAspect="1"/>
          </p:cNvPicPr>
          <p:nvPr>
            <p:ph idx="1"/>
          </p:nvPr>
        </p:nvPicPr>
        <p:blipFill rotWithShape="1">
          <a:blip r:embed="rId2"/>
          <a:srcRect l="33299" t="12855" r="1015" b="23683"/>
          <a:stretch/>
        </p:blipFill>
        <p:spPr>
          <a:xfrm>
            <a:off x="152399" y="3851547"/>
            <a:ext cx="9082800" cy="21600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24934" y="1316566"/>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718733" y="2952234"/>
            <a:ext cx="0" cy="914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252228" y="2582902"/>
            <a:ext cx="755210" cy="369332"/>
          </a:xfrm>
          <a:prstGeom prst="rect">
            <a:avLst/>
          </a:prstGeom>
        </p:spPr>
        <p:txBody>
          <a:bodyPr wrap="none">
            <a:spAutoFit/>
          </a:bodyPr>
          <a:lstStyle/>
          <a:p>
            <a:r>
              <a:rPr lang="en-US" dirty="0" smtClean="0">
                <a:solidFill>
                  <a:srgbClr val="0000FF"/>
                </a:solidFill>
              </a:rPr>
              <a:t>Today</a:t>
            </a:r>
            <a:endParaRPr lang="en-US" dirty="0"/>
          </a:p>
        </p:txBody>
      </p:sp>
      <p:sp>
        <p:nvSpPr>
          <p:cNvPr id="8" name="Rectangle 7"/>
          <p:cNvSpPr/>
          <p:nvPr/>
        </p:nvSpPr>
        <p:spPr>
          <a:xfrm>
            <a:off x="6409267" y="1379538"/>
            <a:ext cx="2659941" cy="369332"/>
          </a:xfrm>
          <a:prstGeom prst="rect">
            <a:avLst/>
          </a:prstGeom>
        </p:spPr>
        <p:txBody>
          <a:bodyPr wrap="square">
            <a:spAutoFit/>
          </a:bodyPr>
          <a:lstStyle/>
          <a:p>
            <a:r>
              <a:rPr lang="en-US" u="sng" dirty="0">
                <a:solidFill>
                  <a:srgbClr val="FF0000"/>
                </a:solidFill>
              </a:rPr>
              <a:t>ALICE </a:t>
            </a:r>
            <a:r>
              <a:rPr lang="en-US" u="sng" dirty="0" smtClean="0">
                <a:solidFill>
                  <a:srgbClr val="FF0000"/>
                </a:solidFill>
              </a:rPr>
              <a:t>LS4 Upgrade</a:t>
            </a:r>
            <a:r>
              <a:rPr lang="en-US" u="sng" dirty="0">
                <a:solidFill>
                  <a:srgbClr val="FF0000"/>
                </a:solidFill>
              </a:rPr>
              <a:t> </a:t>
            </a:r>
            <a:r>
              <a:rPr lang="en-US" u="sng" dirty="0" smtClean="0">
                <a:solidFill>
                  <a:srgbClr val="FF0000"/>
                </a:solidFill>
              </a:rPr>
              <a:t>ALICE 3</a:t>
            </a:r>
            <a:endParaRPr lang="en-US" u="sng" dirty="0">
              <a:solidFill>
                <a:srgbClr val="FF0000"/>
              </a:solidFill>
            </a:endParaRPr>
          </a:p>
        </p:txBody>
      </p:sp>
      <p:sp>
        <p:nvSpPr>
          <p:cNvPr id="17" name="Footer Placeholder 16"/>
          <p:cNvSpPr>
            <a:spLocks noGrp="1"/>
          </p:cNvSpPr>
          <p:nvPr>
            <p:ph type="ftr" sz="quarter" idx="11"/>
          </p:nvPr>
        </p:nvSpPr>
        <p:spPr/>
        <p:txBody>
          <a:bodyPr/>
          <a:lstStyle/>
          <a:p>
            <a:r>
              <a:rPr lang="en-US" smtClean="0"/>
              <a:t>NUCLEUS-2022, G.Feofilov (for ALICE Collaboration)</a:t>
            </a:r>
            <a:endParaRPr lang="en-US"/>
          </a:p>
        </p:txBody>
      </p:sp>
      <p:sp>
        <p:nvSpPr>
          <p:cNvPr id="18" name="Slide Number Placeholder 17"/>
          <p:cNvSpPr>
            <a:spLocks noGrp="1"/>
          </p:cNvSpPr>
          <p:nvPr>
            <p:ph type="sldNum" sz="quarter" idx="12"/>
          </p:nvPr>
        </p:nvSpPr>
        <p:spPr/>
        <p:txBody>
          <a:bodyPr/>
          <a:lstStyle/>
          <a:p>
            <a:fld id="{EBC5711C-1C65-D44E-A10F-9AF119BF2041}" type="slidenum">
              <a:rPr lang="en-US" smtClean="0"/>
              <a:t>44</a:t>
            </a:fld>
            <a:endParaRPr lang="en-US"/>
          </a:p>
        </p:txBody>
      </p:sp>
      <p:pic>
        <p:nvPicPr>
          <p:cNvPr id="3" name="Picture 2"/>
          <p:cNvPicPr>
            <a:picLocks noChangeAspect="1"/>
          </p:cNvPicPr>
          <p:nvPr/>
        </p:nvPicPr>
        <p:blipFill>
          <a:blip r:embed="rId4"/>
          <a:stretch>
            <a:fillRect/>
          </a:stretch>
        </p:blipFill>
        <p:spPr>
          <a:xfrm>
            <a:off x="3124200" y="1824945"/>
            <a:ext cx="3722241" cy="1586529"/>
          </a:xfrm>
          <a:prstGeom prst="rect">
            <a:avLst/>
          </a:prstGeom>
        </p:spPr>
      </p:pic>
      <p:cxnSp>
        <p:nvCxnSpPr>
          <p:cNvPr id="14" name="Straight Arrow Connector 13"/>
          <p:cNvCxnSpPr/>
          <p:nvPr/>
        </p:nvCxnSpPr>
        <p:spPr>
          <a:xfrm flipH="1" flipV="1">
            <a:off x="4411553" y="3232463"/>
            <a:ext cx="1159514" cy="6410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5"/>
          <a:stretch>
            <a:fillRect/>
          </a:stretch>
        </p:blipFill>
        <p:spPr>
          <a:xfrm>
            <a:off x="7051999" y="1824945"/>
            <a:ext cx="1950714" cy="1647524"/>
          </a:xfrm>
          <a:prstGeom prst="rect">
            <a:avLst/>
          </a:prstGeom>
        </p:spPr>
      </p:pic>
      <p:cxnSp>
        <p:nvCxnSpPr>
          <p:cNvPr id="13" name="Straight Arrow Connector 12"/>
          <p:cNvCxnSpPr/>
          <p:nvPr/>
        </p:nvCxnSpPr>
        <p:spPr>
          <a:xfrm flipV="1">
            <a:off x="5571067" y="3112799"/>
            <a:ext cx="251881" cy="7387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801533" y="1449686"/>
            <a:ext cx="1938902" cy="369332"/>
          </a:xfrm>
          <a:prstGeom prst="rect">
            <a:avLst/>
          </a:prstGeom>
        </p:spPr>
        <p:txBody>
          <a:bodyPr wrap="none">
            <a:spAutoFit/>
          </a:bodyPr>
          <a:lstStyle/>
          <a:p>
            <a:r>
              <a:rPr lang="en-US" u="sng" dirty="0">
                <a:solidFill>
                  <a:srgbClr val="FF0000"/>
                </a:solidFill>
              </a:rPr>
              <a:t>ALICE </a:t>
            </a:r>
            <a:r>
              <a:rPr lang="en-US" u="sng" dirty="0" smtClean="0">
                <a:solidFill>
                  <a:srgbClr val="FF0000"/>
                </a:solidFill>
              </a:rPr>
              <a:t>LS3 Upgrade</a:t>
            </a:r>
            <a:endParaRPr lang="en-US" u="sng" dirty="0">
              <a:solidFill>
                <a:srgbClr val="FF0000"/>
              </a:solidFill>
            </a:endParaRPr>
          </a:p>
        </p:txBody>
      </p:sp>
      <p:cxnSp>
        <p:nvCxnSpPr>
          <p:cNvPr id="22" name="Straight Arrow Connector 21"/>
          <p:cNvCxnSpPr/>
          <p:nvPr/>
        </p:nvCxnSpPr>
        <p:spPr>
          <a:xfrm flipV="1">
            <a:off x="4622800" y="3472471"/>
            <a:ext cx="3381699" cy="21239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8536" y="1748870"/>
            <a:ext cx="1938902" cy="646331"/>
          </a:xfrm>
          <a:prstGeom prst="rect">
            <a:avLst/>
          </a:prstGeom>
        </p:spPr>
        <p:txBody>
          <a:bodyPr wrap="none">
            <a:spAutoFit/>
          </a:bodyPr>
          <a:lstStyle/>
          <a:p>
            <a:r>
              <a:rPr lang="en-US" u="sng" dirty="0">
                <a:solidFill>
                  <a:srgbClr val="FF0000"/>
                </a:solidFill>
              </a:rPr>
              <a:t>ALICE LS2 </a:t>
            </a:r>
            <a:r>
              <a:rPr lang="en-US" u="sng" dirty="0" smtClean="0">
                <a:solidFill>
                  <a:srgbClr val="FF0000"/>
                </a:solidFill>
              </a:rPr>
              <a:t>Upgrade</a:t>
            </a:r>
          </a:p>
          <a:p>
            <a:r>
              <a:rPr lang="en-US" u="sng" dirty="0" smtClean="0">
                <a:solidFill>
                  <a:srgbClr val="FF0000"/>
                </a:solidFill>
              </a:rPr>
              <a:t>finished</a:t>
            </a:r>
            <a:endParaRPr lang="en-US" u="sng" dirty="0">
              <a:solidFill>
                <a:srgbClr val="FF0000"/>
              </a:solidFill>
            </a:endParaRPr>
          </a:p>
        </p:txBody>
      </p:sp>
      <p:cxnSp>
        <p:nvCxnSpPr>
          <p:cNvPr id="20" name="Straight Arrow Connector 19"/>
          <p:cNvCxnSpPr/>
          <p:nvPr/>
        </p:nvCxnSpPr>
        <p:spPr>
          <a:xfrm>
            <a:off x="961804" y="2273300"/>
            <a:ext cx="0" cy="1600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69626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solidFill>
                  <a:srgbClr val="3366FF"/>
                </a:solidFill>
              </a:rPr>
              <a:t>	</a:t>
            </a:r>
            <a:r>
              <a:rPr lang="en-US" sz="3100" dirty="0" smtClean="0">
                <a:solidFill>
                  <a:srgbClr val="3366FF"/>
                </a:solidFill>
              </a:rPr>
              <a:t>	</a:t>
            </a:r>
            <a:r>
              <a:rPr lang="en-US" sz="3100" b="1" dirty="0" smtClean="0">
                <a:solidFill>
                  <a:srgbClr val="3366FF"/>
                </a:solidFill>
              </a:rPr>
              <a:t>ALICE upgrade in 2026-2028:</a:t>
            </a:r>
            <a:br>
              <a:rPr lang="en-US" sz="3100" b="1" dirty="0" smtClean="0">
                <a:solidFill>
                  <a:srgbClr val="3366FF"/>
                </a:solidFill>
              </a:rPr>
            </a:br>
            <a:r>
              <a:rPr lang="en-US" sz="3100" b="1" dirty="0" smtClean="0">
                <a:solidFill>
                  <a:srgbClr val="3366FF"/>
                </a:solidFill>
              </a:rPr>
              <a:t>                                           is under preparations</a:t>
            </a:r>
            <a:r>
              <a:rPr lang="en-US" sz="2800" dirty="0" smtClean="0">
                <a:solidFill>
                  <a:srgbClr val="3366FF"/>
                </a:solidFill>
              </a:rPr>
              <a:t>									</a:t>
            </a:r>
            <a:endParaRPr lang="en-US" sz="2800" dirty="0">
              <a:solidFill>
                <a:srgbClr val="3366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45</a:t>
            </a:fld>
            <a:endParaRPr lang="en-US" dirty="0"/>
          </a:p>
        </p:txBody>
      </p:sp>
      <p:cxnSp>
        <p:nvCxnSpPr>
          <p:cNvPr id="8" name="Straight Connector 7"/>
          <p:cNvCxnSpPr/>
          <p:nvPr/>
        </p:nvCxnSpPr>
        <p:spPr>
          <a:xfrm>
            <a:off x="457200" y="1291167"/>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p:txBody>
          <a:bodyPr>
            <a:normAutofit/>
          </a:bodyPr>
          <a:lstStyle/>
          <a:p>
            <a:endParaRPr lang="en-US" sz="2000" dirty="0" smtClean="0"/>
          </a:p>
          <a:p>
            <a:pPr marL="0" indent="0">
              <a:buNone/>
            </a:pPr>
            <a:endParaRPr lang="en-US" sz="2000" dirty="0" smtClean="0"/>
          </a:p>
          <a:p>
            <a:pPr marL="0" indent="0">
              <a:buNone/>
            </a:pPr>
            <a:r>
              <a:rPr lang="en-US" sz="2000" baseline="30000" dirty="0" smtClean="0"/>
              <a:t> </a:t>
            </a:r>
            <a:endParaRPr lang="en-US" sz="2000" baseline="30000" dirty="0"/>
          </a:p>
        </p:txBody>
      </p:sp>
      <p:pic>
        <p:nvPicPr>
          <p:cNvPr id="9" name="Picture 8"/>
          <p:cNvPicPr>
            <a:picLocks noChangeAspect="1"/>
          </p:cNvPicPr>
          <p:nvPr/>
        </p:nvPicPr>
        <p:blipFill rotWithShape="1">
          <a:blip r:embed="rId2"/>
          <a:srcRect t="23622" b="23622"/>
          <a:stretch/>
        </p:blipFill>
        <p:spPr>
          <a:xfrm>
            <a:off x="101600" y="2586389"/>
            <a:ext cx="1540933" cy="1083911"/>
          </a:xfrm>
          <a:prstGeom prst="rect">
            <a:avLst/>
          </a:prstGeom>
        </p:spPr>
      </p:pic>
      <p:sp>
        <p:nvSpPr>
          <p:cNvPr id="10" name="Rectangle 9"/>
          <p:cNvSpPr/>
          <p:nvPr/>
        </p:nvSpPr>
        <p:spPr>
          <a:xfrm>
            <a:off x="1837266" y="3758747"/>
            <a:ext cx="3564467" cy="2585323"/>
          </a:xfrm>
          <a:prstGeom prst="rect">
            <a:avLst/>
          </a:prstGeom>
        </p:spPr>
        <p:txBody>
          <a:bodyPr wrap="square">
            <a:spAutoFit/>
          </a:bodyPr>
          <a:lstStyle/>
          <a:p>
            <a:r>
              <a:rPr lang="en-US" dirty="0" smtClean="0">
                <a:solidFill>
                  <a:srgbClr val="FF0000"/>
                </a:solidFill>
              </a:rPr>
              <a:t>     ITS3</a:t>
            </a:r>
            <a:r>
              <a:rPr lang="en-US" dirty="0" smtClean="0">
                <a:solidFill>
                  <a:srgbClr val="3366FF"/>
                </a:solidFill>
              </a:rPr>
              <a:t> </a:t>
            </a:r>
            <a:endParaRPr lang="en-US" dirty="0">
              <a:solidFill>
                <a:srgbClr val="3366FF"/>
              </a:solidFill>
            </a:endParaRPr>
          </a:p>
          <a:p>
            <a:pPr marL="285750" indent="-285750">
              <a:buFont typeface="Wingdings" charset="2"/>
              <a:buChar char="Ø"/>
            </a:pPr>
            <a:r>
              <a:rPr lang="en-US" dirty="0" smtClean="0"/>
              <a:t>Ultra-light</a:t>
            </a:r>
            <a:r>
              <a:rPr lang="en-US" dirty="0"/>
              <a:t>, </a:t>
            </a:r>
            <a:endParaRPr lang="en-US" dirty="0" smtClean="0"/>
          </a:p>
          <a:p>
            <a:r>
              <a:rPr lang="en-US" dirty="0"/>
              <a:t> </a:t>
            </a:r>
            <a:r>
              <a:rPr lang="en-US" dirty="0" smtClean="0"/>
              <a:t>    a </a:t>
            </a:r>
            <a:r>
              <a:rPr lang="en-US" dirty="0"/>
              <a:t>truly-cylindrical  </a:t>
            </a:r>
            <a:endParaRPr lang="en-US" dirty="0" smtClean="0"/>
          </a:p>
          <a:p>
            <a:r>
              <a:rPr lang="en-US" dirty="0"/>
              <a:t> </a:t>
            </a:r>
            <a:r>
              <a:rPr lang="en-US" dirty="0" smtClean="0"/>
              <a:t>     Inner Barrel </a:t>
            </a:r>
          </a:p>
          <a:p>
            <a:pPr marL="285750" indent="-285750">
              <a:buFont typeface="Wingdings" charset="2"/>
              <a:buChar char="Ø"/>
            </a:pPr>
            <a:r>
              <a:rPr lang="en-US" dirty="0" smtClean="0"/>
              <a:t>x3 </a:t>
            </a:r>
            <a:r>
              <a:rPr lang="en-US" dirty="0"/>
              <a:t>less material</a:t>
            </a:r>
          </a:p>
          <a:p>
            <a:pPr marL="285750" lvl="0" indent="-285750">
              <a:buFont typeface="Wingdings" charset="2"/>
              <a:buChar char="Ø"/>
            </a:pPr>
            <a:r>
              <a:rPr lang="en-US" dirty="0" smtClean="0"/>
              <a:t>Improves </a:t>
            </a:r>
            <a:r>
              <a:rPr lang="en-US" dirty="0"/>
              <a:t>measurement of low </a:t>
            </a:r>
            <a:r>
              <a:rPr lang="en-US" i="1" dirty="0" err="1"/>
              <a:t>p</a:t>
            </a:r>
            <a:r>
              <a:rPr lang="en-US" baseline="-25000" dirty="0" err="1"/>
              <a:t>T</a:t>
            </a:r>
            <a:r>
              <a:rPr lang="en-US" dirty="0"/>
              <a:t> </a:t>
            </a:r>
            <a:endParaRPr lang="en-US" dirty="0" smtClean="0"/>
          </a:p>
          <a:p>
            <a:pPr lvl="0"/>
            <a:r>
              <a:rPr lang="en-US" dirty="0"/>
              <a:t> </a:t>
            </a:r>
            <a:r>
              <a:rPr lang="en-US" dirty="0" smtClean="0"/>
              <a:t>     charm </a:t>
            </a:r>
            <a:r>
              <a:rPr lang="en-US" dirty="0"/>
              <a:t>and beauty hadrons </a:t>
            </a:r>
            <a:endParaRPr lang="en-US" dirty="0" smtClean="0"/>
          </a:p>
          <a:p>
            <a:pPr lvl="0"/>
            <a:r>
              <a:rPr lang="en-US" dirty="0" smtClean="0"/>
              <a:t>      and </a:t>
            </a:r>
            <a:r>
              <a:rPr lang="en-US" dirty="0"/>
              <a:t>low-mass </a:t>
            </a:r>
            <a:r>
              <a:rPr lang="en-US" dirty="0" err="1" smtClean="0"/>
              <a:t>dielectrons</a:t>
            </a:r>
            <a:r>
              <a:rPr lang="en-US" dirty="0" smtClean="0"/>
              <a:t> . </a:t>
            </a:r>
          </a:p>
          <a:p>
            <a:pPr lvl="0"/>
            <a:r>
              <a:rPr lang="en-US" dirty="0">
                <a:solidFill>
                  <a:srgbClr val="FF0000"/>
                </a:solidFill>
              </a:rPr>
              <a:t>	</a:t>
            </a:r>
            <a:r>
              <a:rPr lang="en-US" dirty="0" smtClean="0">
                <a:solidFill>
                  <a:srgbClr val="FF0000"/>
                </a:solidFill>
              </a:rPr>
              <a:t>		</a:t>
            </a:r>
            <a:endParaRPr lang="en-US" dirty="0"/>
          </a:p>
        </p:txBody>
      </p:sp>
      <p:sp>
        <p:nvSpPr>
          <p:cNvPr id="12" name="Rectangle 11"/>
          <p:cNvSpPr/>
          <p:nvPr/>
        </p:nvSpPr>
        <p:spPr>
          <a:xfrm>
            <a:off x="131139" y="5046554"/>
            <a:ext cx="1640463" cy="1200329"/>
          </a:xfrm>
          <a:prstGeom prst="rect">
            <a:avLst/>
          </a:prstGeom>
        </p:spPr>
        <p:txBody>
          <a:bodyPr wrap="square">
            <a:spAutoFit/>
          </a:bodyPr>
          <a:lstStyle/>
          <a:p>
            <a:pPr marL="285750" indent="-285750">
              <a:buFont typeface="Wingdings" charset="2"/>
              <a:buChar char="Ø"/>
            </a:pPr>
            <a:r>
              <a:rPr lang="en-US" dirty="0">
                <a:solidFill>
                  <a:srgbClr val="3366FF"/>
                </a:solidFill>
              </a:rPr>
              <a:t>Large area, </a:t>
            </a:r>
            <a:endParaRPr lang="en-US" dirty="0" smtClean="0">
              <a:solidFill>
                <a:srgbClr val="3366FF"/>
              </a:solidFill>
            </a:endParaRPr>
          </a:p>
          <a:p>
            <a:r>
              <a:rPr lang="en-US" dirty="0" smtClean="0">
                <a:solidFill>
                  <a:srgbClr val="3366FF"/>
                </a:solidFill>
              </a:rPr>
              <a:t>thin </a:t>
            </a:r>
            <a:r>
              <a:rPr lang="en-US" dirty="0">
                <a:solidFill>
                  <a:srgbClr val="3366FF"/>
                </a:solidFill>
              </a:rPr>
              <a:t>bent</a:t>
            </a:r>
          </a:p>
          <a:p>
            <a:r>
              <a:rPr lang="en-US" dirty="0">
                <a:solidFill>
                  <a:srgbClr val="3366FF"/>
                </a:solidFill>
              </a:rPr>
              <a:t>Si pixel </a:t>
            </a:r>
            <a:r>
              <a:rPr lang="en-US" dirty="0" smtClean="0">
                <a:solidFill>
                  <a:srgbClr val="3366FF"/>
                </a:solidFill>
              </a:rPr>
              <a:t>MAPS sensors</a:t>
            </a:r>
          </a:p>
        </p:txBody>
      </p:sp>
      <p:pic>
        <p:nvPicPr>
          <p:cNvPr id="13" name="Picture 12"/>
          <p:cNvPicPr>
            <a:picLocks noChangeAspect="1"/>
          </p:cNvPicPr>
          <p:nvPr/>
        </p:nvPicPr>
        <p:blipFill>
          <a:blip r:embed="rId3"/>
          <a:stretch>
            <a:fillRect/>
          </a:stretch>
        </p:blipFill>
        <p:spPr>
          <a:xfrm>
            <a:off x="101600" y="3789254"/>
            <a:ext cx="1670002" cy="1257300"/>
          </a:xfrm>
          <a:prstGeom prst="rect">
            <a:avLst/>
          </a:prstGeom>
        </p:spPr>
      </p:pic>
      <p:pic>
        <p:nvPicPr>
          <p:cNvPr id="11" name="Picture 10"/>
          <p:cNvPicPr>
            <a:picLocks noChangeAspect="1"/>
          </p:cNvPicPr>
          <p:nvPr/>
        </p:nvPicPr>
        <p:blipFill rotWithShape="1">
          <a:blip r:embed="rId4"/>
          <a:srcRect t="-53" b="53"/>
          <a:stretch/>
        </p:blipFill>
        <p:spPr>
          <a:xfrm>
            <a:off x="1426634" y="1417638"/>
            <a:ext cx="5564176" cy="23716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5034" y="6325572"/>
            <a:ext cx="2172390" cy="307777"/>
          </a:xfrm>
          <a:prstGeom prst="rect">
            <a:avLst/>
          </a:prstGeom>
        </p:spPr>
        <p:txBody>
          <a:bodyPr wrap="none">
            <a:spAutoFit/>
          </a:bodyPr>
          <a:lstStyle/>
          <a:p>
            <a:pPr lvl="0"/>
            <a:r>
              <a:rPr lang="en-US" sz="1400" dirty="0"/>
              <a:t>[</a:t>
            </a:r>
            <a:r>
              <a:rPr lang="en-US" sz="1400" i="1" dirty="0" err="1" smtClean="0"/>
              <a:t>LoI</a:t>
            </a:r>
            <a:r>
              <a:rPr lang="en-US" sz="1400" i="1" dirty="0"/>
              <a:t>: CERN-LHCC-2019-</a:t>
            </a:r>
            <a:r>
              <a:rPr lang="en-US" sz="1400" i="1" dirty="0" smtClean="0"/>
              <a:t>018]</a:t>
            </a:r>
            <a:endParaRPr lang="en-US" sz="1400" dirty="0"/>
          </a:p>
        </p:txBody>
      </p:sp>
      <p:sp>
        <p:nvSpPr>
          <p:cNvPr id="14" name="Rectangle 13"/>
          <p:cNvSpPr/>
          <p:nvPr/>
        </p:nvSpPr>
        <p:spPr>
          <a:xfrm>
            <a:off x="5477932" y="3980348"/>
            <a:ext cx="4572000" cy="1477328"/>
          </a:xfrm>
          <a:prstGeom prst="rect">
            <a:avLst/>
          </a:prstGeom>
        </p:spPr>
        <p:txBody>
          <a:bodyPr>
            <a:spAutoFit/>
          </a:bodyPr>
          <a:lstStyle/>
          <a:p>
            <a:r>
              <a:rPr lang="en-US" dirty="0" smtClean="0">
                <a:solidFill>
                  <a:srgbClr val="FF0000"/>
                </a:solidFill>
              </a:rPr>
              <a:t>     Forward Calorimeter  </a:t>
            </a:r>
            <a:endParaRPr lang="en-US" dirty="0">
              <a:solidFill>
                <a:srgbClr val="FF0000"/>
              </a:solidFill>
            </a:endParaRPr>
          </a:p>
          <a:p>
            <a:pPr marL="285750" indent="-285750">
              <a:buFont typeface="Wingdings" charset="2"/>
              <a:buChar char="Ø"/>
            </a:pPr>
            <a:r>
              <a:rPr lang="en-US" dirty="0" smtClean="0"/>
              <a:t>high</a:t>
            </a:r>
            <a:r>
              <a:rPr lang="en-US" dirty="0"/>
              <a:t>-granularity readout </a:t>
            </a:r>
            <a:endParaRPr lang="en-US" dirty="0" smtClean="0"/>
          </a:p>
          <a:p>
            <a:r>
              <a:rPr lang="en-US" dirty="0" smtClean="0"/>
              <a:t>      for </a:t>
            </a:r>
            <a:r>
              <a:rPr lang="en-US" dirty="0"/>
              <a:t>direct photons at 3.2 &lt; </a:t>
            </a:r>
            <a:r>
              <a:rPr lang="en-US" dirty="0" err="1"/>
              <a:t>η</a:t>
            </a:r>
            <a:r>
              <a:rPr lang="en-US" dirty="0"/>
              <a:t> &lt; </a:t>
            </a:r>
            <a:r>
              <a:rPr lang="en-US" dirty="0" smtClean="0"/>
              <a:t>5.8</a:t>
            </a:r>
          </a:p>
          <a:p>
            <a:pPr marL="285750" indent="-285750">
              <a:buFont typeface="Wingdings" charset="2"/>
              <a:buChar char="Ø"/>
            </a:pPr>
            <a:r>
              <a:rPr lang="en-US" dirty="0" smtClean="0"/>
              <a:t>to probe </a:t>
            </a:r>
            <a:r>
              <a:rPr lang="en-US" dirty="0"/>
              <a:t>gluon density </a:t>
            </a:r>
            <a:endParaRPr lang="en-US" dirty="0" smtClean="0"/>
          </a:p>
          <a:p>
            <a:r>
              <a:rPr lang="en-US" dirty="0"/>
              <a:t> </a:t>
            </a:r>
            <a:r>
              <a:rPr lang="en-US" dirty="0" smtClean="0"/>
              <a:t>     down </a:t>
            </a:r>
            <a:r>
              <a:rPr lang="en-US" dirty="0"/>
              <a:t>to x ~ 5x10</a:t>
            </a:r>
            <a:r>
              <a:rPr lang="en-US" baseline="30000"/>
              <a:t>-</a:t>
            </a:r>
            <a:r>
              <a:rPr lang="en-US" baseline="30000" smtClean="0"/>
              <a:t>6</a:t>
            </a:r>
            <a:endParaRPr lang="en-US" baseline="30000" dirty="0" smtClean="0"/>
          </a:p>
        </p:txBody>
      </p:sp>
      <p:sp>
        <p:nvSpPr>
          <p:cNvPr id="16" name="Curved Up Arrow 15"/>
          <p:cNvSpPr/>
          <p:nvPr/>
        </p:nvSpPr>
        <p:spPr>
          <a:xfrm rot="16988706">
            <a:off x="3260208" y="3449422"/>
            <a:ext cx="554286" cy="672028"/>
          </a:xfrm>
          <a:prstGeom prst="curvedUpArrow">
            <a:avLst>
              <a:gd name="adj1" fmla="val 11554"/>
              <a:gd name="adj2" fmla="val 55144"/>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urved Up Arrow 16"/>
          <p:cNvSpPr/>
          <p:nvPr/>
        </p:nvSpPr>
        <p:spPr>
          <a:xfrm rot="14141297" flipV="1">
            <a:off x="4959632" y="3714128"/>
            <a:ext cx="767013" cy="462224"/>
          </a:xfrm>
          <a:prstGeom prst="curvedUpArrow">
            <a:avLst>
              <a:gd name="adj1" fmla="val 11554"/>
              <a:gd name="adj2" fmla="val 55144"/>
              <a:gd name="adj3" fmla="val 250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67911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l"/>
            <a:r>
              <a:rPr lang="en-US" sz="2800" b="1" dirty="0" smtClean="0">
                <a:solidFill>
                  <a:srgbClr val="0000FF"/>
                </a:solidFill>
              </a:rPr>
              <a:t>ALICE 3 in </a:t>
            </a:r>
            <a:r>
              <a:rPr lang="en-US" sz="2800" b="1" dirty="0" smtClean="0">
                <a:solidFill>
                  <a:srgbClr val="3366FF"/>
                </a:solidFill>
              </a:rPr>
              <a:t>Run </a:t>
            </a:r>
            <a:r>
              <a:rPr lang="en-US" sz="2800" b="1" dirty="0">
                <a:solidFill>
                  <a:srgbClr val="3366FF"/>
                </a:solidFill>
              </a:rPr>
              <a:t>5 </a:t>
            </a:r>
            <a:r>
              <a:rPr lang="en-US" sz="2800" b="1" dirty="0" smtClean="0">
                <a:solidFill>
                  <a:srgbClr val="3366FF"/>
                </a:solidFill>
              </a:rPr>
              <a:t/>
            </a:r>
            <a:br>
              <a:rPr lang="en-US" sz="2800" b="1" dirty="0" smtClean="0">
                <a:solidFill>
                  <a:srgbClr val="3366FF"/>
                </a:solidFill>
              </a:rPr>
            </a:br>
            <a:r>
              <a:rPr lang="en-US" sz="2800" b="1" dirty="0" smtClean="0">
                <a:solidFill>
                  <a:srgbClr val="3366FF"/>
                </a:solidFill>
              </a:rPr>
              <a:t>                             expected </a:t>
            </a:r>
            <a:r>
              <a:rPr lang="en-US" sz="2800" b="1" dirty="0">
                <a:solidFill>
                  <a:srgbClr val="3366FF"/>
                </a:solidFill>
              </a:rPr>
              <a:t>&gt;</a:t>
            </a:r>
            <a:r>
              <a:rPr lang="en-US" sz="2800" b="1" dirty="0" smtClean="0">
                <a:solidFill>
                  <a:srgbClr val="3366FF"/>
                </a:solidFill>
              </a:rPr>
              <a:t> 2031–?</a:t>
            </a:r>
            <a:endParaRPr lang="en-US" sz="2800" b="1" dirty="0">
              <a:solidFill>
                <a:srgbClr val="3366FF"/>
              </a:solidFill>
            </a:endParaRPr>
          </a:p>
        </p:txBody>
      </p:sp>
      <p:pic>
        <p:nvPicPr>
          <p:cNvPr id="8" name="Content Placeholder 7"/>
          <p:cNvPicPr>
            <a:picLocks noGrp="1" noChangeAspect="1"/>
          </p:cNvPicPr>
          <p:nvPr>
            <p:ph idx="1"/>
          </p:nvPr>
        </p:nvPicPr>
        <p:blipFill rotWithShape="1">
          <a:blip r:embed="rId3"/>
          <a:srcRect t="-4383" b="1474"/>
          <a:stretch/>
        </p:blipFill>
        <p:spPr>
          <a:xfrm>
            <a:off x="753533" y="2066954"/>
            <a:ext cx="4351867" cy="3344808"/>
          </a:xfrm>
        </p:spPr>
      </p:pic>
      <p:cxnSp>
        <p:nvCxnSpPr>
          <p:cNvPr id="6" name="Straight Connector 5"/>
          <p:cNvCxnSpPr/>
          <p:nvPr/>
        </p:nvCxnSpPr>
        <p:spPr>
          <a:xfrm>
            <a:off x="457199" y="1295400"/>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a:xfrm>
            <a:off x="6680200" y="6341534"/>
            <a:ext cx="2133600" cy="365125"/>
          </a:xfrm>
        </p:spPr>
        <p:txBody>
          <a:bodyPr/>
          <a:lstStyle/>
          <a:p>
            <a:r>
              <a:rPr lang="en-US" dirty="0" smtClean="0">
                <a:solidFill>
                  <a:srgbClr val="000000"/>
                </a:solidFill>
              </a:rPr>
              <a:t>46</a:t>
            </a:r>
            <a:endParaRPr lang="en-US" dirty="0">
              <a:solidFill>
                <a:srgbClr val="000000"/>
              </a:solidFill>
            </a:endParaRPr>
          </a:p>
        </p:txBody>
      </p:sp>
      <p:sp>
        <p:nvSpPr>
          <p:cNvPr id="9" name="Rectangle 8"/>
          <p:cNvSpPr/>
          <p:nvPr/>
        </p:nvSpPr>
        <p:spPr>
          <a:xfrm>
            <a:off x="457199" y="1608513"/>
            <a:ext cx="8602134" cy="646331"/>
          </a:xfrm>
          <a:prstGeom prst="rect">
            <a:avLst/>
          </a:prstGeom>
        </p:spPr>
        <p:txBody>
          <a:bodyPr wrap="square">
            <a:spAutoFit/>
          </a:bodyPr>
          <a:lstStyle/>
          <a:p>
            <a:pPr marL="285750" indent="-285750">
              <a:buFont typeface="Wingdings" charset="2"/>
              <a:buChar char="Ø"/>
            </a:pPr>
            <a:r>
              <a:rPr lang="en-US" dirty="0" smtClean="0"/>
              <a:t>ALICE </a:t>
            </a:r>
            <a:r>
              <a:rPr lang="en-US" dirty="0"/>
              <a:t>3 </a:t>
            </a:r>
            <a:r>
              <a:rPr lang="en-US" dirty="0" smtClean="0"/>
              <a:t>-- a </a:t>
            </a:r>
            <a:r>
              <a:rPr lang="en-US" dirty="0"/>
              <a:t>completely new </a:t>
            </a:r>
            <a:r>
              <a:rPr lang="en-US" dirty="0" smtClean="0"/>
              <a:t>experiment, fast with precise tracking and timing. </a:t>
            </a:r>
          </a:p>
          <a:p>
            <a:pPr marL="285750" indent="-285750">
              <a:buFont typeface="Wingdings" charset="2"/>
              <a:buChar char="Ø"/>
            </a:pPr>
            <a:r>
              <a:rPr lang="en-US" dirty="0" smtClean="0"/>
              <a:t>A </a:t>
            </a:r>
            <a:r>
              <a:rPr lang="en-US" dirty="0"/>
              <a:t>large-</a:t>
            </a:r>
            <a:r>
              <a:rPr lang="en-US" dirty="0" smtClean="0"/>
              <a:t>acceptance, </a:t>
            </a:r>
            <a:r>
              <a:rPr lang="en-US" dirty="0"/>
              <a:t>ultra</a:t>
            </a:r>
            <a:r>
              <a:rPr lang="en-US" dirty="0" smtClean="0"/>
              <a:t>-low </a:t>
            </a:r>
            <a:r>
              <a:rPr lang="en-US" dirty="0"/>
              <a:t>material </a:t>
            </a:r>
            <a:r>
              <a:rPr lang="en-US" dirty="0" smtClean="0"/>
              <a:t>budget, all-pixel silicon </a:t>
            </a:r>
            <a:r>
              <a:rPr lang="en-US" dirty="0"/>
              <a:t>tracking system </a:t>
            </a:r>
          </a:p>
        </p:txBody>
      </p:sp>
      <p:sp>
        <p:nvSpPr>
          <p:cNvPr id="10" name="Rectangle 9"/>
          <p:cNvSpPr/>
          <p:nvPr/>
        </p:nvSpPr>
        <p:spPr>
          <a:xfrm>
            <a:off x="5105400" y="2271799"/>
            <a:ext cx="3953933" cy="3970318"/>
          </a:xfrm>
          <a:prstGeom prst="rect">
            <a:avLst/>
          </a:prstGeom>
        </p:spPr>
        <p:txBody>
          <a:bodyPr wrap="square">
            <a:spAutoFit/>
          </a:bodyPr>
          <a:lstStyle/>
          <a:p>
            <a:pPr marL="285750" indent="-285750">
              <a:buFont typeface="Wingdings" charset="2"/>
              <a:buChar char="Ø"/>
            </a:pPr>
            <a:r>
              <a:rPr lang="en-US" dirty="0" smtClean="0"/>
              <a:t>Future HI </a:t>
            </a:r>
            <a:r>
              <a:rPr lang="en-US" dirty="0" err="1" smtClean="0"/>
              <a:t>programme</a:t>
            </a:r>
            <a:r>
              <a:rPr lang="en-US" dirty="0" smtClean="0"/>
              <a:t> </a:t>
            </a:r>
          </a:p>
          <a:p>
            <a:r>
              <a:rPr lang="en-US" dirty="0" smtClean="0"/>
              <a:t>at </a:t>
            </a:r>
            <a:r>
              <a:rPr lang="en-US" dirty="0"/>
              <a:t>the LHC</a:t>
            </a:r>
            <a:r>
              <a:rPr lang="en-US" dirty="0" smtClean="0"/>
              <a:t>:</a:t>
            </a:r>
          </a:p>
          <a:p>
            <a:pPr marL="285750" indent="-285750">
              <a:buFont typeface="Wingdings" charset="2"/>
              <a:buChar char="²"/>
            </a:pPr>
            <a:r>
              <a:rPr lang="en-US" dirty="0" smtClean="0"/>
              <a:t>Low-mass </a:t>
            </a:r>
            <a:r>
              <a:rPr lang="en-US" dirty="0" err="1" smtClean="0"/>
              <a:t>dileptons</a:t>
            </a:r>
            <a:r>
              <a:rPr lang="en-US" dirty="0" smtClean="0"/>
              <a:t> and soft hadrons (&lt;50 MeV)</a:t>
            </a:r>
          </a:p>
          <a:p>
            <a:pPr marL="285750" indent="-285750">
              <a:buFont typeface="Wingdings" charset="2"/>
              <a:buChar char="²"/>
            </a:pPr>
            <a:r>
              <a:rPr lang="en-US" dirty="0" smtClean="0"/>
              <a:t>Evolution of QGP and chiral symmetry restoration</a:t>
            </a:r>
          </a:p>
          <a:p>
            <a:pPr marL="285750" indent="-285750">
              <a:buFont typeface="Wingdings" charset="2"/>
              <a:buChar char="²"/>
            </a:pPr>
            <a:r>
              <a:rPr lang="en-US" dirty="0"/>
              <a:t>E</a:t>
            </a:r>
            <a:r>
              <a:rPr lang="en-US" dirty="0" smtClean="0"/>
              <a:t>xotic (multi-)heavy</a:t>
            </a:r>
            <a:r>
              <a:rPr lang="en-US" dirty="0"/>
              <a:t>-</a:t>
            </a:r>
            <a:r>
              <a:rPr lang="en-US" dirty="0" err="1" smtClean="0"/>
              <a:t>flavoured</a:t>
            </a:r>
            <a:r>
              <a:rPr lang="en-US" dirty="0" smtClean="0"/>
              <a:t> hadrons, </a:t>
            </a:r>
            <a:r>
              <a:rPr lang="en-US" dirty="0" err="1" smtClean="0"/>
              <a:t>hadronisation</a:t>
            </a:r>
            <a:r>
              <a:rPr lang="en-US" dirty="0"/>
              <a:t> </a:t>
            </a:r>
            <a:r>
              <a:rPr lang="en-US" dirty="0" smtClean="0"/>
              <a:t>mechanisms </a:t>
            </a:r>
          </a:p>
          <a:p>
            <a:pPr marL="285750" indent="-285750">
              <a:buFont typeface="Wingdings" charset="2"/>
              <a:buChar char="²"/>
            </a:pPr>
            <a:r>
              <a:rPr lang="en-US" dirty="0" smtClean="0"/>
              <a:t>Hadron correlations and interaction potentials</a:t>
            </a:r>
          </a:p>
          <a:p>
            <a:pPr marL="285750" indent="-285750">
              <a:buFont typeface="Wingdings" charset="2"/>
              <a:buChar char="²"/>
            </a:pPr>
            <a:r>
              <a:rPr lang="en-US" dirty="0" smtClean="0"/>
              <a:t> searches beyond</a:t>
            </a:r>
            <a:r>
              <a:rPr lang="en-US" dirty="0"/>
              <a:t>-the-Standard-</a:t>
            </a:r>
            <a:r>
              <a:rPr lang="en-US" dirty="0" smtClean="0"/>
              <a:t>Model</a:t>
            </a:r>
          </a:p>
          <a:p>
            <a:pPr marL="285750" indent="-285750">
              <a:buFont typeface="Wingdings" charset="2"/>
              <a:buChar char="v"/>
            </a:pPr>
            <a:r>
              <a:rPr lang="en-US" dirty="0" smtClean="0">
                <a:solidFill>
                  <a:srgbClr val="FF0000"/>
                </a:solidFill>
              </a:rPr>
              <a:t>see </a:t>
            </a:r>
            <a:r>
              <a:rPr lang="en-US" dirty="0">
                <a:solidFill>
                  <a:srgbClr val="FF0000"/>
                </a:solidFill>
              </a:rPr>
              <a:t>also talk </a:t>
            </a:r>
            <a:r>
              <a:rPr lang="en-US" dirty="0" smtClean="0">
                <a:solidFill>
                  <a:srgbClr val="FF0000"/>
                </a:solidFill>
              </a:rPr>
              <a:t>at this conference by  </a:t>
            </a:r>
            <a:r>
              <a:rPr lang="en-US" dirty="0">
                <a:solidFill>
                  <a:srgbClr val="FF0000"/>
                </a:solidFill>
              </a:rPr>
              <a:t>Yury </a:t>
            </a:r>
            <a:r>
              <a:rPr lang="en-US" dirty="0" err="1" smtClean="0">
                <a:solidFill>
                  <a:srgbClr val="FF0000"/>
                </a:solidFill>
              </a:rPr>
              <a:t>Kharlov</a:t>
            </a:r>
            <a:endParaRPr lang="en-US" dirty="0">
              <a:solidFill>
                <a:srgbClr val="FF0000"/>
              </a:solidFill>
            </a:endParaRPr>
          </a:p>
        </p:txBody>
      </p:sp>
      <p:sp>
        <p:nvSpPr>
          <p:cNvPr id="12" name="Rectangle 11"/>
          <p:cNvSpPr/>
          <p:nvPr/>
        </p:nvSpPr>
        <p:spPr>
          <a:xfrm>
            <a:off x="376768" y="5635704"/>
            <a:ext cx="4076700" cy="646331"/>
          </a:xfrm>
          <a:prstGeom prst="rect">
            <a:avLst/>
          </a:prstGeom>
        </p:spPr>
        <p:txBody>
          <a:bodyPr wrap="square">
            <a:spAutoFit/>
          </a:bodyPr>
          <a:lstStyle/>
          <a:p>
            <a:r>
              <a:rPr lang="en-US" dirty="0">
                <a:solidFill>
                  <a:srgbClr val="FF0000"/>
                </a:solidFill>
              </a:rPr>
              <a:t>Letter of Intent for ALICE </a:t>
            </a:r>
            <a:r>
              <a:rPr lang="en-US" dirty="0" smtClean="0">
                <a:solidFill>
                  <a:srgbClr val="FF0000"/>
                </a:solidFill>
              </a:rPr>
              <a:t>3 was reviewed </a:t>
            </a:r>
          </a:p>
          <a:p>
            <a:r>
              <a:rPr lang="en-US" dirty="0" smtClean="0">
                <a:solidFill>
                  <a:srgbClr val="FF0000"/>
                </a:solidFill>
              </a:rPr>
              <a:t>by </a:t>
            </a:r>
            <a:r>
              <a:rPr lang="en-US" dirty="0">
                <a:solidFill>
                  <a:srgbClr val="FF0000"/>
                </a:solidFill>
              </a:rPr>
              <a:t>the LHCC in March 2022</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56332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47700"/>
            <a:ext cx="8229600" cy="1143000"/>
          </a:xfrm>
        </p:spPr>
        <p:txBody>
          <a:bodyPr>
            <a:noAutofit/>
          </a:bodyPr>
          <a:lstStyle/>
          <a:p>
            <a:r>
              <a:rPr lang="en-US" sz="2400" b="1" dirty="0" smtClean="0">
                <a:solidFill>
                  <a:srgbClr val="FF0000"/>
                </a:solidFill>
                <a:hlinkClick r:id="rId2"/>
              </a:rPr>
              <a:t>ALICE results at  this conference "</a:t>
            </a:r>
            <a:r>
              <a:rPr lang="en-US" sz="2400" b="1" dirty="0">
                <a:solidFill>
                  <a:srgbClr val="FF0000"/>
                </a:solidFill>
                <a:hlinkClick r:id="rId2"/>
              </a:rPr>
              <a:t>NUCLEUS–</a:t>
            </a:r>
            <a:r>
              <a:rPr lang="en-US" sz="2400" b="1" dirty="0" smtClean="0">
                <a:solidFill>
                  <a:srgbClr val="FF0000"/>
                </a:solidFill>
                <a:hlinkClick r:id="rId2"/>
              </a:rPr>
              <a:t>2022"</a:t>
            </a:r>
            <a:r>
              <a:rPr lang="en-US" sz="2400" b="1" u="sng" dirty="0" smtClean="0">
                <a:solidFill>
                  <a:srgbClr val="FF0000"/>
                </a:solidFill>
              </a:rPr>
              <a:t> :</a:t>
            </a:r>
            <a:r>
              <a:rPr lang="en-US" sz="2400" dirty="0">
                <a:solidFill>
                  <a:srgbClr val="FF0000"/>
                </a:solidFill>
              </a:rPr>
              <a:t/>
            </a:r>
            <a:br>
              <a:rPr lang="en-US" sz="2400" dirty="0">
                <a:solidFill>
                  <a:srgbClr val="FF0000"/>
                </a:solidFill>
              </a:rPr>
            </a:br>
            <a:endParaRPr lang="en-US" sz="2400" dirty="0">
              <a:solidFill>
                <a:srgbClr val="FF0000"/>
              </a:solidFill>
            </a:endParaRPr>
          </a:p>
        </p:txBody>
      </p:sp>
      <p:sp>
        <p:nvSpPr>
          <p:cNvPr id="3" name="Content Placeholder 2"/>
          <p:cNvSpPr>
            <a:spLocks noGrp="1"/>
          </p:cNvSpPr>
          <p:nvPr>
            <p:ph idx="1"/>
          </p:nvPr>
        </p:nvSpPr>
        <p:spPr>
          <a:xfrm>
            <a:off x="10240433" y="2302138"/>
            <a:ext cx="6489700" cy="4525963"/>
          </a:xfrm>
        </p:spPr>
        <p:txBody>
          <a:bodyPr>
            <a:normAutofit/>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8" name="Slide Number Placeholder 7"/>
          <p:cNvSpPr>
            <a:spLocks noGrp="1"/>
          </p:cNvSpPr>
          <p:nvPr>
            <p:ph type="sldNum" sz="quarter" idx="12"/>
          </p:nvPr>
        </p:nvSpPr>
        <p:spPr/>
        <p:txBody>
          <a:bodyPr/>
          <a:lstStyle/>
          <a:p>
            <a:fld id="{EBC5711C-1C65-D44E-A10F-9AF119BF2041}" type="slidenum">
              <a:rPr lang="en-US" smtClean="0"/>
              <a:t>47</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137827224"/>
              </p:ext>
            </p:extLst>
          </p:nvPr>
        </p:nvGraphicFramePr>
        <p:xfrm>
          <a:off x="520700" y="1617133"/>
          <a:ext cx="8051800" cy="4614333"/>
        </p:xfrm>
        <a:graphic>
          <a:graphicData uri="http://schemas.openxmlformats.org/drawingml/2006/table">
            <a:tbl>
              <a:tblPr firstRow="1" bandRow="1">
                <a:tableStyleId>{5C22544A-7EE6-4342-B048-85BDC9FD1C3A}</a:tableStyleId>
              </a:tblPr>
              <a:tblGrid>
                <a:gridCol w="1765747"/>
                <a:gridCol w="4861686"/>
                <a:gridCol w="1424367"/>
              </a:tblGrid>
              <a:tr h="433627">
                <a:tc>
                  <a:txBody>
                    <a:bodyPr/>
                    <a:lstStyle/>
                    <a:p>
                      <a:r>
                        <a:rPr lang="en-US" dirty="0" smtClean="0"/>
                        <a:t> who</a:t>
                      </a:r>
                      <a:endParaRPr lang="en-US" dirty="0"/>
                    </a:p>
                  </a:txBody>
                  <a:tcPr/>
                </a:tc>
                <a:tc>
                  <a:txBody>
                    <a:bodyPr/>
                    <a:lstStyle/>
                    <a:p>
                      <a:r>
                        <a:rPr lang="en-US" dirty="0" smtClean="0"/>
                        <a:t>  talk</a:t>
                      </a:r>
                      <a:endParaRPr lang="en-US" dirty="0"/>
                    </a:p>
                  </a:txBody>
                  <a:tcPr/>
                </a:tc>
                <a:tc>
                  <a:txBody>
                    <a:bodyPr/>
                    <a:lstStyle/>
                    <a:p>
                      <a:r>
                        <a:rPr lang="en-US" dirty="0" smtClean="0"/>
                        <a:t>when</a:t>
                      </a:r>
                      <a:endParaRPr lang="en-US" dirty="0"/>
                    </a:p>
                  </a:txBody>
                  <a:tcPr/>
                </a:tc>
              </a:tr>
              <a:tr h="575298">
                <a:tc>
                  <a:txBody>
                    <a:bodyPr/>
                    <a:lstStyle/>
                    <a:p>
                      <a:r>
                        <a:rPr lang="en-US" dirty="0" smtClean="0">
                          <a:solidFill>
                            <a:srgbClr val="FF0000"/>
                          </a:solidFill>
                        </a:rPr>
                        <a:t>Sergey </a:t>
                      </a:r>
                      <a:r>
                        <a:rPr lang="en-US" dirty="0" err="1" smtClean="0">
                          <a:solidFill>
                            <a:srgbClr val="FF0000"/>
                          </a:solidFill>
                        </a:rPr>
                        <a:t>Kiselev</a:t>
                      </a:r>
                      <a:endParaRPr lang="en-US" dirty="0">
                        <a:solidFill>
                          <a:srgbClr val="FF0000"/>
                        </a:solidFill>
                      </a:endParaRPr>
                    </a:p>
                  </a:txBody>
                  <a:tcPr/>
                </a:tc>
                <a:tc>
                  <a:txBody>
                    <a:bodyPr/>
                    <a:lstStyle/>
                    <a:p>
                      <a:r>
                        <a:rPr lang="en-US" dirty="0" smtClean="0"/>
                        <a:t>Hadronic resonance production with ALICE at the LHC </a:t>
                      </a:r>
                      <a:endParaRPr lang="en-US" dirty="0"/>
                    </a:p>
                  </a:txBody>
                  <a:tcPr/>
                </a:tc>
                <a:tc>
                  <a:txBody>
                    <a:bodyPr/>
                    <a:lstStyle/>
                    <a:p>
                      <a:r>
                        <a:rPr lang="ru-RU" sz="1800" kern="1200" dirty="0" smtClean="0">
                          <a:solidFill>
                            <a:schemeClr val="dk1"/>
                          </a:solidFill>
                          <a:effectLst/>
                          <a:latin typeface="+mn-lt"/>
                          <a:ea typeface="+mn-ea"/>
                          <a:cs typeface="+mn-cs"/>
                        </a:rPr>
                        <a:t>13 </a:t>
                      </a:r>
                      <a:r>
                        <a:rPr lang="ru-RU" sz="1800" kern="1200" dirty="0" err="1" smtClean="0">
                          <a:solidFill>
                            <a:schemeClr val="dk1"/>
                          </a:solidFill>
                          <a:effectLst/>
                          <a:latin typeface="+mn-lt"/>
                          <a:ea typeface="+mn-ea"/>
                          <a:cs typeface="+mn-cs"/>
                        </a:rPr>
                        <a:t>July</a:t>
                      </a:r>
                      <a:r>
                        <a:rPr lang="ru-RU" sz="1800" kern="1200" dirty="0" smtClean="0">
                          <a:solidFill>
                            <a:schemeClr val="dk1"/>
                          </a:solidFill>
                          <a:effectLst/>
                          <a:latin typeface="+mn-lt"/>
                          <a:ea typeface="+mn-ea"/>
                          <a:cs typeface="+mn-cs"/>
                        </a:rPr>
                        <a:t> 2022, 15:40</a:t>
                      </a:r>
                      <a:r>
                        <a:rPr lang="en-US" dirty="0" smtClean="0">
                          <a:effectLst/>
                        </a:rPr>
                        <a:t> </a:t>
                      </a:r>
                      <a:endParaRPr lang="en-US" dirty="0"/>
                    </a:p>
                  </a:txBody>
                  <a:tcPr/>
                </a:tc>
              </a:tr>
              <a:tr h="662049">
                <a:tc>
                  <a:txBody>
                    <a:bodyPr/>
                    <a:lstStyle/>
                    <a:p>
                      <a:r>
                        <a:rPr lang="en-US" dirty="0" smtClean="0">
                          <a:solidFill>
                            <a:srgbClr val="FF0000"/>
                          </a:solidFill>
                        </a:rPr>
                        <a:t>Gleb </a:t>
                      </a:r>
                      <a:r>
                        <a:rPr lang="en-US" dirty="0" err="1" smtClean="0">
                          <a:solidFill>
                            <a:srgbClr val="FF0000"/>
                          </a:solidFill>
                        </a:rPr>
                        <a:t>Romanenko</a:t>
                      </a:r>
                      <a:endParaRPr lang="en-US"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Femtoscopic analysis of identical charged </a:t>
                      </a:r>
                      <a:r>
                        <a:rPr lang="en-US" dirty="0" err="1" smtClean="0"/>
                        <a:t>kaons</a:t>
                      </a:r>
                      <a:r>
                        <a:rPr lang="en-US" dirty="0" smtClean="0"/>
                        <a:t> in Pb–Pb collisions at 5.02 TeV with ALICE </a:t>
                      </a:r>
                      <a:r>
                        <a:rPr lang="mr-IN" dirty="0" smtClean="0"/>
                        <a:t>–</a:t>
                      </a:r>
                      <a:r>
                        <a:rPr lang="en-US" dirty="0" smtClean="0"/>
                        <a:t> </a:t>
                      </a:r>
                    </a:p>
                  </a:txBody>
                  <a:tcPr/>
                </a:tc>
                <a:tc>
                  <a:txBody>
                    <a:bodyPr/>
                    <a:lstStyle/>
                    <a:p>
                      <a:r>
                        <a:rPr lang="ru-RU" sz="1800" kern="1200" dirty="0" smtClean="0">
                          <a:solidFill>
                            <a:schemeClr val="dk1"/>
                          </a:solidFill>
                          <a:effectLst/>
                          <a:latin typeface="+mn-lt"/>
                          <a:ea typeface="+mn-ea"/>
                          <a:cs typeface="+mn-cs"/>
                        </a:rPr>
                        <a:t>13 </a:t>
                      </a:r>
                      <a:r>
                        <a:rPr lang="ru-RU" sz="1800" kern="1200" dirty="0" err="1" smtClean="0">
                          <a:solidFill>
                            <a:schemeClr val="dk1"/>
                          </a:solidFill>
                          <a:effectLst/>
                          <a:latin typeface="+mn-lt"/>
                          <a:ea typeface="+mn-ea"/>
                          <a:cs typeface="+mn-cs"/>
                        </a:rPr>
                        <a:t>July</a:t>
                      </a:r>
                      <a:r>
                        <a:rPr lang="ru-RU" sz="1800" kern="1200" dirty="0" smtClean="0">
                          <a:solidFill>
                            <a:schemeClr val="dk1"/>
                          </a:solidFill>
                          <a:effectLst/>
                          <a:latin typeface="+mn-lt"/>
                          <a:ea typeface="+mn-ea"/>
                          <a:cs typeface="+mn-cs"/>
                        </a:rPr>
                        <a:t> 2022, 15:20</a:t>
                      </a:r>
                      <a:r>
                        <a:rPr lang="en-US" dirty="0" smtClean="0">
                          <a:effectLst/>
                        </a:rPr>
                        <a:t> </a:t>
                      </a:r>
                      <a:endParaRPr lang="en-US" dirty="0"/>
                    </a:p>
                  </a:txBody>
                  <a:tcPr/>
                </a:tc>
              </a:tr>
              <a:tr h="639220">
                <a:tc>
                  <a:txBody>
                    <a:bodyPr/>
                    <a:lstStyle/>
                    <a:p>
                      <a:r>
                        <a:rPr lang="en-US" dirty="0" smtClean="0">
                          <a:solidFill>
                            <a:srgbClr val="FF0000"/>
                          </a:solidFill>
                        </a:rPr>
                        <a:t>Dmitry </a:t>
                      </a:r>
                      <a:r>
                        <a:rPr lang="en-US" dirty="0" err="1" smtClean="0">
                          <a:solidFill>
                            <a:srgbClr val="FF0000"/>
                          </a:solidFill>
                        </a:rPr>
                        <a:t>Blau</a:t>
                      </a:r>
                      <a:endParaRPr lang="en-US" dirty="0">
                        <a:solidFill>
                          <a:srgbClr val="FF0000"/>
                        </a:solidFill>
                      </a:endParaRPr>
                    </a:p>
                  </a:txBody>
                  <a:tcPr/>
                </a:tc>
                <a:tc>
                  <a:txBody>
                    <a:bodyPr/>
                    <a:lstStyle/>
                    <a:p>
                      <a:r>
                        <a:rPr lang="en-US" dirty="0" smtClean="0"/>
                        <a:t>Direct photon and neutral meson production results from ALICE experiment </a:t>
                      </a:r>
                      <a:endParaRPr lang="en-US" dirty="0"/>
                    </a:p>
                  </a:txBody>
                  <a:tcPr/>
                </a:tc>
                <a:tc>
                  <a:txBody>
                    <a:bodyPr/>
                    <a:lstStyle/>
                    <a:p>
                      <a:r>
                        <a:rPr lang="ru-RU" sz="1800" kern="1200" dirty="0" smtClean="0">
                          <a:solidFill>
                            <a:schemeClr val="dk1"/>
                          </a:solidFill>
                          <a:effectLst/>
                          <a:latin typeface="+mn-lt"/>
                          <a:ea typeface="+mn-ea"/>
                          <a:cs typeface="+mn-cs"/>
                        </a:rPr>
                        <a:t>12 </a:t>
                      </a:r>
                      <a:r>
                        <a:rPr lang="ru-RU" sz="1800" kern="1200" dirty="0" err="1" smtClean="0">
                          <a:solidFill>
                            <a:schemeClr val="dk1"/>
                          </a:solidFill>
                          <a:effectLst/>
                          <a:latin typeface="+mn-lt"/>
                          <a:ea typeface="+mn-ea"/>
                          <a:cs typeface="+mn-cs"/>
                        </a:rPr>
                        <a:t>July</a:t>
                      </a:r>
                      <a:r>
                        <a:rPr lang="ru-RU" sz="1800" kern="1200" dirty="0" smtClean="0">
                          <a:solidFill>
                            <a:schemeClr val="dk1"/>
                          </a:solidFill>
                          <a:effectLst/>
                          <a:latin typeface="+mn-lt"/>
                          <a:ea typeface="+mn-ea"/>
                          <a:cs typeface="+mn-cs"/>
                        </a:rPr>
                        <a:t> 2022, 12:10</a:t>
                      </a:r>
                      <a:r>
                        <a:rPr lang="en-US" dirty="0" smtClean="0">
                          <a:effectLst/>
                        </a:rPr>
                        <a:t> </a:t>
                      </a:r>
                      <a:endParaRPr lang="en-US" dirty="0"/>
                    </a:p>
                  </a:txBody>
                  <a:tcPr/>
                </a:tc>
              </a:tr>
              <a:tr h="662049">
                <a:tc>
                  <a:txBody>
                    <a:bodyPr/>
                    <a:lstStyle/>
                    <a:p>
                      <a:r>
                        <a:rPr lang="ru-RU" sz="1800" kern="1200" dirty="0" err="1" smtClean="0">
                          <a:solidFill>
                            <a:srgbClr val="FF0000"/>
                          </a:solidFill>
                          <a:effectLst/>
                          <a:latin typeface="+mn-lt"/>
                          <a:ea typeface="+mn-ea"/>
                          <a:cs typeface="+mn-cs"/>
                        </a:rPr>
                        <a:t>Dmitri</a:t>
                      </a:r>
                      <a:r>
                        <a:rPr lang="ru-RU" sz="1800" kern="1200" dirty="0" smtClean="0">
                          <a:solidFill>
                            <a:srgbClr val="FF0000"/>
                          </a:solidFill>
                          <a:effectLst/>
                          <a:latin typeface="+mn-lt"/>
                          <a:ea typeface="+mn-ea"/>
                          <a:cs typeface="+mn-cs"/>
                        </a:rPr>
                        <a:t> </a:t>
                      </a:r>
                      <a:r>
                        <a:rPr lang="ru-RU" sz="1800" kern="1200" dirty="0" err="1" smtClean="0">
                          <a:solidFill>
                            <a:srgbClr val="FF0000"/>
                          </a:solidFill>
                          <a:effectLst/>
                          <a:latin typeface="+mn-lt"/>
                          <a:ea typeface="+mn-ea"/>
                          <a:cs typeface="+mn-cs"/>
                        </a:rPr>
                        <a:t>Peresunko</a:t>
                      </a:r>
                      <a:r>
                        <a:rPr lang="ru-RU" sz="1800" kern="1200" dirty="0" smtClean="0">
                          <a:solidFill>
                            <a:srgbClr val="FF0000"/>
                          </a:solidFill>
                          <a:effectLst/>
                          <a:latin typeface="+mn-lt"/>
                          <a:ea typeface="+mn-ea"/>
                          <a:cs typeface="+mn-cs"/>
                        </a:rPr>
                        <a:t>  </a:t>
                      </a:r>
                      <a:endParaRPr lang="en-US" dirty="0">
                        <a:solidFill>
                          <a:srgbClr val="FF0000"/>
                        </a:solidFill>
                      </a:endParaRPr>
                    </a:p>
                  </a:txBody>
                  <a:tcPr/>
                </a:tc>
                <a:tc>
                  <a:txBody>
                    <a:bodyPr/>
                    <a:lstStyle/>
                    <a:p>
                      <a:r>
                        <a:rPr lang="en-US" dirty="0" smtClean="0"/>
                        <a:t>Performance of the precise electromagnetic calorimeter ALICE/PHOS and upgrade plans </a:t>
                      </a:r>
                      <a:endParaRPr lang="en-US" dirty="0"/>
                    </a:p>
                  </a:txBody>
                  <a:tcPr/>
                </a:tc>
                <a:tc>
                  <a:txBody>
                    <a:bodyPr/>
                    <a:lstStyle/>
                    <a:p>
                      <a:r>
                        <a:rPr lang="ru-RU" sz="1800" kern="1200" dirty="0" smtClean="0">
                          <a:solidFill>
                            <a:schemeClr val="dk1"/>
                          </a:solidFill>
                          <a:effectLst/>
                          <a:latin typeface="+mn-lt"/>
                          <a:ea typeface="+mn-ea"/>
                          <a:cs typeface="+mn-cs"/>
                        </a:rPr>
                        <a:t>12 </a:t>
                      </a:r>
                      <a:r>
                        <a:rPr lang="ru-RU" sz="1800" kern="1200" dirty="0" err="1" smtClean="0">
                          <a:solidFill>
                            <a:schemeClr val="dk1"/>
                          </a:solidFill>
                          <a:effectLst/>
                          <a:latin typeface="+mn-lt"/>
                          <a:ea typeface="+mn-ea"/>
                          <a:cs typeface="+mn-cs"/>
                        </a:rPr>
                        <a:t>July</a:t>
                      </a:r>
                      <a:r>
                        <a:rPr lang="ru-RU" sz="1800" kern="1200" dirty="0" smtClean="0">
                          <a:solidFill>
                            <a:schemeClr val="dk1"/>
                          </a:solidFill>
                          <a:effectLst/>
                          <a:latin typeface="+mn-lt"/>
                          <a:ea typeface="+mn-ea"/>
                          <a:cs typeface="+mn-cs"/>
                        </a:rPr>
                        <a:t> 2022, 13:30</a:t>
                      </a:r>
                      <a:r>
                        <a:rPr lang="en-US" dirty="0" smtClean="0">
                          <a:effectLst/>
                        </a:rPr>
                        <a:t> </a:t>
                      </a:r>
                      <a:endParaRPr lang="en-US" dirty="0"/>
                    </a:p>
                  </a:txBody>
                  <a:tcPr/>
                </a:tc>
              </a:tr>
              <a:tr h="662049">
                <a:tc>
                  <a:txBody>
                    <a:bodyPr/>
                    <a:lstStyle/>
                    <a:p>
                      <a:r>
                        <a:rPr lang="en-US" dirty="0" smtClean="0">
                          <a:solidFill>
                            <a:srgbClr val="FF0000"/>
                          </a:solidFill>
                        </a:rPr>
                        <a:t>Alexander </a:t>
                      </a:r>
                      <a:r>
                        <a:rPr lang="en-US" dirty="0" err="1" smtClean="0">
                          <a:solidFill>
                            <a:srgbClr val="FF0000"/>
                          </a:solidFill>
                        </a:rPr>
                        <a:t>Borissov</a:t>
                      </a:r>
                      <a:endParaRPr lang="en-US" dirty="0">
                        <a:solidFill>
                          <a:srgbClr val="FF0000"/>
                        </a:solidFill>
                      </a:endParaRPr>
                    </a:p>
                  </a:txBody>
                  <a:tcPr/>
                </a:tc>
                <a:tc>
                  <a:txBody>
                    <a:bodyPr/>
                    <a:lstStyle/>
                    <a:p>
                      <a:r>
                        <a:rPr lang="en-US" dirty="0" smtClean="0"/>
                        <a:t>Production of Sigma0 hyperon and search of Sigma0-hypernuclei at LHC with ALICE </a:t>
                      </a:r>
                      <a:endParaRPr lang="en-US" dirty="0"/>
                    </a:p>
                  </a:txBody>
                  <a:tcPr/>
                </a:tc>
                <a:tc>
                  <a:txBody>
                    <a:bodyPr/>
                    <a:lstStyle/>
                    <a:p>
                      <a:r>
                        <a:rPr lang="en-US" dirty="0" smtClean="0">
                          <a:solidFill>
                            <a:srgbClr val="FF0000"/>
                          </a:solidFill>
                        </a:rPr>
                        <a:t>12 July 2022, 12:30</a:t>
                      </a:r>
                      <a:endParaRPr lang="en-US" dirty="0">
                        <a:solidFill>
                          <a:srgbClr val="FF0000"/>
                        </a:solidFill>
                      </a:endParaRPr>
                    </a:p>
                  </a:txBody>
                  <a:tcPr/>
                </a:tc>
              </a:tr>
              <a:tr h="802775">
                <a:tc>
                  <a:txBody>
                    <a:bodyPr/>
                    <a:lstStyle/>
                    <a:p>
                      <a:r>
                        <a:rPr lang="en-US" dirty="0" smtClean="0">
                          <a:solidFill>
                            <a:srgbClr val="FF0000"/>
                          </a:solidFill>
                        </a:rPr>
                        <a:t>Yury </a:t>
                      </a:r>
                      <a:r>
                        <a:rPr lang="en-US" dirty="0" err="1" smtClean="0">
                          <a:solidFill>
                            <a:srgbClr val="FF0000"/>
                          </a:solidFill>
                        </a:rPr>
                        <a:t>Kharlov</a:t>
                      </a:r>
                      <a:endParaRPr lang="en-US" dirty="0">
                        <a:solidFill>
                          <a:srgbClr val="FF0000"/>
                        </a:solidFill>
                      </a:endParaRPr>
                    </a:p>
                  </a:txBody>
                  <a:tcPr/>
                </a:tc>
                <a:tc>
                  <a:txBody>
                    <a:bodyPr/>
                    <a:lstStyle/>
                    <a:p>
                      <a:r>
                        <a:rPr lang="en-US" dirty="0" smtClean="0"/>
                        <a:t>Probing the hot QCD matter via </a:t>
                      </a:r>
                      <a:r>
                        <a:rPr lang="en-US" dirty="0" err="1" smtClean="0"/>
                        <a:t>quarkonia</a:t>
                      </a:r>
                      <a:r>
                        <a:rPr lang="en-US" dirty="0" smtClean="0"/>
                        <a:t> at the next-generation heavy-ion experiment at LHC </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12 July 2022, 1</a:t>
                      </a:r>
                      <a:r>
                        <a:rPr lang="ru-RU" dirty="0" smtClean="0">
                          <a:solidFill>
                            <a:srgbClr val="FF0000"/>
                          </a:solidFill>
                        </a:rPr>
                        <a:t>3</a:t>
                      </a:r>
                      <a:r>
                        <a:rPr lang="en-US" dirty="0" smtClean="0">
                          <a:solidFill>
                            <a:srgbClr val="FF0000"/>
                          </a:solidFill>
                        </a:rPr>
                        <a:t>:</a:t>
                      </a:r>
                      <a:r>
                        <a:rPr lang="ru-RU" dirty="0" smtClean="0">
                          <a:solidFill>
                            <a:srgbClr val="FF0000"/>
                          </a:solidFill>
                        </a:rPr>
                        <a:t>1</a:t>
                      </a:r>
                      <a:r>
                        <a:rPr lang="en-US" dirty="0" smtClean="0">
                          <a:solidFill>
                            <a:srgbClr val="FF0000"/>
                          </a:solidFill>
                        </a:rPr>
                        <a:t>0</a:t>
                      </a:r>
                    </a:p>
                    <a:p>
                      <a:endParaRPr lang="en-US" dirty="0"/>
                    </a:p>
                  </a:txBody>
                  <a:tcPr/>
                </a:tc>
              </a:tr>
            </a:tbl>
          </a:graphicData>
        </a:graphic>
      </p:graphicFrame>
      <p:sp>
        <p:nvSpPr>
          <p:cNvPr id="7" name="Rectangle 6"/>
          <p:cNvSpPr/>
          <p:nvPr/>
        </p:nvSpPr>
        <p:spPr>
          <a:xfrm>
            <a:off x="1716076" y="230201"/>
            <a:ext cx="4611183" cy="523220"/>
          </a:xfrm>
          <a:prstGeom prst="rect">
            <a:avLst/>
          </a:prstGeom>
        </p:spPr>
        <p:txBody>
          <a:bodyPr wrap="none">
            <a:spAutoFit/>
          </a:bodyPr>
          <a:lstStyle/>
          <a:p>
            <a:pPr algn="ctr"/>
            <a:r>
              <a:rPr lang="en-US" sz="2800" b="1" dirty="0">
                <a:solidFill>
                  <a:srgbClr val="3366FF"/>
                </a:solidFill>
              </a:rPr>
              <a:t>THANK YOU FOR ATTENTION!</a:t>
            </a:r>
          </a:p>
        </p:txBody>
      </p:sp>
    </p:spTree>
    <p:extLst>
      <p:ext uri="{BB962C8B-B14F-4D97-AF65-F5344CB8AC3E}">
        <p14:creationId xmlns:p14="http://schemas.microsoft.com/office/powerpoint/2010/main" val="12596673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8881533" cy="990600"/>
          </a:xfrm>
        </p:spPr>
        <p:txBody>
          <a:bodyPr>
            <a:normAutofit/>
          </a:bodyPr>
          <a:lstStyle/>
          <a:p>
            <a:pPr>
              <a:defRPr/>
            </a:pPr>
            <a:r>
              <a:rPr lang="en-US" sz="3200" b="1" dirty="0" smtClean="0">
                <a:solidFill>
                  <a:srgbClr val="0000FF"/>
                </a:solidFill>
                <a:cs typeface="Arial" charset="0"/>
              </a:rPr>
              <a:t>Space-time stages of nucleus-nucleus collision</a:t>
            </a:r>
            <a:endParaRPr lang="ru-RU" sz="3200" b="1" dirty="0" smtClean="0">
              <a:solidFill>
                <a:srgbClr val="0000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5</a:t>
            </a:fld>
            <a:endParaRPr lang="en-US" sz="1400" dirty="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sp>
        <p:nvSpPr>
          <p:cNvPr id="13" name="Text Box 8"/>
          <p:cNvSpPr txBox="1">
            <a:spLocks noChangeArrowheads="1"/>
          </p:cNvSpPr>
          <p:nvPr/>
        </p:nvSpPr>
        <p:spPr bwMode="auto">
          <a:xfrm>
            <a:off x="1307043" y="5733524"/>
            <a:ext cx="92845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3333CC"/>
                </a:solidFill>
                <a:cs typeface="Times New Roman"/>
              </a:rPr>
              <a:t>Colliding </a:t>
            </a:r>
          </a:p>
          <a:p>
            <a:pPr>
              <a:defRPr/>
            </a:pPr>
            <a:r>
              <a:rPr lang="en-US" sz="1600" b="1" dirty="0">
                <a:solidFill>
                  <a:srgbClr val="3333CC"/>
                </a:solidFill>
                <a:cs typeface="Times New Roman"/>
              </a:rPr>
              <a:t>nuclei</a:t>
            </a:r>
            <a:endParaRPr lang="ru-RU" sz="1600" b="1" dirty="0">
              <a:solidFill>
                <a:srgbClr val="3333CC"/>
              </a:solidFill>
              <a:cs typeface="Times New Roman"/>
            </a:endParaRPr>
          </a:p>
        </p:txBody>
      </p:sp>
      <p:cxnSp>
        <p:nvCxnSpPr>
          <p:cNvPr id="79889"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566732" y="1270000"/>
            <a:ext cx="649374" cy="369332"/>
          </a:xfrm>
          <a:prstGeom prst="rect">
            <a:avLst/>
          </a:prstGeom>
        </p:spPr>
        <p:txBody>
          <a:bodyPr wrap="none">
            <a:spAutoFit/>
          </a:bodyPr>
          <a:lstStyle/>
          <a:p>
            <a:r>
              <a:rPr lang="en-US" dirty="0" smtClean="0">
                <a:solidFill>
                  <a:srgbClr val="0066FF"/>
                </a:solidFill>
                <a:cs typeface="Arial" charset="0"/>
              </a:rPr>
              <a:t>Time</a:t>
            </a:r>
            <a:endParaRPr lang="en-US" dirty="0"/>
          </a:p>
        </p:txBody>
      </p:sp>
      <p:sp>
        <p:nvSpPr>
          <p:cNvPr id="6" name="Rectangle 5"/>
          <p:cNvSpPr/>
          <p:nvPr/>
        </p:nvSpPr>
        <p:spPr>
          <a:xfrm>
            <a:off x="5265620" y="5045243"/>
            <a:ext cx="275849" cy="369332"/>
          </a:xfrm>
          <a:prstGeom prst="rect">
            <a:avLst/>
          </a:prstGeom>
        </p:spPr>
        <p:txBody>
          <a:bodyPr wrap="none">
            <a:spAutoFit/>
          </a:bodyPr>
          <a:lstStyle/>
          <a:p>
            <a:r>
              <a:rPr lang="en-US" dirty="0">
                <a:solidFill>
                  <a:srgbClr val="0066FF"/>
                </a:solidFill>
                <a:cs typeface="Arial" charset="0"/>
              </a:rPr>
              <a:t>z</a:t>
            </a:r>
            <a:endParaRPr lang="en-US" dirty="0"/>
          </a:p>
        </p:txBody>
      </p:sp>
      <p:pic>
        <p:nvPicPr>
          <p:cNvPr id="31"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18806" b="18806"/>
          <a:stretch/>
        </p:blipFill>
        <p:spPr>
          <a:xfrm>
            <a:off x="-69886" y="2361981"/>
            <a:ext cx="5611355" cy="3086100"/>
          </a:xfrm>
          <a:prstGeom prst="rect">
            <a:avLst/>
          </a:prstGeom>
        </p:spPr>
      </p:pic>
      <p:pic>
        <p:nvPicPr>
          <p:cNvPr id="32" name="Picture 15"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285705">
            <a:off x="2332117" y="5525795"/>
            <a:ext cx="340999" cy="5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1-Untitl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004">
            <a:off x="2920610" y="5524884"/>
            <a:ext cx="319152" cy="4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2576532" y="1270000"/>
            <a:ext cx="0" cy="3926256"/>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784230" y="1651000"/>
            <a:ext cx="344484" cy="845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1498600" y="1955800"/>
            <a:ext cx="324380" cy="9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2147695" y="2279495"/>
            <a:ext cx="204452" cy="702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067536" y="2250791"/>
            <a:ext cx="201417" cy="758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3708400" y="2096532"/>
            <a:ext cx="210079" cy="701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4393393" y="1554871"/>
            <a:ext cx="594279" cy="1006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879" name="Rectangle 79878"/>
          <p:cNvSpPr/>
          <p:nvPr/>
        </p:nvSpPr>
        <p:spPr>
          <a:xfrm rot="20453474">
            <a:off x="2867306" y="1614748"/>
            <a:ext cx="2520897" cy="276999"/>
          </a:xfrm>
          <a:prstGeom prst="rect">
            <a:avLst/>
          </a:prstGeom>
        </p:spPr>
        <p:txBody>
          <a:bodyPr wrap="square">
            <a:spAutoFit/>
          </a:bodyPr>
          <a:lstStyle/>
          <a:p>
            <a:r>
              <a:rPr lang="el-GR" sz="1200" b="1" dirty="0">
                <a:solidFill>
                  <a:srgbClr val="3366FF"/>
                </a:solidFill>
              </a:rPr>
              <a:t>π</a:t>
            </a:r>
            <a:r>
              <a:rPr lang="en-US" sz="1200" b="1" dirty="0">
                <a:solidFill>
                  <a:srgbClr val="3366FF"/>
                </a:solidFill>
              </a:rPr>
              <a:t>, K, p, Λ,Ξ,Ω,…d,He3,</a:t>
            </a:r>
            <a:r>
              <a:rPr lang="en-US" sz="1200" b="1" dirty="0" smtClean="0">
                <a:solidFill>
                  <a:srgbClr val="3366FF"/>
                </a:solidFill>
              </a:rPr>
              <a:t>He4…</a:t>
            </a:r>
            <a:endParaRPr lang="en-US" sz="1200" b="1" dirty="0">
              <a:solidFill>
                <a:srgbClr val="3366FF"/>
              </a:solidFill>
            </a:endParaRPr>
          </a:p>
        </p:txBody>
      </p:sp>
      <p:sp>
        <p:nvSpPr>
          <p:cNvPr id="7" name="Rectangle 6"/>
          <p:cNvSpPr/>
          <p:nvPr/>
        </p:nvSpPr>
        <p:spPr>
          <a:xfrm>
            <a:off x="5265620" y="996950"/>
            <a:ext cx="3818810" cy="5078314"/>
          </a:xfrm>
          <a:prstGeom prst="rect">
            <a:avLst/>
          </a:prstGeom>
        </p:spPr>
        <p:txBody>
          <a:bodyPr wrap="square">
            <a:spAutoFit/>
          </a:bodyPr>
          <a:lstStyle/>
          <a:p>
            <a:pPr marL="342900" indent="-342900">
              <a:buFont typeface="Wingdings" charset="2"/>
              <a:buChar char="Ø"/>
            </a:pPr>
            <a:r>
              <a:rPr lang="hr-HR" dirty="0" smtClean="0">
                <a:solidFill>
                  <a:srgbClr val="0000FF"/>
                </a:solidFill>
              </a:rPr>
              <a:t>Pre</a:t>
            </a:r>
            <a:r>
              <a:rPr lang="hr-HR" dirty="0">
                <a:solidFill>
                  <a:srgbClr val="0000FF"/>
                </a:solidFill>
              </a:rPr>
              <a:t>-equilibrium phase</a:t>
            </a:r>
          </a:p>
          <a:p>
            <a:r>
              <a:rPr lang="ru-RU" dirty="0" smtClean="0"/>
              <a:t>	</a:t>
            </a:r>
            <a:r>
              <a:rPr lang="el-GR" dirty="0" smtClean="0"/>
              <a:t>τ</a:t>
            </a:r>
            <a:r>
              <a:rPr lang="en-US" baseline="-25000" dirty="0" err="1" smtClean="0"/>
              <a:t>eq</a:t>
            </a:r>
            <a:r>
              <a:rPr lang="hr-HR" dirty="0"/>
              <a:t>&lt; 0.5 fm/c</a:t>
            </a:r>
          </a:p>
          <a:p>
            <a:pPr marL="342900" indent="-342900">
              <a:buFont typeface="Wingdings" charset="2"/>
              <a:buChar char="Ø"/>
            </a:pPr>
            <a:r>
              <a:rPr lang="hr-HR" dirty="0" smtClean="0">
                <a:solidFill>
                  <a:srgbClr val="0000FF"/>
                </a:solidFill>
              </a:rPr>
              <a:t>QGP medium</a:t>
            </a:r>
          </a:p>
          <a:p>
            <a:pPr marL="285750" indent="-285750">
              <a:buFont typeface="Arial"/>
              <a:buChar char="•"/>
            </a:pPr>
            <a:r>
              <a:rPr lang="en-US" dirty="0"/>
              <a:t> </a:t>
            </a:r>
            <a:r>
              <a:rPr lang="en-US" dirty="0" smtClean="0"/>
              <a:t>     </a:t>
            </a:r>
            <a:r>
              <a:rPr lang="en-US" dirty="0" smtClean="0">
                <a:solidFill>
                  <a:srgbClr val="FF0000"/>
                </a:solidFill>
              </a:rPr>
              <a:t>Almost </a:t>
            </a:r>
            <a:r>
              <a:rPr lang="en-US" dirty="0">
                <a:solidFill>
                  <a:srgbClr val="FF0000"/>
                </a:solidFill>
              </a:rPr>
              <a:t>perfect </a:t>
            </a:r>
            <a:r>
              <a:rPr lang="en-US" dirty="0" smtClean="0">
                <a:solidFill>
                  <a:srgbClr val="FF0000"/>
                </a:solidFill>
              </a:rPr>
              <a:t>liquid: </a:t>
            </a:r>
            <a:r>
              <a:rPr lang="en-US" dirty="0" err="1" smtClean="0">
                <a:solidFill>
                  <a:srgbClr val="FF0000"/>
                </a:solidFill>
              </a:rPr>
              <a:t>η</a:t>
            </a:r>
            <a:r>
              <a:rPr lang="en-US" dirty="0">
                <a:solidFill>
                  <a:srgbClr val="FF0000"/>
                </a:solidFill>
              </a:rPr>
              <a:t>/s ~ </a:t>
            </a:r>
            <a:r>
              <a:rPr lang="en-US" dirty="0" smtClean="0">
                <a:solidFill>
                  <a:srgbClr val="FF0000"/>
                </a:solidFill>
              </a:rPr>
              <a:t>0.1</a:t>
            </a:r>
            <a:r>
              <a:rPr lang="en-US" dirty="0" smtClean="0"/>
              <a:t> </a:t>
            </a:r>
            <a:endParaRPr lang="en-US" dirty="0"/>
          </a:p>
          <a:p>
            <a:pPr marL="285750" indent="-285750">
              <a:buFont typeface="Arial"/>
              <a:buChar char="•"/>
            </a:pPr>
            <a:r>
              <a:rPr lang="en-US" dirty="0"/>
              <a:t> </a:t>
            </a:r>
            <a:r>
              <a:rPr lang="en-US" dirty="0" smtClean="0"/>
              <a:t>     Temperature: </a:t>
            </a:r>
            <a:r>
              <a:rPr lang="en-US" dirty="0" smtClean="0">
                <a:solidFill>
                  <a:srgbClr val="FF0000"/>
                </a:solidFill>
              </a:rPr>
              <a:t>~</a:t>
            </a:r>
            <a:r>
              <a:rPr lang="ru-RU" dirty="0" smtClean="0">
                <a:solidFill>
                  <a:srgbClr val="FF0000"/>
                </a:solidFill>
              </a:rPr>
              <a:t>300</a:t>
            </a:r>
            <a:r>
              <a:rPr lang="en-US" dirty="0">
                <a:solidFill>
                  <a:srgbClr val="FF0000"/>
                </a:solidFill>
              </a:rPr>
              <a:t> </a:t>
            </a:r>
            <a:r>
              <a:rPr lang="en-US" dirty="0" smtClean="0">
                <a:solidFill>
                  <a:srgbClr val="FF0000"/>
                </a:solidFill>
              </a:rPr>
              <a:t>MeV</a:t>
            </a:r>
            <a:r>
              <a:rPr lang="ru-RU" dirty="0" smtClean="0">
                <a:solidFill>
                  <a:srgbClr val="FF0000"/>
                </a:solidFill>
              </a:rPr>
              <a:t> </a:t>
            </a:r>
            <a:r>
              <a:rPr lang="en-US" dirty="0" smtClean="0">
                <a:solidFill>
                  <a:srgbClr val="FF0000"/>
                </a:solidFill>
              </a:rPr>
              <a:t>from       the photon spectrum inverse slope</a:t>
            </a:r>
            <a:endParaRPr lang="hr-HR" dirty="0" smtClean="0"/>
          </a:p>
          <a:p>
            <a:pPr marL="285750" indent="-285750">
              <a:buFont typeface="Arial"/>
              <a:buChar char="•"/>
            </a:pPr>
            <a:r>
              <a:rPr lang="en-US" dirty="0" smtClean="0"/>
              <a:t>      Large volume: </a:t>
            </a:r>
            <a:r>
              <a:rPr lang="en-US" dirty="0" smtClean="0">
                <a:solidFill>
                  <a:srgbClr val="FF0000"/>
                </a:solidFill>
              </a:rPr>
              <a:t>~</a:t>
            </a:r>
            <a:r>
              <a:rPr lang="en-US" dirty="0">
                <a:solidFill>
                  <a:srgbClr val="FF0000"/>
                </a:solidFill>
              </a:rPr>
              <a:t>5000 </a:t>
            </a:r>
            <a:r>
              <a:rPr lang="en-US" dirty="0" smtClean="0">
                <a:solidFill>
                  <a:srgbClr val="FF0000"/>
                </a:solidFill>
              </a:rPr>
              <a:t>fm</a:t>
            </a:r>
            <a:r>
              <a:rPr lang="en-US" baseline="30000" dirty="0" smtClean="0">
                <a:solidFill>
                  <a:srgbClr val="FF0000"/>
                </a:solidFill>
              </a:rPr>
              <a:t>3</a:t>
            </a:r>
            <a:r>
              <a:rPr lang="en-US" dirty="0" smtClean="0"/>
              <a:t>     </a:t>
            </a:r>
          </a:p>
          <a:p>
            <a:pPr marL="285750" indent="-285750">
              <a:buFont typeface="Arial"/>
              <a:buChar char="•"/>
            </a:pPr>
            <a:r>
              <a:rPr lang="en-US" dirty="0"/>
              <a:t> </a:t>
            </a:r>
            <a:r>
              <a:rPr lang="en-US" dirty="0" smtClean="0"/>
              <a:t>     Mean </a:t>
            </a:r>
            <a:r>
              <a:rPr lang="en-US" dirty="0"/>
              <a:t>life time: </a:t>
            </a:r>
            <a:r>
              <a:rPr lang="en-US" dirty="0" err="1"/>
              <a:t>τ</a:t>
            </a:r>
            <a:r>
              <a:rPr lang="en-US" dirty="0"/>
              <a:t>   ~ </a:t>
            </a:r>
            <a:r>
              <a:rPr lang="en-US" dirty="0">
                <a:solidFill>
                  <a:srgbClr val="FF0000"/>
                </a:solidFill>
              </a:rPr>
              <a:t>10 </a:t>
            </a:r>
            <a:r>
              <a:rPr lang="en-US" dirty="0" err="1">
                <a:solidFill>
                  <a:srgbClr val="FF0000"/>
                </a:solidFill>
              </a:rPr>
              <a:t>fm</a:t>
            </a:r>
            <a:r>
              <a:rPr lang="en-US" dirty="0">
                <a:solidFill>
                  <a:srgbClr val="FF0000"/>
                </a:solidFill>
              </a:rPr>
              <a:t>/</a:t>
            </a:r>
            <a:r>
              <a:rPr lang="en-US" dirty="0" smtClean="0">
                <a:solidFill>
                  <a:srgbClr val="FF0000"/>
                </a:solidFill>
              </a:rPr>
              <a:t>c</a:t>
            </a:r>
            <a:endParaRPr lang="hr-HR" dirty="0" smtClean="0">
              <a:solidFill>
                <a:srgbClr val="0000FF"/>
              </a:solidFill>
            </a:endParaRPr>
          </a:p>
          <a:p>
            <a:pPr marL="285750" indent="-285750">
              <a:buFont typeface="Arial"/>
              <a:buChar char="•"/>
            </a:pPr>
            <a:r>
              <a:rPr lang="en-US" dirty="0" smtClean="0"/>
              <a:t>      </a:t>
            </a:r>
            <a:r>
              <a:rPr lang="hr-HR" dirty="0" smtClean="0">
                <a:solidFill>
                  <a:srgbClr val="000000"/>
                </a:solidFill>
              </a:rPr>
              <a:t>Energy </a:t>
            </a:r>
            <a:r>
              <a:rPr lang="hr-HR" dirty="0">
                <a:solidFill>
                  <a:srgbClr val="000000"/>
                </a:solidFill>
              </a:rPr>
              <a:t>density </a:t>
            </a:r>
            <a:r>
              <a:rPr lang="hr-HR" dirty="0" smtClean="0">
                <a:solidFill>
                  <a:srgbClr val="000000"/>
                </a:solidFill>
              </a:rPr>
              <a:t>(in </a:t>
            </a:r>
            <a:r>
              <a:rPr lang="hr-HR" dirty="0">
                <a:solidFill>
                  <a:srgbClr val="000000"/>
                </a:solidFill>
              </a:rPr>
              <a:t>central Pb-Pb </a:t>
            </a:r>
            <a:r>
              <a:rPr lang="hr-HR" dirty="0" smtClean="0">
                <a:solidFill>
                  <a:srgbClr val="000000"/>
                </a:solidFill>
              </a:rPr>
              <a:t>     </a:t>
            </a:r>
            <a:r>
              <a:rPr lang="hr-HR" dirty="0">
                <a:solidFill>
                  <a:srgbClr val="000000"/>
                </a:solidFill>
              </a:rPr>
              <a:t> </a:t>
            </a:r>
            <a:r>
              <a:rPr lang="hr-HR" dirty="0" smtClean="0">
                <a:solidFill>
                  <a:srgbClr val="000000"/>
                </a:solidFill>
              </a:rPr>
              <a:t>  collisions at 5.02 TeV): </a:t>
            </a:r>
            <a:r>
              <a:rPr lang="de-DE" dirty="0" smtClean="0">
                <a:solidFill>
                  <a:srgbClr val="FF0000"/>
                </a:solidFill>
              </a:rPr>
              <a:t>≈20 </a:t>
            </a:r>
            <a:r>
              <a:rPr lang="hr-HR" dirty="0" smtClean="0">
                <a:solidFill>
                  <a:srgbClr val="FF0000"/>
                </a:solidFill>
              </a:rPr>
              <a:t>GeV/fm</a:t>
            </a:r>
            <a:r>
              <a:rPr lang="hr-HR" baseline="30000" dirty="0" smtClean="0">
                <a:solidFill>
                  <a:srgbClr val="FF0000"/>
                </a:solidFill>
              </a:rPr>
              <a:t>3          			</a:t>
            </a:r>
            <a:r>
              <a:rPr lang="hr-HR" dirty="0" smtClean="0">
                <a:solidFill>
                  <a:srgbClr val="FF0000"/>
                </a:solidFill>
              </a:rPr>
              <a:t>   (&gt;&gt;</a:t>
            </a:r>
            <a:r>
              <a:rPr lang="nl-NL" dirty="0" err="1" smtClean="0">
                <a:solidFill>
                  <a:srgbClr val="FF0000"/>
                </a:solidFill>
              </a:rPr>
              <a:t>ε</a:t>
            </a:r>
            <a:r>
              <a:rPr lang="nl-NL" baseline="-25000" dirty="0" err="1" smtClean="0">
                <a:solidFill>
                  <a:srgbClr val="FF0000"/>
                </a:solidFill>
              </a:rPr>
              <a:t>crit</a:t>
            </a:r>
            <a:r>
              <a:rPr lang="nl-NL" dirty="0" smtClean="0">
                <a:solidFill>
                  <a:srgbClr val="FF0000"/>
                </a:solidFill>
              </a:rPr>
              <a:t> </a:t>
            </a:r>
            <a:r>
              <a:rPr lang="nl-NL" dirty="0">
                <a:solidFill>
                  <a:srgbClr val="FF0000"/>
                </a:solidFill>
              </a:rPr>
              <a:t>≈ 1 </a:t>
            </a:r>
            <a:r>
              <a:rPr lang="nl-NL" dirty="0" err="1">
                <a:solidFill>
                  <a:srgbClr val="FF0000"/>
                </a:solidFill>
              </a:rPr>
              <a:t>GeV</a:t>
            </a:r>
            <a:r>
              <a:rPr lang="nl-NL" dirty="0">
                <a:solidFill>
                  <a:srgbClr val="FF0000"/>
                </a:solidFill>
              </a:rPr>
              <a:t>/</a:t>
            </a:r>
            <a:r>
              <a:rPr lang="nl-NL" dirty="0" smtClean="0">
                <a:solidFill>
                  <a:srgbClr val="FF0000"/>
                </a:solidFill>
              </a:rPr>
              <a:t>fm</a:t>
            </a:r>
            <a:r>
              <a:rPr lang="nl-NL" baseline="30000" dirty="0" smtClean="0">
                <a:solidFill>
                  <a:srgbClr val="FF0000"/>
                </a:solidFill>
              </a:rPr>
              <a:t>3</a:t>
            </a:r>
            <a:r>
              <a:rPr lang="nl-NL" dirty="0" smtClean="0">
                <a:solidFill>
                  <a:srgbClr val="FF0000"/>
                </a:solidFill>
              </a:rPr>
              <a:t>)</a:t>
            </a:r>
            <a:endParaRPr lang="hr-HR" baseline="30000" dirty="0" smtClean="0">
              <a:solidFill>
                <a:srgbClr val="FF0000"/>
              </a:solidFill>
            </a:endParaRPr>
          </a:p>
          <a:p>
            <a:pPr marL="342900" indent="-342900">
              <a:buFont typeface="Wingdings" charset="2"/>
              <a:buChar char="Ø"/>
            </a:pPr>
            <a:r>
              <a:rPr lang="hr-HR" dirty="0" smtClean="0">
                <a:solidFill>
                  <a:srgbClr val="0000FF"/>
                </a:solidFill>
              </a:rPr>
              <a:t>Mixed </a:t>
            </a:r>
            <a:r>
              <a:rPr lang="hr-HR" dirty="0">
                <a:solidFill>
                  <a:srgbClr val="0000FF"/>
                </a:solidFill>
              </a:rPr>
              <a:t>phase</a:t>
            </a:r>
          </a:p>
          <a:p>
            <a:pPr marL="342900" indent="-342900">
              <a:buFont typeface="Wingdings" charset="2"/>
              <a:buChar char="Ø"/>
            </a:pPr>
            <a:r>
              <a:rPr lang="hr-HR" dirty="0">
                <a:solidFill>
                  <a:srgbClr val="0000FF"/>
                </a:solidFill>
              </a:rPr>
              <a:t>Chemical freeze-</a:t>
            </a:r>
            <a:r>
              <a:rPr lang="hr-HR" dirty="0" smtClean="0">
                <a:solidFill>
                  <a:srgbClr val="0000FF"/>
                </a:solidFill>
              </a:rPr>
              <a:t>out:</a:t>
            </a:r>
            <a:endParaRPr lang="hr-HR" dirty="0">
              <a:solidFill>
                <a:srgbClr val="0000FF"/>
              </a:solidFill>
            </a:endParaRPr>
          </a:p>
          <a:p>
            <a:r>
              <a:rPr lang="en-US" dirty="0">
                <a:solidFill>
                  <a:srgbClr val="000000"/>
                </a:solidFill>
              </a:rPr>
              <a:t> </a:t>
            </a:r>
            <a:r>
              <a:rPr lang="en-US" dirty="0" smtClean="0">
                <a:solidFill>
                  <a:srgbClr val="000000"/>
                </a:solidFill>
              </a:rPr>
              <a:t>     p</a:t>
            </a:r>
            <a:r>
              <a:rPr lang="hr-HR" dirty="0" smtClean="0">
                <a:solidFill>
                  <a:srgbClr val="000000"/>
                </a:solidFill>
              </a:rPr>
              <a:t>article </a:t>
            </a:r>
            <a:r>
              <a:rPr lang="hr-HR" dirty="0">
                <a:solidFill>
                  <a:srgbClr val="000000"/>
                </a:solidFill>
              </a:rPr>
              <a:t>composition is fixed</a:t>
            </a:r>
          </a:p>
          <a:p>
            <a:r>
              <a:rPr lang="en-US" dirty="0">
                <a:solidFill>
                  <a:srgbClr val="000000"/>
                </a:solidFill>
              </a:rPr>
              <a:t> </a:t>
            </a:r>
            <a:r>
              <a:rPr lang="en-US" dirty="0" smtClean="0">
                <a:solidFill>
                  <a:srgbClr val="000000"/>
                </a:solidFill>
              </a:rPr>
              <a:t>     at </a:t>
            </a:r>
            <a:r>
              <a:rPr lang="hr-HR" dirty="0" smtClean="0">
                <a:solidFill>
                  <a:srgbClr val="000000"/>
                </a:solidFill>
              </a:rPr>
              <a:t>T</a:t>
            </a:r>
            <a:r>
              <a:rPr lang="hr-HR" baseline="-25000" dirty="0" smtClean="0">
                <a:solidFill>
                  <a:srgbClr val="000000"/>
                </a:solidFill>
              </a:rPr>
              <a:t>ch</a:t>
            </a:r>
            <a:r>
              <a:rPr lang="hr-HR" dirty="0" smtClean="0">
                <a:solidFill>
                  <a:srgbClr val="000000"/>
                </a:solidFill>
              </a:rPr>
              <a:t> </a:t>
            </a:r>
            <a:r>
              <a:rPr lang="hr-HR" dirty="0">
                <a:solidFill>
                  <a:srgbClr val="000000"/>
                </a:solidFill>
              </a:rPr>
              <a:t>~ </a:t>
            </a:r>
            <a:r>
              <a:rPr lang="hr-HR" dirty="0">
                <a:solidFill>
                  <a:srgbClr val="FF0000"/>
                </a:solidFill>
              </a:rPr>
              <a:t>155 MeV</a:t>
            </a:r>
          </a:p>
          <a:p>
            <a:pPr marL="342900" indent="-342900">
              <a:buFont typeface="Wingdings" charset="2"/>
              <a:buChar char="Ø"/>
            </a:pPr>
            <a:r>
              <a:rPr lang="hr-HR" dirty="0">
                <a:solidFill>
                  <a:srgbClr val="0000FF"/>
                </a:solidFill>
              </a:rPr>
              <a:t>Thermal freeze-</a:t>
            </a:r>
            <a:r>
              <a:rPr lang="hr-HR" dirty="0" smtClean="0">
                <a:solidFill>
                  <a:srgbClr val="0000FF"/>
                </a:solidFill>
              </a:rPr>
              <a:t>out:</a:t>
            </a:r>
            <a:endParaRPr lang="hr-HR" dirty="0">
              <a:solidFill>
                <a:srgbClr val="0000FF"/>
              </a:solidFill>
            </a:endParaRPr>
          </a:p>
          <a:p>
            <a:r>
              <a:rPr lang="en-US" dirty="0">
                <a:solidFill>
                  <a:srgbClr val="000000"/>
                </a:solidFill>
              </a:rPr>
              <a:t> </a:t>
            </a:r>
            <a:r>
              <a:rPr lang="en-US" dirty="0" smtClean="0">
                <a:solidFill>
                  <a:srgbClr val="000000"/>
                </a:solidFill>
              </a:rPr>
              <a:t>     </a:t>
            </a:r>
            <a:r>
              <a:rPr lang="hr-HR" dirty="0">
                <a:solidFill>
                  <a:srgbClr val="000000"/>
                </a:solidFill>
              </a:rPr>
              <a:t>p</a:t>
            </a:r>
            <a:r>
              <a:rPr lang="hr-HR" dirty="0" smtClean="0">
                <a:solidFill>
                  <a:srgbClr val="000000"/>
                </a:solidFill>
              </a:rPr>
              <a:t>article </a:t>
            </a:r>
            <a:r>
              <a:rPr lang="hr-HR" dirty="0">
                <a:solidFill>
                  <a:srgbClr val="000000"/>
                </a:solidFill>
              </a:rPr>
              <a:t>p</a:t>
            </a:r>
            <a:r>
              <a:rPr lang="hr-HR" baseline="-25000" dirty="0">
                <a:solidFill>
                  <a:srgbClr val="000000"/>
                </a:solidFill>
              </a:rPr>
              <a:t>T</a:t>
            </a:r>
            <a:r>
              <a:rPr lang="hr-HR" dirty="0">
                <a:solidFill>
                  <a:srgbClr val="000000"/>
                </a:solidFill>
              </a:rPr>
              <a:t> spectra are fixed</a:t>
            </a:r>
          </a:p>
          <a:p>
            <a:r>
              <a:rPr lang="en-US" dirty="0" smtClean="0">
                <a:solidFill>
                  <a:srgbClr val="000000"/>
                </a:solidFill>
              </a:rPr>
              <a:t>      at </a:t>
            </a:r>
            <a:r>
              <a:rPr lang="hr-HR" dirty="0" smtClean="0">
                <a:solidFill>
                  <a:srgbClr val="000000"/>
                </a:solidFill>
              </a:rPr>
              <a:t>T</a:t>
            </a:r>
            <a:r>
              <a:rPr lang="hr-HR" baseline="-25000" dirty="0" smtClean="0">
                <a:solidFill>
                  <a:srgbClr val="000000"/>
                </a:solidFill>
              </a:rPr>
              <a:t>tfo</a:t>
            </a:r>
            <a:r>
              <a:rPr lang="hr-HR" dirty="0" smtClean="0">
                <a:solidFill>
                  <a:srgbClr val="000000"/>
                </a:solidFill>
              </a:rPr>
              <a:t> </a:t>
            </a:r>
            <a:r>
              <a:rPr lang="hr-HR" dirty="0">
                <a:solidFill>
                  <a:srgbClr val="000000"/>
                </a:solidFill>
              </a:rPr>
              <a:t>~ </a:t>
            </a:r>
            <a:r>
              <a:rPr lang="hr-HR" dirty="0">
                <a:solidFill>
                  <a:srgbClr val="FF0000"/>
                </a:solidFill>
              </a:rPr>
              <a:t>100 </a:t>
            </a:r>
            <a:r>
              <a:rPr lang="hr-HR" dirty="0" smtClean="0">
                <a:solidFill>
                  <a:srgbClr val="FF0000"/>
                </a:solidFill>
              </a:rPr>
              <a:t>MeV</a:t>
            </a:r>
            <a:endParaRPr lang="hr-HR" dirty="0">
              <a:solidFill>
                <a:srgbClr val="FF0000"/>
              </a:solidFill>
            </a:endParaRPr>
          </a:p>
        </p:txBody>
      </p:sp>
      <p:pic>
        <p:nvPicPr>
          <p:cNvPr id="23" name="Picture 22"/>
          <p:cNvPicPr>
            <a:picLocks noChangeAspect="1"/>
          </p:cNvPicPr>
          <p:nvPr/>
        </p:nvPicPr>
        <p:blipFill>
          <a:blip r:embed="rId5"/>
          <a:stretch>
            <a:fillRect/>
          </a:stretch>
        </p:blipFill>
        <p:spPr>
          <a:xfrm>
            <a:off x="8552392" y="76199"/>
            <a:ext cx="532038" cy="738718"/>
          </a:xfrm>
          <a:prstGeom prst="rect">
            <a:avLst/>
          </a:prstGeom>
        </p:spPr>
      </p:pic>
      <p:sp>
        <p:nvSpPr>
          <p:cNvPr id="16" name="Rectangle 15"/>
          <p:cNvSpPr/>
          <p:nvPr/>
        </p:nvSpPr>
        <p:spPr>
          <a:xfrm>
            <a:off x="0" y="4826923"/>
            <a:ext cx="2049697" cy="369332"/>
          </a:xfrm>
          <a:prstGeom prst="rect">
            <a:avLst/>
          </a:prstGeom>
        </p:spPr>
        <p:txBody>
          <a:bodyPr wrap="none">
            <a:spAutoFit/>
          </a:bodyPr>
          <a:lstStyle/>
          <a:p>
            <a:r>
              <a:rPr lang="hr-HR" dirty="0" smtClean="0">
                <a:solidFill>
                  <a:srgbClr val="FF0000"/>
                </a:solidFill>
              </a:rPr>
              <a:t>“Quark-gluon soup”</a:t>
            </a:r>
            <a:endParaRPr lang="hr-HR" dirty="0">
              <a:solidFill>
                <a:srgbClr val="FF0000"/>
              </a:solidFill>
            </a:endParaRPr>
          </a:p>
        </p:txBody>
      </p:sp>
      <p:sp>
        <p:nvSpPr>
          <p:cNvPr id="8" name="Striped Right Arrow 7"/>
          <p:cNvSpPr/>
          <p:nvPr/>
        </p:nvSpPr>
        <p:spPr>
          <a:xfrm rot="19575882">
            <a:off x="1012831" y="4513222"/>
            <a:ext cx="1213386" cy="85129"/>
          </a:xfrm>
          <a:prstGeom prst="stripedRightArrow">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2892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300"/>
            <a:ext cx="8229600" cy="1143000"/>
          </a:xfrm>
        </p:spPr>
        <p:txBody>
          <a:bodyPr>
            <a:normAutofit fontScale="90000"/>
          </a:bodyPr>
          <a:lstStyle/>
          <a:p>
            <a:r>
              <a:rPr lang="en-US" sz="3600" b="1" dirty="0">
                <a:solidFill>
                  <a:srgbClr val="0000FF"/>
                </a:solidFill>
                <a:cs typeface="Times New Roman"/>
              </a:rPr>
              <a:t>ALICE </a:t>
            </a:r>
            <a:r>
              <a:rPr lang="en-US" sz="3600" b="1" dirty="0" smtClean="0">
                <a:solidFill>
                  <a:srgbClr val="0000FF"/>
                </a:solidFill>
                <a:cs typeface="Times New Roman"/>
              </a:rPr>
              <a:t>in Run 1  and Run 2</a:t>
            </a:r>
            <a:r>
              <a:rPr lang="en-US" b="1" dirty="0">
                <a:solidFill>
                  <a:srgbClr val="0000FF"/>
                </a:solidFill>
                <a:cs typeface="Times New Roman"/>
              </a:rPr>
              <a:t/>
            </a:r>
            <a:br>
              <a:rPr lang="en-US" b="1" dirty="0">
                <a:solidFill>
                  <a:srgbClr val="0000FF"/>
                </a:solidFill>
                <a:cs typeface="Times New Roman"/>
              </a:rPr>
            </a:br>
            <a:endParaRPr lang="en-US" dirty="0">
              <a:solidFill>
                <a:srgbClr val="0000FF"/>
              </a:solidFill>
            </a:endParaRPr>
          </a:p>
        </p:txBody>
      </p:sp>
      <p:pic>
        <p:nvPicPr>
          <p:cNvPr id="8" name="Content Placeholder 7"/>
          <p:cNvPicPr>
            <a:picLocks noGrp="1" noChangeAspect="1"/>
          </p:cNvPicPr>
          <p:nvPr>
            <p:ph idx="1"/>
          </p:nvPr>
        </p:nvPicPr>
        <p:blipFill rotWithShape="1">
          <a:blip r:embed="rId2"/>
          <a:srcRect l="511" r="-3174"/>
          <a:stretch/>
        </p:blipFill>
        <p:spPr>
          <a:xfrm>
            <a:off x="736600" y="1590017"/>
            <a:ext cx="7196667" cy="346458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6</a:t>
            </a:fld>
            <a:endParaRPr lang="en-US"/>
          </a:p>
        </p:txBody>
      </p:sp>
      <p:sp>
        <p:nvSpPr>
          <p:cNvPr id="3" name="Rectangle 2"/>
          <p:cNvSpPr/>
          <p:nvPr/>
        </p:nvSpPr>
        <p:spPr>
          <a:xfrm>
            <a:off x="385233" y="5380672"/>
            <a:ext cx="8617480" cy="1200329"/>
          </a:xfrm>
          <a:prstGeom prst="rect">
            <a:avLst/>
          </a:prstGeom>
        </p:spPr>
        <p:txBody>
          <a:bodyPr wrap="square">
            <a:spAutoFit/>
          </a:bodyPr>
          <a:lstStyle/>
          <a:p>
            <a:pPr marL="285750" indent="-285750">
              <a:buFont typeface="Wingdings" charset="2"/>
              <a:buChar char="Ø"/>
            </a:pPr>
            <a:r>
              <a:rPr lang="en-US" dirty="0" smtClean="0">
                <a:solidFill>
                  <a:srgbClr val="FF0000"/>
                </a:solidFill>
                <a:cs typeface="Times New Roman"/>
              </a:rPr>
              <a:t>ALICE is optimized </a:t>
            </a:r>
            <a:r>
              <a:rPr lang="en-US" dirty="0">
                <a:solidFill>
                  <a:srgbClr val="FF0000"/>
                </a:solidFill>
                <a:cs typeface="Times New Roman"/>
              </a:rPr>
              <a:t>for Heavy-Ion </a:t>
            </a:r>
            <a:r>
              <a:rPr lang="en-US" dirty="0" smtClean="0">
                <a:solidFill>
                  <a:srgbClr val="FF0000"/>
                </a:solidFill>
                <a:cs typeface="Times New Roman"/>
              </a:rPr>
              <a:t>Physics - </a:t>
            </a:r>
            <a:r>
              <a:rPr lang="en-US" dirty="0">
                <a:solidFill>
                  <a:srgbClr val="FF0000"/>
                </a:solidFill>
              </a:rPr>
              <a:t>e</a:t>
            </a:r>
            <a:r>
              <a:rPr lang="en-US" dirty="0" smtClean="0">
                <a:solidFill>
                  <a:srgbClr val="FF0000"/>
                </a:solidFill>
              </a:rPr>
              <a:t>xcellent </a:t>
            </a:r>
            <a:r>
              <a:rPr lang="en-US" dirty="0">
                <a:solidFill>
                  <a:srgbClr val="FF0000"/>
                </a:solidFill>
              </a:rPr>
              <a:t>tracking </a:t>
            </a:r>
            <a:r>
              <a:rPr lang="en-US" dirty="0" smtClean="0">
                <a:solidFill>
                  <a:srgbClr val="FF0000"/>
                </a:solidFill>
              </a:rPr>
              <a:t>of low momenta particles </a:t>
            </a:r>
            <a:endParaRPr lang="en-US" dirty="0" smtClean="0">
              <a:solidFill>
                <a:srgbClr val="FF0000"/>
              </a:solidFill>
              <a:cs typeface="Times New Roman"/>
            </a:endParaRPr>
          </a:p>
          <a:p>
            <a:pPr marL="285750" indent="-285750">
              <a:buFont typeface="Wingdings" charset="2"/>
              <a:buChar char="Ø"/>
            </a:pPr>
            <a:r>
              <a:rPr lang="en-US" dirty="0" smtClean="0">
                <a:solidFill>
                  <a:srgbClr val="FF0000"/>
                </a:solidFill>
              </a:rPr>
              <a:t>Efficient registration of the </a:t>
            </a:r>
            <a:r>
              <a:rPr lang="en-US" dirty="0">
                <a:solidFill>
                  <a:srgbClr val="FF0000"/>
                </a:solidFill>
              </a:rPr>
              <a:t>hadrons, electrons, </a:t>
            </a:r>
            <a:r>
              <a:rPr lang="en-US" dirty="0" err="1">
                <a:solidFill>
                  <a:srgbClr val="FF0000"/>
                </a:solidFill>
              </a:rPr>
              <a:t>muons</a:t>
            </a:r>
            <a:r>
              <a:rPr lang="en-US" dirty="0">
                <a:solidFill>
                  <a:srgbClr val="FF0000"/>
                </a:solidFill>
              </a:rPr>
              <a:t>, and </a:t>
            </a:r>
            <a:r>
              <a:rPr lang="en-US" dirty="0" smtClean="0">
                <a:solidFill>
                  <a:srgbClr val="FF0000"/>
                </a:solidFill>
              </a:rPr>
              <a:t>photons. </a:t>
            </a:r>
          </a:p>
          <a:p>
            <a:r>
              <a:rPr lang="en-US" dirty="0" smtClean="0">
                <a:solidFill>
                  <a:srgbClr val="FF0000"/>
                </a:solidFill>
              </a:rPr>
              <a:t>                                                produced </a:t>
            </a:r>
            <a:r>
              <a:rPr lang="en-US" dirty="0">
                <a:solidFill>
                  <a:srgbClr val="FF0000"/>
                </a:solidFill>
              </a:rPr>
              <a:t>in </a:t>
            </a:r>
            <a:r>
              <a:rPr lang="en-US" dirty="0" smtClean="0">
                <a:solidFill>
                  <a:srgbClr val="FF0000"/>
                </a:solidFill>
              </a:rPr>
              <a:t>pp, p-Pb and </a:t>
            </a:r>
            <a:r>
              <a:rPr lang="en-US" dirty="0">
                <a:solidFill>
                  <a:srgbClr val="FF0000"/>
                </a:solidFill>
              </a:rPr>
              <a:t>P</a:t>
            </a:r>
            <a:r>
              <a:rPr lang="en-US" dirty="0" smtClean="0">
                <a:solidFill>
                  <a:srgbClr val="FF0000"/>
                </a:solidFill>
              </a:rPr>
              <a:t>b-Pb  </a:t>
            </a:r>
            <a:r>
              <a:rPr lang="en-US" dirty="0">
                <a:solidFill>
                  <a:srgbClr val="FF0000"/>
                </a:solidFill>
              </a:rPr>
              <a:t>collisions </a:t>
            </a:r>
            <a:r>
              <a:rPr lang="en-US" dirty="0" smtClean="0">
                <a:solidFill>
                  <a:srgbClr val="FF0000"/>
                </a:solidFill>
              </a:rPr>
              <a:t>at the LHC.</a:t>
            </a:r>
          </a:p>
          <a:p>
            <a:endParaRPr lang="en-US" b="1" dirty="0" smtClean="0">
              <a:solidFill>
                <a:srgbClr val="0000FF"/>
              </a:solidFill>
              <a:cs typeface="Times New Roman"/>
            </a:endParaRPr>
          </a:p>
        </p:txBody>
      </p:sp>
    </p:spTree>
    <p:extLst>
      <p:ext uri="{BB962C8B-B14F-4D97-AF65-F5344CB8AC3E}">
        <p14:creationId xmlns:p14="http://schemas.microsoft.com/office/powerpoint/2010/main" val="29284759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solidFill>
                  <a:srgbClr val="0000FF"/>
                </a:solidFill>
              </a:rPr>
              <a:t>ALICE data </a:t>
            </a:r>
            <a:r>
              <a:rPr lang="en-US" sz="3200" b="1" dirty="0" smtClean="0">
                <a:solidFill>
                  <a:srgbClr val="0000FF"/>
                </a:solidFill>
                <a:cs typeface="Times New Roman"/>
              </a:rPr>
              <a:t>in Runs 1,2   in 2</a:t>
            </a:r>
            <a:r>
              <a:rPr lang="ru-RU" sz="3200" b="1" dirty="0">
                <a:solidFill>
                  <a:srgbClr val="0000FF"/>
                </a:solidFill>
              </a:rPr>
              <a:t>=</a:t>
            </a:r>
            <a:r>
              <a:rPr lang="en-US" sz="3200" b="1" dirty="0" smtClean="0">
                <a:solidFill>
                  <a:srgbClr val="0000FF"/>
                </a:solidFill>
              </a:rPr>
              <a:t>09-2018</a:t>
            </a:r>
            <a:endParaRPr lang="en-US" sz="32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30200"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7</a:t>
            </a:fld>
            <a:endParaRPr lang="en-US"/>
          </a:p>
        </p:txBody>
      </p:sp>
      <p:pic>
        <p:nvPicPr>
          <p:cNvPr id="9" name="Content Placeholder 8"/>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70000"/>
                    </a14:imgEffect>
                    <a14:imgEffect>
                      <a14:colorTemperature colorTemp="3348"/>
                    </a14:imgEffect>
                    <a14:imgEffect>
                      <a14:saturation sat="317000"/>
                    </a14:imgEffect>
                    <a14:imgEffect>
                      <a14:brightnessContrast contrast="-4000"/>
                    </a14:imgEffect>
                  </a14:imgLayer>
                </a14:imgProps>
              </a:ext>
            </a:extLst>
          </a:blip>
          <a:srcRect t="2260" b="498"/>
          <a:stretch/>
        </p:blipFill>
        <p:spPr>
          <a:xfrm>
            <a:off x="330200" y="1600200"/>
            <a:ext cx="6921535" cy="4290119"/>
          </a:xfrm>
        </p:spPr>
      </p:pic>
      <p:sp>
        <p:nvSpPr>
          <p:cNvPr id="3" name="Rectangle 2"/>
          <p:cNvSpPr/>
          <p:nvPr/>
        </p:nvSpPr>
        <p:spPr>
          <a:xfrm>
            <a:off x="2469495" y="5710019"/>
            <a:ext cx="6609502" cy="646331"/>
          </a:xfrm>
          <a:prstGeom prst="rect">
            <a:avLst/>
          </a:prstGeom>
        </p:spPr>
        <p:txBody>
          <a:bodyPr wrap="none">
            <a:spAutoFit/>
          </a:bodyPr>
          <a:lstStyle/>
          <a:p>
            <a:pPr marL="285750" indent="-285750">
              <a:buFont typeface="Wingdings" charset="2"/>
              <a:buChar char="Ø"/>
            </a:pPr>
            <a:r>
              <a:rPr lang="en-US" b="1" dirty="0" smtClean="0">
                <a:solidFill>
                  <a:srgbClr val="0000FF"/>
                </a:solidFill>
              </a:rPr>
              <a:t>ALICE Collaboration: </a:t>
            </a:r>
            <a:r>
              <a:rPr lang="en-US" b="1" dirty="0"/>
              <a:t>40 countries, 173 institutes, 2027 members</a:t>
            </a:r>
          </a:p>
          <a:p>
            <a:r>
              <a:rPr lang="en-US" b="1" dirty="0" smtClean="0">
                <a:solidFill>
                  <a:srgbClr val="0000FF"/>
                </a:solidFill>
              </a:rPr>
              <a:t>     Publications: total &gt; 3</a:t>
            </a:r>
            <a:r>
              <a:rPr lang="ru-RU" b="1" dirty="0" smtClean="0">
                <a:solidFill>
                  <a:srgbClr val="0000FF"/>
                </a:solidFill>
              </a:rPr>
              <a:t>9</a:t>
            </a:r>
            <a:r>
              <a:rPr lang="en-US" b="1" dirty="0" smtClean="0">
                <a:solidFill>
                  <a:srgbClr val="0000FF"/>
                </a:solidFill>
              </a:rPr>
              <a:t>0</a:t>
            </a:r>
            <a:endParaRPr lang="en-US" b="1" dirty="0">
              <a:solidFill>
                <a:srgbClr val="0000FF"/>
              </a:solidFill>
            </a:endParaRPr>
          </a:p>
        </p:txBody>
      </p:sp>
    </p:spTree>
    <p:extLst>
      <p:ext uri="{BB962C8B-B14F-4D97-AF65-F5344CB8AC3E}">
        <p14:creationId xmlns:p14="http://schemas.microsoft.com/office/powerpoint/2010/main" val="30145618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531" y="338665"/>
            <a:ext cx="9084735" cy="62060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37666" y="338666"/>
            <a:ext cx="3649133" cy="1078971"/>
          </a:xfrm>
        </p:spPr>
        <p:txBody>
          <a:bodyPr/>
          <a:lstStyle/>
          <a:p>
            <a:r>
              <a:rPr lang="en-US" dirty="0" smtClean="0"/>
              <a:t>.</a:t>
            </a:r>
            <a:endParaRPr lang="en-US" dirty="0"/>
          </a:p>
        </p:txBody>
      </p:sp>
      <p:sp>
        <p:nvSpPr>
          <p:cNvPr id="3" name="Content Placeholder 2"/>
          <p:cNvSpPr>
            <a:spLocks noGrp="1"/>
          </p:cNvSpPr>
          <p:nvPr>
            <p:ph idx="1"/>
          </p:nvPr>
        </p:nvSpPr>
        <p:spPr/>
        <p:txBody>
          <a:bodyPr/>
          <a:lstStyle/>
          <a:p>
            <a:pPr algn="just">
              <a:buFont typeface="Wingdings" charset="2"/>
              <a:buChar char="ü"/>
            </a:pPr>
            <a:r>
              <a:rPr lang="en-US" dirty="0">
                <a:solidFill>
                  <a:schemeClr val="bg1"/>
                </a:solidFill>
              </a:rPr>
              <a:t>QGP and f</a:t>
            </a:r>
            <a:r>
              <a:rPr lang="ru-RU" dirty="0" err="1">
                <a:solidFill>
                  <a:schemeClr val="bg1"/>
                </a:solidFill>
              </a:rPr>
              <a:t>ormation</a:t>
            </a:r>
            <a:r>
              <a:rPr lang="ru-RU" dirty="0">
                <a:solidFill>
                  <a:schemeClr val="bg1"/>
                </a:solidFill>
              </a:rPr>
              <a:t> </a:t>
            </a:r>
            <a:r>
              <a:rPr lang="ru-RU" dirty="0" err="1">
                <a:solidFill>
                  <a:schemeClr val="bg1"/>
                </a:solidFill>
              </a:rPr>
              <a:t>of</a:t>
            </a:r>
            <a:r>
              <a:rPr lang="ru-RU" dirty="0">
                <a:solidFill>
                  <a:schemeClr val="bg1"/>
                </a:solidFill>
              </a:rPr>
              <a:t> </a:t>
            </a:r>
            <a:r>
              <a:rPr lang="ru-RU" dirty="0" err="1">
                <a:solidFill>
                  <a:schemeClr val="bg1"/>
                </a:solidFill>
              </a:rPr>
              <a:t>light</a:t>
            </a:r>
            <a:r>
              <a:rPr lang="ru-RU" dirty="0">
                <a:solidFill>
                  <a:schemeClr val="bg1"/>
                </a:solidFill>
              </a:rPr>
              <a:t> (</a:t>
            </a:r>
            <a:r>
              <a:rPr lang="ru-RU" dirty="0" err="1">
                <a:solidFill>
                  <a:schemeClr val="bg1"/>
                </a:solidFill>
              </a:rPr>
              <a:t>anti</a:t>
            </a:r>
            <a:r>
              <a:rPr lang="ru-RU" dirty="0">
                <a:solidFill>
                  <a:schemeClr val="bg1"/>
                </a:solidFill>
              </a:rPr>
              <a:t>) (</a:t>
            </a:r>
            <a:r>
              <a:rPr lang="ru-RU" dirty="0" err="1">
                <a:solidFill>
                  <a:schemeClr val="bg1"/>
                </a:solidFill>
              </a:rPr>
              <a:t>hyper</a:t>
            </a:r>
            <a:r>
              <a:rPr lang="ru-RU" dirty="0">
                <a:solidFill>
                  <a:schemeClr val="bg1"/>
                </a:solidFill>
              </a:rPr>
              <a:t>) </a:t>
            </a:r>
            <a:r>
              <a:rPr lang="ru-RU" dirty="0" err="1" smtClean="0">
                <a:solidFill>
                  <a:schemeClr val="bg1"/>
                </a:solidFill>
              </a:rPr>
              <a:t>nuclei</a:t>
            </a:r>
            <a:endParaRPr lang="en-US" dirty="0">
              <a:solidFill>
                <a:srgbClr val="FFFFFF"/>
              </a:solidFill>
            </a:endParaRPr>
          </a:p>
        </p:txBody>
      </p:sp>
      <p:sp>
        <p:nvSpPr>
          <p:cNvPr id="4" name="Footer Placeholder 3"/>
          <p:cNvSpPr>
            <a:spLocks noGrp="1"/>
          </p:cNvSpPr>
          <p:nvPr>
            <p:ph type="ftr" sz="quarter" idx="11"/>
          </p:nvPr>
        </p:nvSpPr>
        <p:spPr/>
        <p:txBody>
          <a:bodyPr/>
          <a:lstStyle/>
          <a:p>
            <a:r>
              <a:rPr lang="en-US" smtClean="0"/>
              <a:t>NUCLEUS-2022, G.Feofilov (for ALICE Collaboration)</a:t>
            </a:r>
            <a:endParaRPr lang="en-US"/>
          </a:p>
        </p:txBody>
      </p:sp>
      <p:sp>
        <p:nvSpPr>
          <p:cNvPr id="5" name="Slide Number Placeholder 4"/>
          <p:cNvSpPr>
            <a:spLocks noGrp="1"/>
          </p:cNvSpPr>
          <p:nvPr>
            <p:ph type="sldNum" sz="quarter" idx="12"/>
          </p:nvPr>
        </p:nvSpPr>
        <p:spPr/>
        <p:txBody>
          <a:bodyPr/>
          <a:lstStyle/>
          <a:p>
            <a:fld id="{EBC5711C-1C65-D44E-A10F-9AF119BF2041}" type="slidenum">
              <a:rPr lang="en-US" smtClean="0"/>
              <a:t>8</a:t>
            </a:fld>
            <a:endParaRPr lang="en-US"/>
          </a:p>
        </p:txBody>
      </p:sp>
      <p:sp>
        <p:nvSpPr>
          <p:cNvPr id="7" name="Rectangle 6"/>
          <p:cNvSpPr/>
          <p:nvPr/>
        </p:nvSpPr>
        <p:spPr>
          <a:xfrm>
            <a:off x="2461198" y="2875002"/>
            <a:ext cx="184666" cy="369332"/>
          </a:xfrm>
          <a:prstGeom prst="rect">
            <a:avLst/>
          </a:prstGeom>
        </p:spPr>
        <p:txBody>
          <a:bodyPr wrap="none">
            <a:spAutoFit/>
          </a:bodyPr>
          <a:lstStyle/>
          <a:p>
            <a:r>
              <a:rPr lang="en-US" dirty="0" smtClean="0">
                <a:solidFill>
                  <a:srgbClr val="0000FF"/>
                </a:solidFill>
              </a:rPr>
              <a:t> </a:t>
            </a:r>
            <a:endParaRPr lang="en-US" dirty="0"/>
          </a:p>
        </p:txBody>
      </p:sp>
    </p:spTree>
    <p:extLst>
      <p:ext uri="{BB962C8B-B14F-4D97-AF65-F5344CB8AC3E}">
        <p14:creationId xmlns:p14="http://schemas.microsoft.com/office/powerpoint/2010/main" val="865648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0"/>
            <a:ext cx="8005233" cy="1143000"/>
          </a:xfrm>
        </p:spPr>
        <p:txBody>
          <a:bodyPr>
            <a:noAutofit/>
          </a:bodyPr>
          <a:lstStyle/>
          <a:p>
            <a:pPr algn="l"/>
            <a:r>
              <a:rPr lang="en-US" sz="2800" b="1" dirty="0">
                <a:solidFill>
                  <a:srgbClr val="0000FF"/>
                </a:solidFill>
              </a:rPr>
              <a:t>Formation of light (anti) (hyper) nuclei</a:t>
            </a:r>
            <a:br>
              <a:rPr lang="en-US" sz="2800" b="1" dirty="0">
                <a:solidFill>
                  <a:srgbClr val="0000FF"/>
                </a:solidFill>
              </a:rPr>
            </a:br>
            <a:r>
              <a:rPr lang="en-US" sz="2800" b="1" dirty="0" smtClean="0">
                <a:solidFill>
                  <a:srgbClr val="0000FF"/>
                </a:solidFill>
              </a:rPr>
              <a:t>	in central Pb-Pb collision at √s</a:t>
            </a:r>
            <a:r>
              <a:rPr lang="en-US" sz="2800" b="1" baseline="-25000" dirty="0" smtClean="0">
                <a:solidFill>
                  <a:srgbClr val="0000FF"/>
                </a:solidFill>
              </a:rPr>
              <a:t>NN</a:t>
            </a:r>
            <a:r>
              <a:rPr lang="en-US" sz="2800" b="1" dirty="0" smtClean="0">
                <a:solidFill>
                  <a:srgbClr val="0000FF"/>
                </a:solidFill>
              </a:rPr>
              <a:t>=2.76 TeV</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3700" y="152400"/>
            <a:ext cx="9890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15912" y="1379538"/>
            <a:ext cx="8229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NUCLEUS-2022, G.Feofilov (for ALICE Collaboration)</a:t>
            </a:r>
            <a:endParaRPr lang="en-US"/>
          </a:p>
        </p:txBody>
      </p:sp>
      <p:sp>
        <p:nvSpPr>
          <p:cNvPr id="7" name="Slide Number Placeholder 6"/>
          <p:cNvSpPr>
            <a:spLocks noGrp="1"/>
          </p:cNvSpPr>
          <p:nvPr>
            <p:ph type="sldNum" sz="quarter" idx="12"/>
          </p:nvPr>
        </p:nvSpPr>
        <p:spPr/>
        <p:txBody>
          <a:bodyPr/>
          <a:lstStyle/>
          <a:p>
            <a:fld id="{EBC5711C-1C65-D44E-A10F-9AF119BF2041}" type="slidenum">
              <a:rPr lang="en-US" smtClean="0"/>
              <a:t>9</a:t>
            </a:fld>
            <a:endParaRPr lang="en-US" dirty="0"/>
          </a:p>
        </p:txBody>
      </p:sp>
      <p:sp>
        <p:nvSpPr>
          <p:cNvPr id="11" name="Rectangle 10"/>
          <p:cNvSpPr/>
          <p:nvPr/>
        </p:nvSpPr>
        <p:spPr>
          <a:xfrm>
            <a:off x="315912" y="5452793"/>
            <a:ext cx="8828087" cy="369332"/>
          </a:xfrm>
          <a:prstGeom prst="rect">
            <a:avLst/>
          </a:prstGeom>
        </p:spPr>
        <p:txBody>
          <a:bodyPr wrap="square">
            <a:spAutoFit/>
          </a:bodyPr>
          <a:lstStyle/>
          <a:p>
            <a:r>
              <a:rPr lang="en-US" dirty="0">
                <a:solidFill>
                  <a:srgbClr val="0000FF"/>
                </a:solidFill>
              </a:rPr>
              <a:t>Thermal-model ﬁts to the p</a:t>
            </a:r>
            <a:r>
              <a:rPr lang="en-US" baseline="-25000" dirty="0">
                <a:solidFill>
                  <a:srgbClr val="0000FF"/>
                </a:solidFill>
              </a:rPr>
              <a:t>T</a:t>
            </a:r>
            <a:r>
              <a:rPr lang="en-US" dirty="0">
                <a:solidFill>
                  <a:srgbClr val="0000FF"/>
                </a:solidFill>
              </a:rPr>
              <a:t>-integrated yields of many hadron species measured in </a:t>
            </a:r>
            <a:r>
              <a:rPr lang="en-US" dirty="0" smtClean="0">
                <a:solidFill>
                  <a:srgbClr val="0000FF"/>
                </a:solidFill>
              </a:rPr>
              <a:t>ALICE[1] </a:t>
            </a:r>
            <a:endParaRPr lang="en-US" dirty="0">
              <a:solidFill>
                <a:srgbClr val="0000FF"/>
              </a:solidFill>
            </a:endParaRPr>
          </a:p>
        </p:txBody>
      </p:sp>
      <p:sp>
        <p:nvSpPr>
          <p:cNvPr id="12" name="Rectangle 11"/>
          <p:cNvSpPr/>
          <p:nvPr/>
        </p:nvSpPr>
        <p:spPr>
          <a:xfrm>
            <a:off x="5416471" y="5846341"/>
            <a:ext cx="3827114" cy="523220"/>
          </a:xfrm>
          <a:prstGeom prst="rect">
            <a:avLst/>
          </a:prstGeom>
        </p:spPr>
        <p:txBody>
          <a:bodyPr wrap="none">
            <a:spAutoFit/>
          </a:bodyPr>
          <a:lstStyle/>
          <a:p>
            <a:r>
              <a:rPr lang="en-US" sz="1400" b="1" dirty="0" smtClean="0">
                <a:solidFill>
                  <a:srgbClr val="0000FF"/>
                </a:solidFill>
              </a:rPr>
              <a:t>[1] ALICE </a:t>
            </a:r>
            <a:r>
              <a:rPr lang="en-US" sz="1400" b="1" dirty="0" err="1" smtClean="0">
                <a:solidFill>
                  <a:srgbClr val="0000FF"/>
                </a:solidFill>
              </a:rPr>
              <a:t>Collab</a:t>
            </a:r>
            <a:r>
              <a:rPr lang="en-US" sz="1400" b="1" dirty="0" smtClean="0">
                <a:solidFill>
                  <a:srgbClr val="0000FF"/>
                </a:solidFill>
              </a:rPr>
              <a:t>.,  </a:t>
            </a:r>
            <a:r>
              <a:rPr lang="en-US" sz="1400" b="1" dirty="0" err="1" smtClean="0">
                <a:solidFill>
                  <a:srgbClr val="0000FF"/>
                </a:solidFill>
              </a:rPr>
              <a:t>Nucl</a:t>
            </a:r>
            <a:r>
              <a:rPr lang="en-US" sz="1400" b="1" dirty="0">
                <a:solidFill>
                  <a:srgbClr val="0000FF"/>
                </a:solidFill>
              </a:rPr>
              <a:t>. Phys. A 971 </a:t>
            </a:r>
            <a:r>
              <a:rPr lang="en-US" sz="1400" b="1" dirty="0" smtClean="0">
                <a:solidFill>
                  <a:srgbClr val="0000FF"/>
                </a:solidFill>
              </a:rPr>
              <a:t>1 (2018) 1-20</a:t>
            </a:r>
          </a:p>
          <a:p>
            <a:r>
              <a:rPr lang="en-US" sz="1400" b="1" dirty="0" smtClean="0">
                <a:solidFill>
                  <a:srgbClr val="0000FF"/>
                </a:solidFill>
              </a:rPr>
              <a:t>[2]</a:t>
            </a:r>
            <a:r>
              <a:rPr lang="is-IS" sz="1400" b="1" dirty="0">
                <a:solidFill>
                  <a:srgbClr val="0000FF"/>
                </a:solidFill>
              </a:rPr>
              <a:t> NATURE, (2 0 1 8) vol. 561, 321-</a:t>
            </a:r>
            <a:r>
              <a:rPr lang="is-IS" sz="1400" b="1" dirty="0" smtClean="0">
                <a:solidFill>
                  <a:srgbClr val="0000FF"/>
                </a:solidFill>
              </a:rPr>
              <a:t>325</a:t>
            </a:r>
            <a:endParaRPr lang="en-US" sz="1400" b="1" dirty="0">
              <a:solidFill>
                <a:srgbClr val="0000FF"/>
              </a:solidFill>
            </a:endParaRPr>
          </a:p>
        </p:txBody>
      </p:sp>
      <p:pic>
        <p:nvPicPr>
          <p:cNvPr id="8" name="Content Placeholder 7"/>
          <p:cNvPicPr>
            <a:picLocks noGrp="1" noChangeAspect="1"/>
          </p:cNvPicPr>
          <p:nvPr>
            <p:ph idx="1"/>
          </p:nvPr>
        </p:nvPicPr>
        <p:blipFill rotWithShape="1">
          <a:blip r:embed="rId4"/>
          <a:srcRect t="1453" b="1453"/>
          <a:stretch/>
        </p:blipFill>
        <p:spPr>
          <a:xfrm>
            <a:off x="315912" y="1511300"/>
            <a:ext cx="6096000" cy="3959242"/>
          </a:xfrm>
        </p:spPr>
      </p:pic>
      <p:sp>
        <p:nvSpPr>
          <p:cNvPr id="3" name="Rectangle 2"/>
          <p:cNvSpPr/>
          <p:nvPr/>
        </p:nvSpPr>
        <p:spPr>
          <a:xfrm>
            <a:off x="6309409" y="2023869"/>
            <a:ext cx="2834590" cy="3970318"/>
          </a:xfrm>
          <a:prstGeom prst="rect">
            <a:avLst/>
          </a:prstGeom>
        </p:spPr>
        <p:txBody>
          <a:bodyPr wrap="square">
            <a:spAutoFit/>
          </a:bodyPr>
          <a:lstStyle/>
          <a:p>
            <a:pPr marL="285750" indent="-285750">
              <a:buFont typeface="Wingdings" charset="2"/>
              <a:buChar char="Ø"/>
            </a:pPr>
            <a:r>
              <a:rPr lang="en-US" baseline="30000" dirty="0" smtClean="0">
                <a:solidFill>
                  <a:srgbClr val="3366FF"/>
                </a:solidFill>
              </a:rPr>
              <a:t>4</a:t>
            </a:r>
            <a:r>
              <a:rPr lang="en-US" dirty="0" smtClean="0">
                <a:solidFill>
                  <a:srgbClr val="3366FF"/>
                </a:solidFill>
              </a:rPr>
              <a:t>He is the heaviest </a:t>
            </a:r>
          </a:p>
          <a:p>
            <a:r>
              <a:rPr lang="en-US" dirty="0" err="1" smtClean="0">
                <a:solidFill>
                  <a:srgbClr val="3366FF"/>
                </a:solidFill>
              </a:rPr>
              <a:t>antinucleus</a:t>
            </a:r>
            <a:r>
              <a:rPr lang="en-US" dirty="0" smtClean="0">
                <a:solidFill>
                  <a:srgbClr val="3366FF"/>
                </a:solidFill>
              </a:rPr>
              <a:t> observed</a:t>
            </a:r>
          </a:p>
          <a:p>
            <a:endParaRPr lang="en-US" dirty="0" smtClean="0">
              <a:solidFill>
                <a:srgbClr val="FF0000"/>
              </a:solidFill>
            </a:endParaRPr>
          </a:p>
          <a:p>
            <a:pPr marL="285750" indent="-285750">
              <a:buFont typeface="Wingdings" charset="2"/>
              <a:buChar char="Ø"/>
            </a:pPr>
            <a:r>
              <a:rPr lang="en-US" dirty="0" smtClean="0">
                <a:solidFill>
                  <a:srgbClr val="3366FF"/>
                </a:solidFill>
              </a:rPr>
              <a:t>What is the mechanism of </a:t>
            </a:r>
            <a:r>
              <a:rPr lang="en-US" dirty="0">
                <a:solidFill>
                  <a:srgbClr val="3366FF"/>
                </a:solidFill>
              </a:rPr>
              <a:t>light (anti)nuclei and </a:t>
            </a:r>
            <a:r>
              <a:rPr lang="en-US" dirty="0" smtClean="0">
                <a:solidFill>
                  <a:srgbClr val="3366FF"/>
                </a:solidFill>
              </a:rPr>
              <a:t>(</a:t>
            </a:r>
            <a:r>
              <a:rPr lang="en-US" dirty="0">
                <a:solidFill>
                  <a:srgbClr val="3366FF"/>
                </a:solidFill>
              </a:rPr>
              <a:t>anti)</a:t>
            </a:r>
            <a:r>
              <a:rPr lang="en-US" dirty="0" smtClean="0">
                <a:solidFill>
                  <a:srgbClr val="3366FF"/>
                </a:solidFill>
              </a:rPr>
              <a:t>hypernuclei production </a:t>
            </a:r>
            <a:r>
              <a:rPr lang="en-US" dirty="0">
                <a:solidFill>
                  <a:srgbClr val="3366FF"/>
                </a:solidFill>
              </a:rPr>
              <a:t>in hadron </a:t>
            </a:r>
          </a:p>
          <a:p>
            <a:r>
              <a:rPr lang="en-US" dirty="0" smtClean="0">
                <a:solidFill>
                  <a:srgbClr val="3366FF"/>
                </a:solidFill>
              </a:rPr>
              <a:t>      collisions? </a:t>
            </a:r>
          </a:p>
          <a:p>
            <a:endParaRPr lang="en-US" dirty="0"/>
          </a:p>
          <a:p>
            <a:pPr marL="285750" indent="-285750">
              <a:buFont typeface="Wingdings" charset="2"/>
              <a:buChar char="Ø"/>
            </a:pPr>
            <a:r>
              <a:rPr lang="en-US" dirty="0" smtClean="0">
                <a:solidFill>
                  <a:srgbClr val="FF0000"/>
                </a:solidFill>
              </a:rPr>
              <a:t>Statistical </a:t>
            </a:r>
            <a:r>
              <a:rPr lang="en-US" dirty="0" err="1" smtClean="0">
                <a:solidFill>
                  <a:srgbClr val="FF0000"/>
                </a:solidFill>
              </a:rPr>
              <a:t>hadronisation</a:t>
            </a:r>
            <a:endParaRPr lang="en-US" dirty="0" smtClean="0">
              <a:solidFill>
                <a:srgbClr val="FF0000"/>
              </a:solidFill>
            </a:endParaRPr>
          </a:p>
          <a:p>
            <a:r>
              <a:rPr lang="en-US" dirty="0" smtClean="0">
                <a:solidFill>
                  <a:srgbClr val="FF0000"/>
                </a:solidFill>
              </a:rPr>
              <a:t> </a:t>
            </a:r>
            <a:r>
              <a:rPr lang="en-US" dirty="0">
                <a:solidFill>
                  <a:srgbClr val="FF0000"/>
                </a:solidFill>
              </a:rPr>
              <a:t>model (SHM</a:t>
            </a:r>
            <a:r>
              <a:rPr lang="en-US" dirty="0" smtClean="0">
                <a:solidFill>
                  <a:srgbClr val="FF0000"/>
                </a:solidFill>
              </a:rPr>
              <a:t>)</a:t>
            </a:r>
            <a:r>
              <a:rPr lang="en-US" dirty="0" smtClean="0">
                <a:solidFill>
                  <a:srgbClr val="3366FF"/>
                </a:solidFill>
              </a:rPr>
              <a:t>[2] </a:t>
            </a:r>
          </a:p>
          <a:p>
            <a:r>
              <a:rPr lang="en-US" dirty="0">
                <a:solidFill>
                  <a:srgbClr val="FF0000"/>
                </a:solidFill>
              </a:rPr>
              <a:t> </a:t>
            </a:r>
            <a:r>
              <a:rPr lang="en-US" dirty="0" smtClean="0">
                <a:solidFill>
                  <a:srgbClr val="FF0000"/>
                </a:solidFill>
              </a:rPr>
              <a:t>          vs. Coalescence?</a:t>
            </a:r>
          </a:p>
          <a:p>
            <a:pPr marL="285750" indent="-285750">
              <a:buFont typeface="Wingdings" charset="2"/>
              <a:buChar char="Ø"/>
            </a:pPr>
            <a:endParaRPr lang="en-US" dirty="0" smtClean="0">
              <a:solidFill>
                <a:srgbClr val="FF0000"/>
              </a:solidFill>
            </a:endParaRPr>
          </a:p>
          <a:p>
            <a:pPr marL="285750" indent="-285750">
              <a:buFont typeface="Wingdings" charset="2"/>
              <a:buChar char="Ø"/>
            </a:pPr>
            <a:endParaRPr lang="en-US" dirty="0">
              <a:solidFill>
                <a:srgbClr val="FF0000"/>
              </a:solidFill>
            </a:endParaRPr>
          </a:p>
        </p:txBody>
      </p:sp>
      <p:cxnSp>
        <p:nvCxnSpPr>
          <p:cNvPr id="13" name="Straight Connector 12"/>
          <p:cNvCxnSpPr/>
          <p:nvPr/>
        </p:nvCxnSpPr>
        <p:spPr>
          <a:xfrm>
            <a:off x="6775450" y="2090870"/>
            <a:ext cx="215900" cy="0"/>
          </a:xfrm>
          <a:prstGeom prst="line">
            <a:avLst/>
          </a:prstGeom>
          <a:ln w="19050">
            <a:solidFill>
              <a:srgbClr val="0000FF"/>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215636" y="1511300"/>
            <a:ext cx="1724864" cy="369332"/>
          </a:xfrm>
          <a:prstGeom prst="rect">
            <a:avLst/>
          </a:prstGeom>
        </p:spPr>
        <p:txBody>
          <a:bodyPr wrap="none">
            <a:spAutoFit/>
          </a:bodyPr>
          <a:lstStyle/>
          <a:p>
            <a:pPr>
              <a:spcAft>
                <a:spcPts val="1800"/>
              </a:spcAft>
            </a:pPr>
            <a:r>
              <a:rPr lang="en-US" b="1" dirty="0" smtClean="0">
                <a:solidFill>
                  <a:srgbClr val="FF0000"/>
                </a:solidFill>
              </a:rPr>
              <a:t>Pb</a:t>
            </a:r>
            <a:r>
              <a:rPr lang="en-US" b="1" dirty="0">
                <a:solidFill>
                  <a:srgbClr val="FF0000"/>
                </a:solidFill>
              </a:rPr>
              <a:t>–Pb collisions</a:t>
            </a:r>
          </a:p>
        </p:txBody>
      </p:sp>
      <p:sp>
        <p:nvSpPr>
          <p:cNvPr id="15" name="Title 1"/>
          <p:cNvSpPr txBox="1">
            <a:spLocks/>
          </p:cNvSpPr>
          <p:nvPr/>
        </p:nvSpPr>
        <p:spPr>
          <a:xfrm>
            <a:off x="527579" y="1116675"/>
            <a:ext cx="822960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
            </a:r>
            <a:br>
              <a:rPr lang="en-US" sz="2800" dirty="0" smtClean="0"/>
            </a:br>
            <a:r>
              <a:rPr lang="en-US" sz="2800" dirty="0" smtClean="0">
                <a:solidFill>
                  <a:srgbClr val="0000FF"/>
                </a:solidFill>
              </a:rPr>
              <a:t/>
            </a:r>
            <a:br>
              <a:rPr lang="en-US" sz="2800" dirty="0" smtClean="0">
                <a:solidFill>
                  <a:srgbClr val="0000FF"/>
                </a:solidFill>
              </a:rPr>
            </a:br>
            <a:endParaRPr lang="en-US" sz="2800" dirty="0"/>
          </a:p>
        </p:txBody>
      </p:sp>
    </p:spTree>
    <p:extLst>
      <p:ext uri="{BB962C8B-B14F-4D97-AF65-F5344CB8AC3E}">
        <p14:creationId xmlns:p14="http://schemas.microsoft.com/office/powerpoint/2010/main" val="21464554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22283</TotalTime>
  <Words>4497</Words>
  <Application>Microsoft Macintosh PowerPoint</Application>
  <PresentationFormat>On-screen Show (4:3)</PresentationFormat>
  <Paragraphs>713</Paragraphs>
  <Slides>47</Slides>
  <Notes>23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A wealth of  ALICE results  at major conferences in spring/summer 2022:</vt:lpstr>
      <vt:lpstr>Layout of this talk</vt:lpstr>
      <vt:lpstr>”Relativistic heavy ion physics“- why ?:  a bit of history </vt:lpstr>
      <vt:lpstr>Space-time stages of nucleus-nucleus collision</vt:lpstr>
      <vt:lpstr>ALICE in Run 1  and Run 2 </vt:lpstr>
      <vt:lpstr>ALICE data in Runs 1,2   in 2=09-2018</vt:lpstr>
      <vt:lpstr>.</vt:lpstr>
      <vt:lpstr>Formation of light (anti) (hyper) nuclei  in central Pb-Pb collision at √sNN=2.76 TeV</vt:lpstr>
      <vt:lpstr>   Formation of light (anti) (hyper) nuclei             in pp, p--Pb and Pb--Pb collisions:              hypertriton                                                           </vt:lpstr>
      <vt:lpstr>Formation of light (anti) (hyper) nuclei                 in Pb--Pb collisions:                        antimatter-over-matter ratios   </vt:lpstr>
      <vt:lpstr>Formation of light (anti) (hyper) nuclei                  in Pb--Pb collisions:      antimatter-over-matter ratios                  </vt:lpstr>
      <vt:lpstr>.</vt:lpstr>
      <vt:lpstr>  Jets as probes                    for the study of the deconfined matter  </vt:lpstr>
      <vt:lpstr>Jets in QGP medium:       modification of the angular structure           of recoil jets               </vt:lpstr>
      <vt:lpstr>Jets in QGP medium:       modification of the angular structure           of recoil jets  </vt:lpstr>
      <vt:lpstr>    Jets in QGP medium:                     modification of the angular structure             of recoil charge particle jets </vt:lpstr>
      <vt:lpstr>PowerPoint Presentation</vt:lpstr>
      <vt:lpstr>Enhanced production of multi-strange particles in high-multiplicity pp, p─Pb                                                            and Pb-Pb collisions</vt:lpstr>
      <vt:lpstr>  </vt:lpstr>
      <vt:lpstr> Strangeness production in jets            and out of jets</vt:lpstr>
      <vt:lpstr>.</vt:lpstr>
      <vt:lpstr>  Charm in pp, p-Pb and Pb-Pb collisions</vt:lpstr>
      <vt:lpstr>    Flow of prompt Ds+-mesons                                                in Pb-Pb collisions</vt:lpstr>
      <vt:lpstr>Constraining hadronization mechanisms                             with Λ+c /D0 production ratios</vt:lpstr>
      <vt:lpstr>Constraining hadronization mechanisms                             with Λ+c /D0 production ratios</vt:lpstr>
      <vt:lpstr>.</vt:lpstr>
      <vt:lpstr>Two-body scattering and study of strong interaction involving strange hyperons  </vt:lpstr>
      <vt:lpstr>Two-body scattering and study of strong interaction involving strange hyperons  </vt:lpstr>
      <vt:lpstr>Two-body scattering involving charm hadrons</vt:lpstr>
      <vt:lpstr>Two-body scattering involving charm hadrons</vt:lpstr>
      <vt:lpstr>.</vt:lpstr>
      <vt:lpstr>Flow of identified particles      in pp and p-Pb collisions </vt:lpstr>
      <vt:lpstr>.</vt:lpstr>
      <vt:lpstr>ALICE LS2 Upgrade is completed</vt:lpstr>
      <vt:lpstr>ALICE upgrade:     Inner Tracking System (ITS2)  for Run 3</vt:lpstr>
      <vt:lpstr>GEM TPC in the pilot beam in October 2021</vt:lpstr>
      <vt:lpstr>Pixel Muon Forward Tracker (MFT)                          in the pilot beam in October 2021 </vt:lpstr>
      <vt:lpstr>Fast Interaction Trigger (FIT) in October 2021 run </vt:lpstr>
      <vt:lpstr>ALICE upgrade for Runs 3 and 4:                  Integrated Online-Offline System (O2)          </vt:lpstr>
      <vt:lpstr>The 5th of July 2022:           pp collisions at √s=13.6 TeV  for the first time !</vt:lpstr>
      <vt:lpstr>The 5th of July 2022, event display     </vt:lpstr>
      <vt:lpstr>.</vt:lpstr>
      <vt:lpstr>ALICE @LHC Schedule </vt:lpstr>
      <vt:lpstr>  ALICE upgrade in 2026-2028:                                            is under preparations         </vt:lpstr>
      <vt:lpstr>ALICE 3 in Run 5                               expected &gt; 2031–?</vt:lpstr>
      <vt:lpstr>ALICE results at  this conference "NUCLEUS–2022" :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Grigory</dc:creator>
  <cp:lastModifiedBy>Grigory</cp:lastModifiedBy>
  <cp:revision>405</cp:revision>
  <dcterms:created xsi:type="dcterms:W3CDTF">2022-06-09T12:50:17Z</dcterms:created>
  <dcterms:modified xsi:type="dcterms:W3CDTF">2022-07-11T20:49:34Z</dcterms:modified>
</cp:coreProperties>
</file>