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589" r:id="rId2"/>
    <p:sldId id="3017" r:id="rId3"/>
    <p:sldId id="3032" r:id="rId4"/>
    <p:sldId id="3004" r:id="rId5"/>
    <p:sldId id="3005" r:id="rId6"/>
    <p:sldId id="3006" r:id="rId7"/>
    <p:sldId id="3019" r:id="rId8"/>
    <p:sldId id="3018" r:id="rId9"/>
    <p:sldId id="3024" r:id="rId10"/>
    <p:sldId id="3029" r:id="rId11"/>
    <p:sldId id="3026" r:id="rId12"/>
    <p:sldId id="3027" r:id="rId13"/>
    <p:sldId id="3007" r:id="rId14"/>
    <p:sldId id="3033" r:id="rId15"/>
    <p:sldId id="3028" r:id="rId16"/>
    <p:sldId id="3030" r:id="rId17"/>
    <p:sldId id="3031" r:id="rId18"/>
    <p:sldId id="3009" r:id="rId19"/>
    <p:sldId id="606" r:id="rId20"/>
  </p:sldIdLst>
  <p:sldSz cx="9144000" cy="6858000" type="screen4x3"/>
  <p:notesSz cx="6797675" cy="9928225"/>
  <p:defaultTextStyle>
    <a:defPPr>
      <a:defRPr lang="en-US"/>
    </a:defPPr>
    <a:lvl1pPr algn="ctr" rtl="0" fontAlgn="base">
      <a:spcBef>
        <a:spcPct val="0"/>
      </a:spcBef>
      <a:spcAft>
        <a:spcPct val="0"/>
      </a:spcAft>
      <a:defRPr sz="1400" kern="1200">
        <a:solidFill>
          <a:srgbClr val="000000"/>
        </a:solidFill>
        <a:latin typeface="Arial" charset="0"/>
        <a:ea typeface="+mn-ea"/>
        <a:cs typeface="+mn-cs"/>
      </a:defRPr>
    </a:lvl1pPr>
    <a:lvl2pPr marL="457200" algn="ctr" rtl="0" fontAlgn="base">
      <a:spcBef>
        <a:spcPct val="0"/>
      </a:spcBef>
      <a:spcAft>
        <a:spcPct val="0"/>
      </a:spcAft>
      <a:defRPr sz="1400" kern="1200">
        <a:solidFill>
          <a:srgbClr val="000000"/>
        </a:solidFill>
        <a:latin typeface="Arial" charset="0"/>
        <a:ea typeface="+mn-ea"/>
        <a:cs typeface="+mn-cs"/>
      </a:defRPr>
    </a:lvl2pPr>
    <a:lvl3pPr marL="914400" algn="ctr" rtl="0" fontAlgn="base">
      <a:spcBef>
        <a:spcPct val="0"/>
      </a:spcBef>
      <a:spcAft>
        <a:spcPct val="0"/>
      </a:spcAft>
      <a:defRPr sz="1400" kern="1200">
        <a:solidFill>
          <a:srgbClr val="000000"/>
        </a:solidFill>
        <a:latin typeface="Arial" charset="0"/>
        <a:ea typeface="+mn-ea"/>
        <a:cs typeface="+mn-cs"/>
      </a:defRPr>
    </a:lvl3pPr>
    <a:lvl4pPr marL="1371600" algn="ctr" rtl="0" fontAlgn="base">
      <a:spcBef>
        <a:spcPct val="0"/>
      </a:spcBef>
      <a:spcAft>
        <a:spcPct val="0"/>
      </a:spcAft>
      <a:defRPr sz="1400" kern="1200">
        <a:solidFill>
          <a:srgbClr val="000000"/>
        </a:solidFill>
        <a:latin typeface="Arial" charset="0"/>
        <a:ea typeface="+mn-ea"/>
        <a:cs typeface="+mn-cs"/>
      </a:defRPr>
    </a:lvl4pPr>
    <a:lvl5pPr marL="1828800" algn="ctr" rtl="0" fontAlgn="base">
      <a:spcBef>
        <a:spcPct val="0"/>
      </a:spcBef>
      <a:spcAft>
        <a:spcPct val="0"/>
      </a:spcAft>
      <a:defRPr sz="1400" kern="1200">
        <a:solidFill>
          <a:srgbClr val="000000"/>
        </a:solidFill>
        <a:latin typeface="Arial" charset="0"/>
        <a:ea typeface="+mn-ea"/>
        <a:cs typeface="+mn-cs"/>
      </a:defRPr>
    </a:lvl5pPr>
    <a:lvl6pPr marL="2286000" algn="l" defTabSz="914400" rtl="0" eaLnBrk="1" latinLnBrk="0" hangingPunct="1">
      <a:defRPr sz="1400" kern="1200">
        <a:solidFill>
          <a:srgbClr val="000000"/>
        </a:solidFill>
        <a:latin typeface="Arial" charset="0"/>
        <a:ea typeface="+mn-ea"/>
        <a:cs typeface="+mn-cs"/>
      </a:defRPr>
    </a:lvl6pPr>
    <a:lvl7pPr marL="2743200" algn="l" defTabSz="914400" rtl="0" eaLnBrk="1" latinLnBrk="0" hangingPunct="1">
      <a:defRPr sz="1400" kern="1200">
        <a:solidFill>
          <a:srgbClr val="000000"/>
        </a:solidFill>
        <a:latin typeface="Arial" charset="0"/>
        <a:ea typeface="+mn-ea"/>
        <a:cs typeface="+mn-cs"/>
      </a:defRPr>
    </a:lvl7pPr>
    <a:lvl8pPr marL="3200400" algn="l" defTabSz="914400" rtl="0" eaLnBrk="1" latinLnBrk="0" hangingPunct="1">
      <a:defRPr sz="1400" kern="1200">
        <a:solidFill>
          <a:srgbClr val="000000"/>
        </a:solidFill>
        <a:latin typeface="Arial" charset="0"/>
        <a:ea typeface="+mn-ea"/>
        <a:cs typeface="+mn-cs"/>
      </a:defRPr>
    </a:lvl8pPr>
    <a:lvl9pPr marL="3657600" algn="l" defTabSz="914400" rtl="0" eaLnBrk="1" latinLnBrk="0" hangingPunct="1">
      <a:defRPr sz="1400" kern="1200">
        <a:solidFill>
          <a:srgbClr val="000000"/>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A396C2"/>
    <a:srgbClr val="787878"/>
    <a:srgbClr val="008000"/>
    <a:srgbClr val="9900CC"/>
    <a:srgbClr val="009900"/>
    <a:srgbClr val="0000FF"/>
    <a:srgbClr val="969696"/>
    <a:srgbClr val="777777"/>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75" autoAdjust="0"/>
    <p:restoredTop sz="94107" autoAdjust="0"/>
  </p:normalViewPr>
  <p:slideViewPr>
    <p:cSldViewPr snapToGrid="0">
      <p:cViewPr varScale="1">
        <p:scale>
          <a:sx n="70" d="100"/>
          <a:sy n="70" d="100"/>
        </p:scale>
        <p:origin x="-1752" y="-9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59" d="100"/>
          <a:sy n="59" d="100"/>
        </p:scale>
        <p:origin x="-1718" y="-67"/>
      </p:cViewPr>
      <p:guideLst>
        <p:guide orient="horz" pos="3127"/>
        <p:guide pos="2141"/>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defRPr>
            </a:lvl1pPr>
          </a:lstStyle>
          <a:p>
            <a:endParaRPr lang="ru-RU"/>
          </a:p>
        </p:txBody>
      </p:sp>
      <p:sp>
        <p:nvSpPr>
          <p:cNvPr id="95235" name="Rectangle 3"/>
          <p:cNvSpPr>
            <a:spLocks noGrp="1" noChangeArrowheads="1"/>
          </p:cNvSpPr>
          <p:nvPr>
            <p:ph type="dt" sz="quarter"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ru-RU"/>
          </a:p>
        </p:txBody>
      </p:sp>
      <p:sp>
        <p:nvSpPr>
          <p:cNvPr id="95236" name="Rectangle 4"/>
          <p:cNvSpPr>
            <a:spLocks noGrp="1" noChangeArrowheads="1"/>
          </p:cNvSpPr>
          <p:nvPr>
            <p:ph type="ftr" sz="quarter" idx="2"/>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defRPr>
            </a:lvl1pPr>
          </a:lstStyle>
          <a:p>
            <a:endParaRPr lang="ru-RU"/>
          </a:p>
        </p:txBody>
      </p:sp>
      <p:sp>
        <p:nvSpPr>
          <p:cNvPr id="95237" name="Rectangle 5"/>
          <p:cNvSpPr>
            <a:spLocks noGrp="1" noChangeArrowheads="1"/>
          </p:cNvSpPr>
          <p:nvPr>
            <p:ph type="sldNum" sz="quarter" idx="3"/>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4135DAFD-DD0A-4420-8B19-11A973E2E65A}" type="slidenum">
              <a:rPr lang="ru-RU"/>
              <a:pPr/>
              <a:t>‹#›</a:t>
            </a:fld>
            <a:endParaRPr lang="ru-RU"/>
          </a:p>
        </p:txBody>
      </p:sp>
    </p:spTree>
    <p:extLst>
      <p:ext uri="{BB962C8B-B14F-4D97-AF65-F5344CB8AC3E}">
        <p14:creationId xmlns:p14="http://schemas.microsoft.com/office/powerpoint/2010/main" xmlns="" val="1358311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defRPr>
            </a:lvl1pPr>
          </a:lstStyle>
          <a:p>
            <a:endParaRPr lang="ru-RU"/>
          </a:p>
        </p:txBody>
      </p:sp>
      <p:sp>
        <p:nvSpPr>
          <p:cNvPr id="105475"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ru-RU"/>
          </a:p>
        </p:txBody>
      </p:sp>
      <p:sp>
        <p:nvSpPr>
          <p:cNvPr id="1054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5478"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defRPr>
            </a:lvl1pPr>
          </a:lstStyle>
          <a:p>
            <a:endParaRPr lang="ru-RU"/>
          </a:p>
        </p:txBody>
      </p:sp>
      <p:sp>
        <p:nvSpPr>
          <p:cNvPr id="105479"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5798ABB8-2C57-452E-8AF3-B7D6B552F379}" type="slidenum">
              <a:rPr lang="ru-RU"/>
              <a:pPr/>
              <a:t>‹#›</a:t>
            </a:fld>
            <a:endParaRPr lang="ru-RU"/>
          </a:p>
        </p:txBody>
      </p:sp>
    </p:spTree>
    <p:extLst>
      <p:ext uri="{BB962C8B-B14F-4D97-AF65-F5344CB8AC3E}">
        <p14:creationId xmlns:p14="http://schemas.microsoft.com/office/powerpoint/2010/main" xmlns="" val="21430381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06B665-73BA-46D7-A576-30AF3CAC5649}" type="slidenum">
              <a:rPr lang="ru-RU"/>
              <a:pPr/>
              <a:t>19</a:t>
            </a:fld>
            <a:endParaRPr lang="ru-RU"/>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8"/>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Номер слайда 3"/>
          <p:cNvSpPr>
            <a:spLocks noGrp="1"/>
          </p:cNvSpPr>
          <p:nvPr>
            <p:ph type="sldNum" sz="quarter" idx="10"/>
          </p:nvPr>
        </p:nvSpPr>
        <p:spPr/>
        <p:txBody>
          <a:bodyPr/>
          <a:lstStyle>
            <a:lvl1pPr>
              <a:defRPr/>
            </a:lvl1pPr>
          </a:lstStyle>
          <a:p>
            <a:fld id="{F9C1E6B3-0D76-4C73-895E-1DC9372A307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a:xfrm>
            <a:off x="457200" y="1600201"/>
            <a:ext cx="82296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омер слайда 3"/>
          <p:cNvSpPr>
            <a:spLocks noGrp="1"/>
          </p:cNvSpPr>
          <p:nvPr>
            <p:ph type="sldNum" sz="quarter" idx="10"/>
          </p:nvPr>
        </p:nvSpPr>
        <p:spPr/>
        <p:txBody>
          <a:bodyPr/>
          <a:lstStyle>
            <a:lvl1pPr>
              <a:defRPr/>
            </a:lvl1pPr>
          </a:lstStyle>
          <a:p>
            <a:fld id="{08170358-F2F9-472D-90C6-891B2B3F8ED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152401"/>
            <a:ext cx="2133600" cy="597376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52400" y="152401"/>
            <a:ext cx="6248400" cy="59737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омер слайда 3"/>
          <p:cNvSpPr>
            <a:spLocks noGrp="1"/>
          </p:cNvSpPr>
          <p:nvPr>
            <p:ph type="sldNum" sz="quarter" idx="10"/>
          </p:nvPr>
        </p:nvSpPr>
        <p:spPr/>
        <p:txBody>
          <a:bodyPr/>
          <a:lstStyle>
            <a:lvl1pPr>
              <a:defRPr/>
            </a:lvl1pPr>
          </a:lstStyle>
          <a:p>
            <a:fld id="{A0D5D882-7309-4A31-B2EE-A06EF0BB9F0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152400"/>
            <a:ext cx="7391400" cy="563563"/>
          </a:xfrm>
        </p:spPr>
        <p:txBody>
          <a:bodyPr/>
          <a:lstStyle/>
          <a:p>
            <a:r>
              <a:rPr lang="ru-RU"/>
              <a:t>Образец заголовка</a:t>
            </a:r>
          </a:p>
        </p:txBody>
      </p:sp>
      <p:sp>
        <p:nvSpPr>
          <p:cNvPr id="3" name="Таблица 2"/>
          <p:cNvSpPr>
            <a:spLocks noGrp="1"/>
          </p:cNvSpPr>
          <p:nvPr>
            <p:ph type="tbl" idx="1"/>
          </p:nvPr>
        </p:nvSpPr>
        <p:spPr>
          <a:xfrm>
            <a:off x="457200" y="1600201"/>
            <a:ext cx="8229600" cy="4525963"/>
          </a:xfrm>
          <a:prstGeom prst="rect">
            <a:avLst/>
          </a:prstGeom>
        </p:spPr>
        <p:txBody>
          <a:bodyPr/>
          <a:lstStyle/>
          <a:p>
            <a:endParaRPr lang="ru-RU"/>
          </a:p>
        </p:txBody>
      </p:sp>
      <p:sp>
        <p:nvSpPr>
          <p:cNvPr id="4" name="Номер слайда 3"/>
          <p:cNvSpPr>
            <a:spLocks noGrp="1"/>
          </p:cNvSpPr>
          <p:nvPr>
            <p:ph type="sldNum" sz="quarter" idx="10"/>
          </p:nvPr>
        </p:nvSpPr>
        <p:spPr>
          <a:xfrm>
            <a:off x="0" y="6477000"/>
            <a:ext cx="533400" cy="381000"/>
          </a:xfrm>
        </p:spPr>
        <p:txBody>
          <a:bodyPr/>
          <a:lstStyle>
            <a:lvl1pPr>
              <a:defRPr/>
            </a:lvl1pPr>
          </a:lstStyle>
          <a:p>
            <a:fld id="{E2ED2B9C-53FB-4382-B0BA-B8C02F58D90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152400"/>
            <a:ext cx="7391400" cy="563563"/>
          </a:xfrm>
        </p:spPr>
        <p:txBody>
          <a:bodyPr/>
          <a:lstStyle/>
          <a:p>
            <a:r>
              <a:rPr lang="ru-RU"/>
              <a:t>Образец заголовка</a:t>
            </a:r>
          </a:p>
        </p:txBody>
      </p:sp>
      <p:sp>
        <p:nvSpPr>
          <p:cNvPr id="3" name="Диаграмма 2"/>
          <p:cNvSpPr>
            <a:spLocks noGrp="1"/>
          </p:cNvSpPr>
          <p:nvPr>
            <p:ph type="chart" idx="1"/>
          </p:nvPr>
        </p:nvSpPr>
        <p:spPr>
          <a:xfrm>
            <a:off x="457200" y="1600201"/>
            <a:ext cx="8229600" cy="4525963"/>
          </a:xfrm>
          <a:prstGeom prst="rect">
            <a:avLst/>
          </a:prstGeom>
        </p:spPr>
        <p:txBody>
          <a:bodyPr/>
          <a:lstStyle/>
          <a:p>
            <a:endParaRPr lang="ru-RU"/>
          </a:p>
        </p:txBody>
      </p:sp>
      <p:sp>
        <p:nvSpPr>
          <p:cNvPr id="4" name="Номер слайда 3"/>
          <p:cNvSpPr>
            <a:spLocks noGrp="1"/>
          </p:cNvSpPr>
          <p:nvPr>
            <p:ph type="sldNum" sz="quarter" idx="10"/>
          </p:nvPr>
        </p:nvSpPr>
        <p:spPr>
          <a:xfrm>
            <a:off x="0" y="6477000"/>
            <a:ext cx="533400" cy="381000"/>
          </a:xfrm>
        </p:spPr>
        <p:txBody>
          <a:bodyPr/>
          <a:lstStyle>
            <a:lvl1pPr>
              <a:defRPr/>
            </a:lvl1pPr>
          </a:lstStyle>
          <a:p>
            <a:fld id="{74559D76-FED2-4B63-9398-B1D329780B3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152400" y="152401"/>
            <a:ext cx="8534400" cy="59737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Номер слайда 2"/>
          <p:cNvSpPr>
            <a:spLocks noGrp="1"/>
          </p:cNvSpPr>
          <p:nvPr>
            <p:ph type="sldNum" sz="quarter" idx="10"/>
          </p:nvPr>
        </p:nvSpPr>
        <p:spPr>
          <a:xfrm>
            <a:off x="0" y="6477000"/>
            <a:ext cx="533400" cy="381000"/>
          </a:xfrm>
        </p:spPr>
        <p:txBody>
          <a:bodyPr/>
          <a:lstStyle>
            <a:lvl1pPr>
              <a:defRPr/>
            </a:lvl1pPr>
          </a:lstStyle>
          <a:p>
            <a:fld id="{E74DE0B9-C941-413A-924D-ADF8E450B88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a:xfrm>
            <a:off x="457200" y="1600201"/>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омер слайда 3"/>
          <p:cNvSpPr>
            <a:spLocks noGrp="1"/>
          </p:cNvSpPr>
          <p:nvPr>
            <p:ph type="sldNum" sz="quarter" idx="10"/>
          </p:nvPr>
        </p:nvSpPr>
        <p:spPr/>
        <p:txBody>
          <a:bodyPr/>
          <a:lstStyle>
            <a:lvl1pPr>
              <a:defRPr/>
            </a:lvl1pPr>
          </a:lstStyle>
          <a:p>
            <a:fld id="{E036D25B-F453-4301-8EF1-CC38406F9F5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Номер слайда 3"/>
          <p:cNvSpPr>
            <a:spLocks noGrp="1"/>
          </p:cNvSpPr>
          <p:nvPr>
            <p:ph type="sldNum" sz="quarter" idx="10"/>
          </p:nvPr>
        </p:nvSpPr>
        <p:spPr/>
        <p:txBody>
          <a:bodyPr/>
          <a:lstStyle>
            <a:lvl1pPr>
              <a:defRPr/>
            </a:lvl1pPr>
          </a:lstStyle>
          <a:p>
            <a:fld id="{CD6FE63F-41FF-488E-87D5-FFF826A5ABE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Номер слайда 4"/>
          <p:cNvSpPr>
            <a:spLocks noGrp="1"/>
          </p:cNvSpPr>
          <p:nvPr>
            <p:ph type="sldNum" sz="quarter" idx="10"/>
          </p:nvPr>
        </p:nvSpPr>
        <p:spPr/>
        <p:txBody>
          <a:bodyPr/>
          <a:lstStyle>
            <a:lvl1pPr>
              <a:defRPr/>
            </a:lvl1pPr>
          </a:lstStyle>
          <a:p>
            <a:fld id="{0035F964-7714-41D9-9CE1-D0B4F380BBB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33"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33"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Номер слайда 6"/>
          <p:cNvSpPr>
            <a:spLocks noGrp="1"/>
          </p:cNvSpPr>
          <p:nvPr>
            <p:ph type="sldNum" sz="quarter" idx="10"/>
          </p:nvPr>
        </p:nvSpPr>
        <p:spPr/>
        <p:txBody>
          <a:bodyPr/>
          <a:lstStyle>
            <a:lvl1pPr>
              <a:defRPr/>
            </a:lvl1pPr>
          </a:lstStyle>
          <a:p>
            <a:fld id="{BD9E540E-F65B-4FCD-8D98-31FA8F85DC9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lvl1pPr>
              <a:defRPr/>
            </a:lvl1pPr>
          </a:lstStyle>
          <a:p>
            <a:fld id="{20B7117B-DF0F-4A58-AE82-39C375AAD62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lvl1pPr>
              <a:defRPr/>
            </a:lvl1pPr>
          </a:lstStyle>
          <a:p>
            <a:fld id="{6C690E38-9CE7-4FF8-AE73-52A3319539E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49"/>
            <a:ext cx="3008313" cy="1162051"/>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63"/>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Номер слайда 4"/>
          <p:cNvSpPr>
            <a:spLocks noGrp="1"/>
          </p:cNvSpPr>
          <p:nvPr>
            <p:ph type="sldNum" sz="quarter" idx="10"/>
          </p:nvPr>
        </p:nvSpPr>
        <p:spPr/>
        <p:txBody>
          <a:bodyPr/>
          <a:lstStyle>
            <a:lvl1pPr>
              <a:defRPr/>
            </a:lvl1pPr>
          </a:lstStyle>
          <a:p>
            <a:fld id="{38D01C89-E2A4-457B-8A5F-4814EEDC3F6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9"/>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50"/>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Номер слайда 4"/>
          <p:cNvSpPr>
            <a:spLocks noGrp="1"/>
          </p:cNvSpPr>
          <p:nvPr>
            <p:ph type="sldNum" sz="quarter" idx="10"/>
          </p:nvPr>
        </p:nvSpPr>
        <p:spPr/>
        <p:txBody>
          <a:bodyPr/>
          <a:lstStyle>
            <a:lvl1pPr>
              <a:defRPr/>
            </a:lvl1pPr>
          </a:lstStyle>
          <a:p>
            <a:fld id="{BC40299B-3DEC-4965-BD69-1218E37C40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79" name="Rectangle 55"/>
          <p:cNvSpPr>
            <a:spLocks noChangeArrowheads="1"/>
          </p:cNvSpPr>
          <p:nvPr userDrawn="1"/>
        </p:nvSpPr>
        <p:spPr bwMode="white">
          <a:xfrm>
            <a:off x="0" y="0"/>
            <a:ext cx="9155113" cy="863600"/>
          </a:xfrm>
          <a:prstGeom prst="rect">
            <a:avLst/>
          </a:prstGeom>
          <a:gradFill rotWithShape="1">
            <a:gsLst>
              <a:gs pos="0">
                <a:srgbClr val="003EA0"/>
              </a:gs>
              <a:gs pos="100000">
                <a:srgbClr val="0091F0"/>
              </a:gs>
            </a:gsLst>
            <a:lin ang="5400000" scaled="1"/>
          </a:gradFill>
          <a:ln w="9525">
            <a:noFill/>
            <a:miter lim="800000"/>
            <a:headEnd/>
            <a:tailEnd/>
          </a:ln>
        </p:spPr>
        <p:txBody>
          <a:bodyPr wrap="none" anchor="ctr"/>
          <a:lstStyle/>
          <a:p>
            <a:pPr>
              <a:defRPr/>
            </a:pPr>
            <a:endParaRPr lang="ru-RU"/>
          </a:p>
        </p:txBody>
      </p:sp>
      <p:sp>
        <p:nvSpPr>
          <p:cNvPr id="1069" name="Rectangle 45"/>
          <p:cNvSpPr>
            <a:spLocks noChangeArrowheads="1"/>
          </p:cNvSpPr>
          <p:nvPr/>
        </p:nvSpPr>
        <p:spPr bwMode="auto">
          <a:xfrm>
            <a:off x="4479635" y="2836976"/>
            <a:ext cx="184730" cy="307777"/>
          </a:xfrm>
          <a:prstGeom prst="rect">
            <a:avLst/>
          </a:prstGeom>
          <a:noFill/>
          <a:ln w="9525">
            <a:noFill/>
            <a:miter lim="800000"/>
            <a:headEnd/>
            <a:tailEnd/>
          </a:ln>
          <a:effectLst/>
        </p:spPr>
        <p:txBody>
          <a:bodyPr wrap="none" anchor="ctr">
            <a:spAutoFit/>
          </a:bodyPr>
          <a:lstStyle/>
          <a:p>
            <a:endParaRPr lang="ru-RU"/>
          </a:p>
        </p:txBody>
      </p:sp>
      <p:sp>
        <p:nvSpPr>
          <p:cNvPr id="1078" name="Rectangle 54"/>
          <p:cNvSpPr>
            <a:spLocks noGrp="1" noChangeArrowheads="1"/>
          </p:cNvSpPr>
          <p:nvPr>
            <p:ph type="sldNum" sz="quarter" idx="4"/>
          </p:nvPr>
        </p:nvSpPr>
        <p:spPr bwMode="gray">
          <a:xfrm>
            <a:off x="0" y="6477000"/>
            <a:ext cx="533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800">
                <a:solidFill>
                  <a:srgbClr val="003399"/>
                </a:solidFill>
                <a:latin typeface="+mj-lt"/>
              </a:defRPr>
            </a:lvl1pPr>
          </a:lstStyle>
          <a:p>
            <a:fld id="{A63727EF-8B02-427D-B07F-E9B351DF8353}" type="slidenum">
              <a:rPr lang="en-US"/>
              <a:pPr/>
              <a:t>‹#›</a:t>
            </a:fld>
            <a:endParaRPr lang="en-US"/>
          </a:p>
        </p:txBody>
      </p:sp>
      <p:sp>
        <p:nvSpPr>
          <p:cNvPr id="1026" name="Rectangle 2"/>
          <p:cNvSpPr>
            <a:spLocks noGrp="1" noChangeArrowheads="1"/>
          </p:cNvSpPr>
          <p:nvPr>
            <p:ph type="title"/>
          </p:nvPr>
        </p:nvSpPr>
        <p:spPr bwMode="black">
          <a:xfrm>
            <a:off x="152400" y="152400"/>
            <a:ext cx="73914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074" name="Picture 50" descr="Logo5"/>
          <p:cNvPicPr>
            <a:picLocks noChangeAspect="1" noChangeArrowheads="1"/>
          </p:cNvPicPr>
          <p:nvPr/>
        </p:nvPicPr>
        <p:blipFill>
          <a:blip r:embed="rId16" cstate="print"/>
          <a:srcRect/>
          <a:stretch>
            <a:fillRect/>
          </a:stretch>
        </p:blipFill>
        <p:spPr bwMode="auto">
          <a:xfrm>
            <a:off x="7988300" y="142876"/>
            <a:ext cx="852488" cy="563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p:titleStyle>
    <p:bodyStyle>
      <a:lvl1pPr marL="342900" indent="-342900" algn="l" rtl="0" fontAlgn="base">
        <a:spcBef>
          <a:spcPct val="20000"/>
        </a:spcBef>
        <a:spcAft>
          <a:spcPct val="0"/>
        </a:spcAft>
        <a:buClr>
          <a:schemeClr val="hlink"/>
        </a:buClr>
        <a:buFont typeface="Wingdings" pitchFamily="2" charset="2"/>
        <a:defRPr sz="1400">
          <a:solidFill>
            <a:srgbClr val="000000"/>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defRPr sz="2800">
          <a:solidFill>
            <a:srgbClr val="000000"/>
          </a:solidFill>
          <a:latin typeface="+mn-lt"/>
        </a:defRPr>
      </a:lvl2pPr>
      <a:lvl3pPr marL="1143000" indent="-228600" algn="l" rtl="0" fontAlgn="base">
        <a:spcBef>
          <a:spcPct val="20000"/>
        </a:spcBef>
        <a:spcAft>
          <a:spcPct val="0"/>
        </a:spcAft>
        <a:buClr>
          <a:schemeClr val="tx1"/>
        </a:buClr>
        <a:defRPr sz="2400">
          <a:solidFill>
            <a:srgbClr val="000000"/>
          </a:solidFill>
          <a:latin typeface="+mn-lt"/>
        </a:defRPr>
      </a:lvl3pPr>
      <a:lvl4pPr marL="1600200" indent="-228600" algn="l" rtl="0" fontAlgn="base">
        <a:spcBef>
          <a:spcPct val="20000"/>
        </a:spcBef>
        <a:spcAft>
          <a:spcPct val="0"/>
        </a:spcAft>
        <a:defRPr sz="2000">
          <a:solidFill>
            <a:srgbClr val="000000"/>
          </a:solidFill>
          <a:latin typeface="+mn-lt"/>
        </a:defRPr>
      </a:lvl4pPr>
      <a:lvl5pPr marL="2057400" indent="-228600" algn="l" rtl="0" fontAlgn="base">
        <a:spcBef>
          <a:spcPct val="20000"/>
        </a:spcBef>
        <a:spcAft>
          <a:spcPct val="0"/>
        </a:spcAft>
        <a:defRPr sz="2000">
          <a:solidFill>
            <a:srgbClr val="000000"/>
          </a:solidFill>
          <a:latin typeface="+mn-lt"/>
        </a:defRPr>
      </a:lvl5pPr>
      <a:lvl6pPr marL="2514600" indent="-228600" algn="l" rtl="0" fontAlgn="base">
        <a:spcBef>
          <a:spcPct val="20000"/>
        </a:spcBef>
        <a:spcAft>
          <a:spcPct val="0"/>
        </a:spcAft>
        <a:defRPr sz="2000">
          <a:solidFill>
            <a:srgbClr val="000000"/>
          </a:solidFill>
          <a:latin typeface="+mn-lt"/>
        </a:defRPr>
      </a:lvl6pPr>
      <a:lvl7pPr marL="2971800" indent="-228600" algn="l" rtl="0" fontAlgn="base">
        <a:spcBef>
          <a:spcPct val="20000"/>
        </a:spcBef>
        <a:spcAft>
          <a:spcPct val="0"/>
        </a:spcAft>
        <a:defRPr sz="2000">
          <a:solidFill>
            <a:srgbClr val="000000"/>
          </a:solidFill>
          <a:latin typeface="+mn-lt"/>
        </a:defRPr>
      </a:lvl7pPr>
      <a:lvl8pPr marL="3429000" indent="-228600" algn="l" rtl="0" fontAlgn="base">
        <a:spcBef>
          <a:spcPct val="20000"/>
        </a:spcBef>
        <a:spcAft>
          <a:spcPct val="0"/>
        </a:spcAft>
        <a:defRPr sz="2000">
          <a:solidFill>
            <a:srgbClr val="000000"/>
          </a:solidFill>
          <a:latin typeface="+mn-lt"/>
        </a:defRPr>
      </a:lvl8pPr>
      <a:lvl9pPr marL="3886200" indent="-228600" algn="l" rtl="0" fontAlgn="base">
        <a:spcBef>
          <a:spcPct val="20000"/>
        </a:spcBef>
        <a:spcAft>
          <a:spcPct val="0"/>
        </a:spcAft>
        <a:defRPr sz="2000">
          <a:solidFill>
            <a:srgbClr val="000000"/>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6.pn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hyperlink" Target="https://doi.org/10.1007/978-3-319-28295-4_7" TargetMode="External"/><Relationship Id="rId15" Type="http://schemas.openxmlformats.org/officeDocument/2006/relationships/image" Target="../media/image17.png"/><Relationship Id="rId10" Type="http://schemas.openxmlformats.org/officeDocument/2006/relationships/image" Target="../media/image12.jpeg"/><Relationship Id="rId4" Type="http://schemas.openxmlformats.org/officeDocument/2006/relationships/image" Target="../media/image7.jpeg"/><Relationship Id="rId9" Type="http://schemas.openxmlformats.org/officeDocument/2006/relationships/image" Target="../media/image11.jpe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7" name="Rectangle 3"/>
          <p:cNvSpPr>
            <a:spLocks noChangeArrowheads="1"/>
          </p:cNvSpPr>
          <p:nvPr/>
        </p:nvSpPr>
        <p:spPr bwMode="auto">
          <a:xfrm>
            <a:off x="0" y="0"/>
            <a:ext cx="9144000" cy="1778000"/>
          </a:xfrm>
          <a:prstGeom prst="rect">
            <a:avLst/>
          </a:prstGeom>
          <a:solidFill>
            <a:schemeClr val="bg1"/>
          </a:solidFill>
          <a:ln w="9525" algn="ctr">
            <a:noFill/>
            <a:miter lim="800000"/>
            <a:headEnd/>
            <a:tailEnd/>
          </a:ln>
          <a:effectLst/>
        </p:spPr>
        <p:txBody>
          <a:bodyPr wrap="none" lIns="180000" tIns="46800" rIns="180000" bIns="46800" anchor="ctr"/>
          <a:lstStyle/>
          <a:p>
            <a:endParaRPr lang="ru-RU"/>
          </a:p>
        </p:txBody>
      </p:sp>
      <p:sp>
        <p:nvSpPr>
          <p:cNvPr id="405510" name="Text Box 6"/>
          <p:cNvSpPr txBox="1">
            <a:spLocks noChangeArrowheads="1"/>
          </p:cNvSpPr>
          <p:nvPr/>
        </p:nvSpPr>
        <p:spPr bwMode="auto">
          <a:xfrm>
            <a:off x="0" y="841389"/>
            <a:ext cx="9144000" cy="1126462"/>
          </a:xfrm>
          <a:prstGeom prst="rect">
            <a:avLst/>
          </a:prstGeom>
          <a:noFill/>
          <a:ln w="9525">
            <a:noFill/>
            <a:miter lim="800000"/>
            <a:headEnd/>
            <a:tailEnd/>
          </a:ln>
          <a:effectLst/>
        </p:spPr>
        <p:txBody>
          <a:bodyPr>
            <a:spAutoFit/>
          </a:bodyPr>
          <a:lstStyle/>
          <a:p>
            <a:pPr eaLnBrk="0" hangingPunct="0">
              <a:lnSpc>
                <a:spcPct val="80000"/>
              </a:lnSpc>
            </a:pPr>
            <a:r>
              <a:rPr lang="en-US" sz="1800" b="1" dirty="0" smtClean="0">
                <a:solidFill>
                  <a:schemeClr val="accent6">
                    <a:lumMod val="75000"/>
                  </a:schemeClr>
                </a:solidFill>
                <a:latin typeface="Times New Roman" panose="02020603050405020304" pitchFamily="18" charset="0"/>
                <a:cs typeface="Times New Roman" panose="02020603050405020304" pitchFamily="18" charset="0"/>
              </a:rPr>
              <a:t>Joint Institute for Nuclear Research</a:t>
            </a:r>
            <a:endParaRPr lang="ru-RU" sz="1800" b="1" dirty="0">
              <a:solidFill>
                <a:schemeClr val="accent6">
                  <a:lumMod val="75000"/>
                </a:schemeClr>
              </a:solidFill>
              <a:latin typeface="Times New Roman" panose="02020603050405020304" pitchFamily="18" charset="0"/>
              <a:cs typeface="Times New Roman" panose="02020603050405020304" pitchFamily="18" charset="0"/>
            </a:endParaRPr>
          </a:p>
          <a:p>
            <a:pPr eaLnBrk="0" hangingPunct="0">
              <a:lnSpc>
                <a:spcPct val="80000"/>
              </a:lnSpc>
            </a:pPr>
            <a:r>
              <a:rPr lang="en-US" sz="1800" b="1" dirty="0" smtClean="0">
                <a:solidFill>
                  <a:schemeClr val="accent6">
                    <a:lumMod val="75000"/>
                  </a:schemeClr>
                </a:solidFill>
                <a:latin typeface="Times New Roman" panose="02020603050405020304" pitchFamily="18" charset="0"/>
                <a:cs typeface="Times New Roman" panose="02020603050405020304" pitchFamily="18" charset="0"/>
              </a:rPr>
              <a:t>Frank Laboratory of Neutron Physics</a:t>
            </a:r>
            <a:endParaRPr lang="ru-RU" sz="1800" b="1" dirty="0">
              <a:solidFill>
                <a:schemeClr val="accent6">
                  <a:lumMod val="75000"/>
                </a:schemeClr>
              </a:solidFill>
              <a:latin typeface="Times New Roman" panose="02020603050405020304" pitchFamily="18" charset="0"/>
              <a:cs typeface="Times New Roman" panose="02020603050405020304" pitchFamily="18" charset="0"/>
            </a:endParaRPr>
          </a:p>
          <a:p>
            <a:pPr algn="r"/>
            <a:endParaRPr lang="en-US" sz="2400" b="1" dirty="0">
              <a:solidFill>
                <a:schemeClr val="accent1"/>
              </a:solidFill>
              <a:latin typeface="Times New Roman" panose="02020603050405020304" pitchFamily="18" charset="0"/>
              <a:cs typeface="Times New Roman" panose="02020603050405020304" pitchFamily="18" charset="0"/>
            </a:endParaRPr>
          </a:p>
          <a:p>
            <a:pPr algn="r" eaLnBrk="0" hangingPunct="0">
              <a:lnSpc>
                <a:spcPct val="80000"/>
              </a:lnSpc>
            </a:pPr>
            <a:endParaRPr lang="ru-RU" sz="1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405511" name="Object 7"/>
          <p:cNvGraphicFramePr>
            <a:graphicFrameLocks noChangeAspect="1"/>
          </p:cNvGraphicFramePr>
          <p:nvPr/>
        </p:nvGraphicFramePr>
        <p:xfrm>
          <a:off x="4083070" y="123825"/>
          <a:ext cx="974725" cy="642939"/>
        </p:xfrm>
        <a:graphic>
          <a:graphicData uri="http://schemas.openxmlformats.org/presentationml/2006/ole">
            <p:oleObj spid="_x0000_s1328" r:id="rId3" imgW="6865560" imgH="4556520" progId="">
              <p:embed/>
            </p:oleObj>
          </a:graphicData>
        </a:graphic>
      </p:graphicFrame>
      <p:sp>
        <p:nvSpPr>
          <p:cNvPr id="405512" name="Rectangle 8"/>
          <p:cNvSpPr>
            <a:spLocks noChangeArrowheads="1"/>
          </p:cNvSpPr>
          <p:nvPr/>
        </p:nvSpPr>
        <p:spPr bwMode="auto">
          <a:xfrm>
            <a:off x="4479635" y="2836976"/>
            <a:ext cx="184730" cy="307777"/>
          </a:xfrm>
          <a:prstGeom prst="rect">
            <a:avLst/>
          </a:prstGeom>
          <a:noFill/>
          <a:ln w="9525">
            <a:noFill/>
            <a:miter lim="800000"/>
            <a:headEnd/>
            <a:tailEnd/>
          </a:ln>
          <a:effectLst/>
        </p:spPr>
        <p:txBody>
          <a:bodyPr wrap="none" anchor="ctr">
            <a:spAutoFit/>
          </a:bodyPr>
          <a:lstStyle/>
          <a:p>
            <a:endParaRPr lang="ru-RU"/>
          </a:p>
        </p:txBody>
      </p:sp>
      <p:sp>
        <p:nvSpPr>
          <p:cNvPr id="405513" name="AutoShape 9"/>
          <p:cNvSpPr>
            <a:spLocks noChangeArrowheads="1"/>
          </p:cNvSpPr>
          <p:nvPr/>
        </p:nvSpPr>
        <p:spPr bwMode="auto">
          <a:xfrm>
            <a:off x="859808" y="1633817"/>
            <a:ext cx="7533565" cy="2003625"/>
          </a:xfrm>
          <a:prstGeom prst="roundRect">
            <a:avLst>
              <a:gd name="adj" fmla="val 0"/>
            </a:avLst>
          </a:prstGeom>
          <a:noFill/>
          <a:ln w="9525">
            <a:noFill/>
            <a:round/>
            <a:headEnd/>
            <a:tailEnd/>
          </a:ln>
          <a:effectLst/>
        </p:spPr>
        <p:txBody>
          <a:bodyPr wrap="square" anchor="ctr">
            <a:spAutoFit/>
          </a:bodyPr>
          <a:lstStyle/>
          <a:p>
            <a:pPr>
              <a:lnSpc>
                <a:spcPct val="115000"/>
              </a:lnSpc>
            </a:pPr>
            <a:r>
              <a:rPr lang="en-US" sz="3600" b="1" smtClean="0">
                <a:solidFill>
                  <a:schemeClr val="tx1"/>
                </a:solidFill>
                <a:latin typeface="Times New Roman" panose="02020603050405020304" pitchFamily="18" charset="0"/>
                <a:cs typeface="Times New Roman" panose="02020603050405020304" pitchFamily="18" charset="0"/>
              </a:rPr>
              <a:t>Using </a:t>
            </a:r>
            <a:r>
              <a:rPr lang="en-US" sz="3600" b="1" dirty="0" smtClean="0">
                <a:solidFill>
                  <a:schemeClr val="tx1"/>
                </a:solidFill>
                <a:latin typeface="Times New Roman" panose="02020603050405020304" pitchFamily="18" charset="0"/>
                <a:cs typeface="Times New Roman" panose="02020603050405020304" pitchFamily="18" charset="0"/>
              </a:rPr>
              <a:t>the tagged neutron method for determining the concentration of carbon in soil</a:t>
            </a:r>
          </a:p>
        </p:txBody>
      </p:sp>
      <p:sp>
        <p:nvSpPr>
          <p:cNvPr id="9" name="Rectangle 4"/>
          <p:cNvSpPr>
            <a:spLocks noChangeArrowheads="1"/>
          </p:cNvSpPr>
          <p:nvPr/>
        </p:nvSpPr>
        <p:spPr bwMode="auto">
          <a:xfrm>
            <a:off x="-15875" y="5805378"/>
            <a:ext cx="9159875" cy="1052623"/>
          </a:xfrm>
          <a:prstGeom prst="rect">
            <a:avLst/>
          </a:prstGeom>
          <a:solidFill>
            <a:schemeClr val="accent5">
              <a:lumMod val="60000"/>
              <a:lumOff val="40000"/>
            </a:schemeClr>
          </a:solidFill>
          <a:ln w="9525">
            <a:noFill/>
            <a:miter lim="800000"/>
            <a:headEnd/>
            <a:tailEnd/>
          </a:ln>
          <a:effectLst/>
        </p:spPr>
        <p:txBody>
          <a:bodyPr wrap="none" anchor="ctr"/>
          <a:lstStyle/>
          <a:p>
            <a:r>
              <a:rPr lang="en-US" sz="2000" dirty="0" smtClean="0"/>
              <a:t>Nucleus-2022: Fundamental problems and applications" </a:t>
            </a:r>
          </a:p>
          <a:p>
            <a:r>
              <a:rPr lang="en-US" sz="2000" dirty="0" smtClean="0"/>
              <a:t>Moscow, July 11-16, 2022.</a:t>
            </a:r>
            <a:endParaRPr lang="ru-RU" sz="2000" dirty="0"/>
          </a:p>
        </p:txBody>
      </p:sp>
      <p:sp>
        <p:nvSpPr>
          <p:cNvPr id="8" name="Rectangle 82"/>
          <p:cNvSpPr>
            <a:spLocks noChangeArrowheads="1"/>
          </p:cNvSpPr>
          <p:nvPr/>
        </p:nvSpPr>
        <p:spPr bwMode="auto">
          <a:xfrm>
            <a:off x="2115403" y="4047537"/>
            <a:ext cx="4804012" cy="830997"/>
          </a:xfrm>
          <a:prstGeom prst="rect">
            <a:avLst/>
          </a:prstGeom>
          <a:noFill/>
          <a:ln w="9525">
            <a:noFill/>
            <a:miter lim="800000"/>
            <a:headEnd/>
            <a:tailEnd/>
          </a:ln>
        </p:spPr>
        <p:txBody>
          <a:bodyPr wrap="square">
            <a:spAutoFit/>
          </a:bodyPr>
          <a:lstStyle/>
          <a:p>
            <a:r>
              <a:rPr lang="en-US" sz="2400" dirty="0" smtClean="0">
                <a:solidFill>
                  <a:schemeClr val="tx1"/>
                </a:solidFill>
                <a:latin typeface="Times New Roman" panose="02020603050405020304" pitchFamily="18" charset="0"/>
                <a:cs typeface="Times New Roman" panose="02020603050405020304" pitchFamily="18" charset="0"/>
              </a:rPr>
              <a:t>Yuri </a:t>
            </a:r>
            <a:r>
              <a:rPr lang="en-US" sz="2400" dirty="0" err="1" smtClean="0">
                <a:solidFill>
                  <a:schemeClr val="tx1"/>
                </a:solidFill>
                <a:latin typeface="Times New Roman" panose="02020603050405020304" pitchFamily="18" charset="0"/>
                <a:cs typeface="Times New Roman" panose="02020603050405020304" pitchFamily="18" charset="0"/>
              </a:rPr>
              <a:t>Kopatch</a:t>
            </a:r>
            <a:endParaRPr lang="en-US" sz="2400" dirty="0" smtClean="0">
              <a:solidFill>
                <a:schemeClr val="tx1"/>
              </a:solidFill>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for the TANGRA collaboration</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2" name="AutoShape 293" descr="FLNP">
            <a:extLst>
              <a:ext uri="{FF2B5EF4-FFF2-40B4-BE49-F238E27FC236}">
                <a16:creationId xmlns:a16="http://schemas.microsoft.com/office/drawing/2014/main" xmlns="" id="{3E6F2E3D-BD9F-48C1-BBDC-1D611EBB652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 name="Рисунок 3">
            <a:extLst>
              <a:ext uri="{FF2B5EF4-FFF2-40B4-BE49-F238E27FC236}">
                <a16:creationId xmlns:a16="http://schemas.microsoft.com/office/drawing/2014/main" xmlns="" id="{5A5E16CF-ADE5-4A42-AAD2-B95149C05C50}"/>
              </a:ext>
            </a:extLst>
          </p:cNvPr>
          <p:cNvPicPr>
            <a:picLocks noChangeAspect="1"/>
          </p:cNvPicPr>
          <p:nvPr/>
        </p:nvPicPr>
        <p:blipFill>
          <a:blip r:embed="rId4" cstate="print"/>
          <a:stretch>
            <a:fillRect/>
          </a:stretch>
        </p:blipFill>
        <p:spPr>
          <a:xfrm>
            <a:off x="598394" y="278627"/>
            <a:ext cx="812800" cy="304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descr="Carbon.png"/>
          <p:cNvPicPr>
            <a:picLocks noChangeAspect="1"/>
          </p:cNvPicPr>
          <p:nvPr/>
        </p:nvPicPr>
        <p:blipFill>
          <a:blip r:embed="rId2" cstate="print"/>
          <a:stretch>
            <a:fillRect/>
          </a:stretch>
        </p:blipFill>
        <p:spPr>
          <a:xfrm>
            <a:off x="1112234" y="1380489"/>
            <a:ext cx="6657927" cy="4897481"/>
          </a:xfrm>
          <a:prstGeom prst="rect">
            <a:avLst/>
          </a:prstGeom>
        </p:spPr>
      </p:pic>
      <p:sp>
        <p:nvSpPr>
          <p:cNvPr id="15" name="Номер слайда 1"/>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111FFEF-D33E-40B1-B036-A08336C9EFD6}" type="slidenum">
              <a:rPr kumimoji="0" lang="en-US" sz="1800" b="0" i="0" u="none" strike="noStrike" kern="1200" cap="none" spc="0" normalizeH="0" baseline="0" noProof="0">
                <a:ln>
                  <a:noFill/>
                </a:ln>
                <a:solidFill>
                  <a:srgbClr val="003399"/>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en-US" sz="1800" b="0" i="0" u="none" strike="noStrike" kern="1200" cap="none" spc="0" normalizeH="0" baseline="0" noProof="0">
              <a:ln>
                <a:noFill/>
              </a:ln>
              <a:solidFill>
                <a:srgbClr val="003399"/>
              </a:solidFill>
              <a:effectLst/>
              <a:uLnTx/>
              <a:uFillTx/>
              <a:latin typeface="Tahoma"/>
              <a:ea typeface="+mn-ea"/>
              <a:cs typeface="+mn-cs"/>
            </a:endParaRPr>
          </a:p>
        </p:txBody>
      </p:sp>
      <p:sp>
        <p:nvSpPr>
          <p:cNvPr id="49" name="Номер слайда 4"/>
          <p:cNvSpPr txBox="1">
            <a:spLocks noGrp="1"/>
          </p:cNvSpPr>
          <p:nvPr/>
        </p:nvSpPr>
        <p:spPr bwMode="gray">
          <a:xfrm>
            <a:off x="0" y="6477000"/>
            <a:ext cx="533400" cy="381000"/>
          </a:xfrm>
          <a:prstGeom prst="rect">
            <a:avLst/>
          </a:prstGeom>
          <a:noFill/>
          <a:ln>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A167CE1-B709-4869-9AEC-85823D6A7835}" type="slidenum">
              <a:rPr kumimoji="0" lang="en-US" sz="1800" b="0" i="0" u="none" strike="noStrike" kern="1200" cap="none" spc="0" normalizeH="0" baseline="0" noProof="0">
                <a:ln>
                  <a:noFill/>
                </a:ln>
                <a:solidFill>
                  <a:srgbClr val="969696"/>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en-US" sz="1800" b="0" i="0" u="none" strike="noStrike" kern="1200" cap="none" spc="0" normalizeH="0" baseline="0" noProof="0" dirty="0">
              <a:ln>
                <a:noFill/>
              </a:ln>
              <a:solidFill>
                <a:srgbClr val="969696"/>
              </a:solidFill>
              <a:effectLst/>
              <a:uLnTx/>
              <a:uFillTx/>
              <a:latin typeface="Tahoma"/>
              <a:ea typeface="+mn-ea"/>
              <a:cs typeface="+mn-cs"/>
            </a:endParaRPr>
          </a:p>
        </p:txBody>
      </p:sp>
      <p:sp>
        <p:nvSpPr>
          <p:cNvPr id="19" name="Rectangle 2"/>
          <p:cNvSpPr txBox="1">
            <a:spLocks noChangeArrowheads="1"/>
          </p:cNvSpPr>
          <p:nvPr/>
        </p:nvSpPr>
        <p:spPr>
          <a:xfrm>
            <a:off x="104775" y="123825"/>
            <a:ext cx="7867650" cy="563563"/>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a:p>
            <a:pPr marL="0" marR="0" lvl="0" indent="0" algn="l" defTabSz="914400" rtl="0" eaLnBrk="1" fontAlgn="base" latinLnBrk="0" hangingPunct="1">
              <a:lnSpc>
                <a:spcPts val="2000"/>
              </a:lnSpc>
              <a:spcBef>
                <a:spcPct val="0"/>
              </a:spcBef>
              <a:spcAft>
                <a:spcPct val="0"/>
              </a:spcAft>
              <a:buClrTx/>
              <a:buSzTx/>
              <a:buFontTx/>
              <a:buNone/>
              <a:tabLst/>
              <a:defRPr/>
            </a:pPr>
            <a:endParaRPr kumimoji="0" lang="ru-RU" sz="2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sp>
        <p:nvSpPr>
          <p:cNvPr id="8" name="Rectangle 2">
            <a:extLst>
              <a:ext uri="{FF2B5EF4-FFF2-40B4-BE49-F238E27FC236}">
                <a16:creationId xmlns:a16="http://schemas.microsoft.com/office/drawing/2014/main" xmlns="" id="{0ACC4E6B-8CF2-034C-8104-4D0EC8DE6144}"/>
              </a:ext>
            </a:extLst>
          </p:cNvPr>
          <p:cNvSpPr txBox="1">
            <a:spLocks noChangeArrowheads="1"/>
          </p:cNvSpPr>
          <p:nvPr/>
        </p:nvSpPr>
        <p:spPr>
          <a:xfrm>
            <a:off x="1244489" y="163775"/>
            <a:ext cx="6666379" cy="464024"/>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marL="0" marR="0" lvl="0" indent="0" algn="ctr" defTabSz="914400" rtl="0" eaLnBrk="1" fontAlgn="base" latinLnBrk="0" hangingPunct="1">
              <a:lnSpc>
                <a:spcPts val="26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t>Carbon detection threshold and sensitivity </a:t>
            </a:r>
            <a:endParaRPr kumimoji="0" lang="ru-RU" sz="28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pic>
        <p:nvPicPr>
          <p:cNvPr id="2" name="Рисунок 1">
            <a:extLst>
              <a:ext uri="{FF2B5EF4-FFF2-40B4-BE49-F238E27FC236}">
                <a16:creationId xmlns:a16="http://schemas.microsoft.com/office/drawing/2014/main" xmlns="" id="{5E3B73A0-0C04-45DF-A928-C321B14AD8B9}"/>
              </a:ext>
            </a:extLst>
          </p:cNvPr>
          <p:cNvPicPr>
            <a:picLocks noChangeAspect="1"/>
          </p:cNvPicPr>
          <p:nvPr/>
        </p:nvPicPr>
        <p:blipFill>
          <a:blip r:embed="rId3" cstate="print"/>
          <a:stretch>
            <a:fillRect/>
          </a:stretch>
        </p:blipFill>
        <p:spPr>
          <a:xfrm>
            <a:off x="57150" y="355308"/>
            <a:ext cx="952499" cy="357187"/>
          </a:xfrm>
          <a:prstGeom prst="rect">
            <a:avLst/>
          </a:prstGeom>
        </p:spPr>
      </p:pic>
      <p:pic>
        <p:nvPicPr>
          <p:cNvPr id="18436"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1219200" cy="542925"/>
          </a:xfrm>
          <a:prstGeom prst="rect">
            <a:avLst/>
          </a:prstGeom>
          <a:noFill/>
        </p:spPr>
      </p:pic>
      <p:pic>
        <p:nvPicPr>
          <p:cNvPr id="18435"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0"/>
            <a:ext cx="1190625" cy="314325"/>
          </a:xfrm>
          <a:prstGeom prst="rect">
            <a:avLst/>
          </a:prstGeom>
          <a:noFill/>
        </p:spPr>
      </p:pic>
      <p:sp>
        <p:nvSpPr>
          <p:cNvPr id="12" name="TextBox 11"/>
          <p:cNvSpPr txBox="1"/>
          <p:nvPr/>
        </p:nvSpPr>
        <p:spPr>
          <a:xfrm>
            <a:off x="1312112" y="1078172"/>
            <a:ext cx="6480759" cy="523220"/>
          </a:xfrm>
          <a:prstGeom prst="rect">
            <a:avLst/>
          </a:prstGeom>
          <a:solidFill>
            <a:schemeClr val="bg1"/>
          </a:solidFill>
        </p:spPr>
        <p:txBody>
          <a:bodyPr wrap="square" rtlCol="0">
            <a:spAutoFit/>
          </a:bodyPr>
          <a:lstStyle/>
          <a:p>
            <a:r>
              <a:rPr lang="en-US" sz="2800" b="1" dirty="0" smtClean="0"/>
              <a:t>2 x LaBr</a:t>
            </a:r>
            <a:r>
              <a:rPr lang="en-US" sz="2800" b="1" baseline="-25000" dirty="0" smtClean="0"/>
              <a:t>3</a:t>
            </a:r>
            <a:r>
              <a:rPr lang="en-US" sz="2800" b="1" dirty="0" smtClean="0"/>
              <a:t>                6 x BGO</a:t>
            </a:r>
            <a:endParaRPr lang="ru-RU" sz="2800" b="1" dirty="0"/>
          </a:p>
        </p:txBody>
      </p:sp>
      <p:sp>
        <p:nvSpPr>
          <p:cNvPr id="13" name="TextBox 12"/>
          <p:cNvSpPr txBox="1"/>
          <p:nvPr/>
        </p:nvSpPr>
        <p:spPr>
          <a:xfrm>
            <a:off x="1218852" y="3755407"/>
            <a:ext cx="6480759" cy="369332"/>
          </a:xfrm>
          <a:prstGeom prst="rect">
            <a:avLst/>
          </a:prstGeom>
          <a:solidFill>
            <a:schemeClr val="bg1"/>
          </a:solidFill>
        </p:spPr>
        <p:txBody>
          <a:bodyPr wrap="square" rtlCol="0">
            <a:spAutoFit/>
          </a:bodyPr>
          <a:lstStyle/>
          <a:p>
            <a:r>
              <a:rPr lang="en-US" sz="1800" b="1" dirty="0" smtClean="0"/>
              <a:t>Dependence of 4.44 peak area on C concentration</a:t>
            </a:r>
            <a:endParaRPr lang="ru-RU" sz="1800" b="1" dirty="0"/>
          </a:p>
        </p:txBody>
      </p:sp>
    </p:spTree>
    <p:extLst>
      <p:ext uri="{BB962C8B-B14F-4D97-AF65-F5344CB8AC3E}">
        <p14:creationId xmlns:p14="http://schemas.microsoft.com/office/powerpoint/2010/main" xmlns="" val="379055496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1"/>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111FFEF-D33E-40B1-B036-A08336C9EFD6}" type="slidenum">
              <a:rPr kumimoji="0" lang="en-US" sz="1800" b="0" i="0" u="none" strike="noStrike" kern="1200" cap="none" spc="0" normalizeH="0" baseline="0" noProof="0">
                <a:ln>
                  <a:noFill/>
                </a:ln>
                <a:solidFill>
                  <a:srgbClr val="003399"/>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en-US" sz="1800" b="0" i="0" u="none" strike="noStrike" kern="1200" cap="none" spc="0" normalizeH="0" baseline="0" noProof="0">
              <a:ln>
                <a:noFill/>
              </a:ln>
              <a:solidFill>
                <a:srgbClr val="003399"/>
              </a:solidFill>
              <a:effectLst/>
              <a:uLnTx/>
              <a:uFillTx/>
              <a:latin typeface="Tahoma"/>
              <a:ea typeface="+mn-ea"/>
              <a:cs typeface="+mn-cs"/>
            </a:endParaRPr>
          </a:p>
        </p:txBody>
      </p:sp>
      <p:sp>
        <p:nvSpPr>
          <p:cNvPr id="49" name="Номер слайда 4"/>
          <p:cNvSpPr txBox="1">
            <a:spLocks noGrp="1"/>
          </p:cNvSpPr>
          <p:nvPr/>
        </p:nvSpPr>
        <p:spPr bwMode="gray">
          <a:xfrm>
            <a:off x="0" y="6477000"/>
            <a:ext cx="533400" cy="381000"/>
          </a:xfrm>
          <a:prstGeom prst="rect">
            <a:avLst/>
          </a:prstGeom>
          <a:noFill/>
          <a:ln>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A167CE1-B709-4869-9AEC-85823D6A7835}" type="slidenum">
              <a:rPr kumimoji="0" lang="en-US" sz="1800" b="0" i="0" u="none" strike="noStrike" kern="1200" cap="none" spc="0" normalizeH="0" baseline="0" noProof="0">
                <a:ln>
                  <a:noFill/>
                </a:ln>
                <a:solidFill>
                  <a:srgbClr val="969696"/>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en-US" sz="1800" b="0" i="0" u="none" strike="noStrike" kern="1200" cap="none" spc="0" normalizeH="0" baseline="0" noProof="0" dirty="0">
              <a:ln>
                <a:noFill/>
              </a:ln>
              <a:solidFill>
                <a:srgbClr val="969696"/>
              </a:solidFill>
              <a:effectLst/>
              <a:uLnTx/>
              <a:uFillTx/>
              <a:latin typeface="Tahoma"/>
              <a:ea typeface="+mn-ea"/>
              <a:cs typeface="+mn-cs"/>
            </a:endParaRPr>
          </a:p>
        </p:txBody>
      </p:sp>
      <p:sp>
        <p:nvSpPr>
          <p:cNvPr id="19" name="Rectangle 2"/>
          <p:cNvSpPr txBox="1">
            <a:spLocks noChangeArrowheads="1"/>
          </p:cNvSpPr>
          <p:nvPr/>
        </p:nvSpPr>
        <p:spPr>
          <a:xfrm>
            <a:off x="104775" y="123825"/>
            <a:ext cx="7867650" cy="563563"/>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a:p>
            <a:pPr marL="0" marR="0" lvl="0" indent="0" algn="l" defTabSz="914400" rtl="0" eaLnBrk="1" fontAlgn="base" latinLnBrk="0" hangingPunct="1">
              <a:lnSpc>
                <a:spcPts val="2000"/>
              </a:lnSpc>
              <a:spcBef>
                <a:spcPct val="0"/>
              </a:spcBef>
              <a:spcAft>
                <a:spcPct val="0"/>
              </a:spcAft>
              <a:buClrTx/>
              <a:buSzTx/>
              <a:buFontTx/>
              <a:buNone/>
              <a:tabLst/>
              <a:defRPr/>
            </a:pPr>
            <a:endParaRPr kumimoji="0" lang="ru-RU" sz="2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sp>
        <p:nvSpPr>
          <p:cNvPr id="8" name="Rectangle 2">
            <a:extLst>
              <a:ext uri="{FF2B5EF4-FFF2-40B4-BE49-F238E27FC236}">
                <a16:creationId xmlns:a16="http://schemas.microsoft.com/office/drawing/2014/main" xmlns="" id="{0ACC4E6B-8CF2-034C-8104-4D0EC8DE6144}"/>
              </a:ext>
            </a:extLst>
          </p:cNvPr>
          <p:cNvSpPr txBox="1">
            <a:spLocks noChangeArrowheads="1"/>
          </p:cNvSpPr>
          <p:nvPr/>
        </p:nvSpPr>
        <p:spPr>
          <a:xfrm>
            <a:off x="1353671" y="190500"/>
            <a:ext cx="6666379" cy="563563"/>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marL="0" marR="0" lvl="0" indent="0" algn="ctr" defTabSz="914400" rtl="0" eaLnBrk="1" fontAlgn="base" latinLnBrk="0" hangingPunct="1">
              <a:lnSpc>
                <a:spcPts val="26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t>Testing the repeatability</a:t>
            </a:r>
            <a:r>
              <a:rPr kumimoji="0" lang="en-US" sz="2800" b="1" i="0" u="none" strike="noStrike" kern="0" cap="none" spc="0" normalizeH="0" noProof="0" dirty="0" smtClean="0">
                <a:ln>
                  <a:noFill/>
                </a:ln>
                <a:solidFill>
                  <a:srgbClr val="FFFFFF"/>
                </a:solidFill>
                <a:effectLst/>
                <a:uLnTx/>
                <a:uFillTx/>
                <a:latin typeface="Calibri" panose="020F0502020204030204" pitchFamily="34" charset="0"/>
                <a:ea typeface="+mj-ea"/>
                <a:cs typeface="Calibri" panose="020F0502020204030204" pitchFamily="34" charset="0"/>
              </a:rPr>
              <a:t> of the method</a:t>
            </a:r>
            <a:endParaRPr kumimoji="0" lang="ru-RU" sz="28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pic>
        <p:nvPicPr>
          <p:cNvPr id="2" name="Рисунок 1">
            <a:extLst>
              <a:ext uri="{FF2B5EF4-FFF2-40B4-BE49-F238E27FC236}">
                <a16:creationId xmlns:a16="http://schemas.microsoft.com/office/drawing/2014/main" xmlns="" id="{5E3B73A0-0C04-45DF-A928-C321B14AD8B9}"/>
              </a:ext>
            </a:extLst>
          </p:cNvPr>
          <p:cNvPicPr>
            <a:picLocks noChangeAspect="1"/>
          </p:cNvPicPr>
          <p:nvPr/>
        </p:nvPicPr>
        <p:blipFill>
          <a:blip r:embed="rId2" cstate="print"/>
          <a:stretch>
            <a:fillRect/>
          </a:stretch>
        </p:blipFill>
        <p:spPr>
          <a:xfrm>
            <a:off x="57150" y="355308"/>
            <a:ext cx="952499" cy="357187"/>
          </a:xfrm>
          <a:prstGeom prst="rect">
            <a:avLst/>
          </a:prstGeom>
        </p:spPr>
      </p:pic>
      <p:pic>
        <p:nvPicPr>
          <p:cNvPr id="9" name="Picture 2">
            <a:extLst>
              <a:ext uri="{FF2B5EF4-FFF2-40B4-BE49-F238E27FC236}">
                <a16:creationId xmlns="" xmlns:a16="http://schemas.microsoft.com/office/drawing/2014/main" id="{B0D302F0-1CBC-4381-9A94-2BF50795E158}"/>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l="9377"/>
          <a:stretch>
            <a:fillRect/>
          </a:stretch>
        </p:blipFill>
        <p:spPr bwMode="auto">
          <a:xfrm>
            <a:off x="245660" y="2110837"/>
            <a:ext cx="4029257" cy="3334621"/>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416029" y="1160060"/>
            <a:ext cx="8251041" cy="369332"/>
          </a:xfrm>
          <a:prstGeom prst="rect">
            <a:avLst/>
          </a:prstGeom>
          <a:noFill/>
        </p:spPr>
        <p:txBody>
          <a:bodyPr wrap="none" rtlCol="0">
            <a:spAutoFit/>
          </a:bodyPr>
          <a:lstStyle/>
          <a:p>
            <a:r>
              <a:rPr lang="en-US" sz="1800" b="1" dirty="0" smtClean="0"/>
              <a:t>Samples: mixture of sand and sugar. Carbon concentration from 0 to 10%</a:t>
            </a:r>
            <a:endParaRPr lang="ru-RU" sz="1800" b="1" dirty="0"/>
          </a:p>
        </p:txBody>
      </p:sp>
      <p:pic>
        <p:nvPicPr>
          <p:cNvPr id="44034" name="Picture 2"/>
          <p:cNvPicPr>
            <a:picLocks noChangeAspect="1" noChangeArrowheads="1"/>
          </p:cNvPicPr>
          <p:nvPr/>
        </p:nvPicPr>
        <p:blipFill>
          <a:blip r:embed="rId4" cstate="print"/>
          <a:srcRect/>
          <a:stretch>
            <a:fillRect/>
          </a:stretch>
        </p:blipFill>
        <p:spPr bwMode="auto">
          <a:xfrm>
            <a:off x="4326995" y="2142698"/>
            <a:ext cx="4641148" cy="3220873"/>
          </a:xfrm>
          <a:prstGeom prst="rect">
            <a:avLst/>
          </a:prstGeom>
          <a:noFill/>
          <a:ln w="9525">
            <a:noFill/>
            <a:miter lim="800000"/>
            <a:headEnd/>
            <a:tailEnd/>
          </a:ln>
        </p:spPr>
      </p:pic>
      <p:sp>
        <p:nvSpPr>
          <p:cNvPr id="13" name="TextBox 12"/>
          <p:cNvSpPr txBox="1"/>
          <p:nvPr/>
        </p:nvSpPr>
        <p:spPr>
          <a:xfrm>
            <a:off x="325821" y="6005016"/>
            <a:ext cx="979756" cy="369332"/>
          </a:xfrm>
          <a:prstGeom prst="rect">
            <a:avLst/>
          </a:prstGeom>
          <a:noFill/>
        </p:spPr>
        <p:txBody>
          <a:bodyPr wrap="none" rtlCol="0">
            <a:spAutoFit/>
          </a:bodyPr>
          <a:lstStyle/>
          <a:p>
            <a:r>
              <a:rPr lang="en-US" sz="1800" b="1" dirty="0" smtClean="0"/>
              <a:t>sample</a:t>
            </a:r>
            <a:endParaRPr lang="ru-RU" sz="1800" b="1" dirty="0"/>
          </a:p>
        </p:txBody>
      </p:sp>
      <p:sp>
        <p:nvSpPr>
          <p:cNvPr id="14" name="TextBox 13"/>
          <p:cNvSpPr txBox="1"/>
          <p:nvPr/>
        </p:nvSpPr>
        <p:spPr>
          <a:xfrm>
            <a:off x="1767020" y="5802573"/>
            <a:ext cx="3288080" cy="646331"/>
          </a:xfrm>
          <a:prstGeom prst="rect">
            <a:avLst/>
          </a:prstGeom>
          <a:noFill/>
        </p:spPr>
        <p:txBody>
          <a:bodyPr wrap="none" rtlCol="0">
            <a:spAutoFit/>
          </a:bodyPr>
          <a:lstStyle/>
          <a:p>
            <a:r>
              <a:rPr lang="en-US" sz="1800" b="1" dirty="0" smtClean="0"/>
              <a:t>AGP-S device consisting of </a:t>
            </a:r>
          </a:p>
          <a:p>
            <a:r>
              <a:rPr lang="en-US" sz="1800" b="1" dirty="0" smtClean="0"/>
              <a:t>ING-27 and 6 BGO detectors</a:t>
            </a:r>
            <a:endParaRPr lang="ru-RU" sz="1800" b="1" dirty="0"/>
          </a:p>
        </p:txBody>
      </p:sp>
      <p:cxnSp>
        <p:nvCxnSpPr>
          <p:cNvPr id="16" name="Прямая со стрелкой 15"/>
          <p:cNvCxnSpPr/>
          <p:nvPr/>
        </p:nvCxnSpPr>
        <p:spPr bwMode="auto">
          <a:xfrm flipV="1">
            <a:off x="887104" y="4394579"/>
            <a:ext cx="259308" cy="1487606"/>
          </a:xfrm>
          <a:prstGeom prst="straightConnector1">
            <a:avLst/>
          </a:prstGeom>
          <a:solidFill>
            <a:schemeClr val="bg1"/>
          </a:solidFill>
          <a:ln w="9525" cap="flat" cmpd="sng" algn="ctr">
            <a:solidFill>
              <a:srgbClr val="000000"/>
            </a:solidFill>
            <a:prstDash val="solid"/>
            <a:round/>
            <a:headEnd type="none" w="med" len="med"/>
            <a:tailEnd type="arrow"/>
          </a:ln>
          <a:effectLst>
            <a:outerShdw dist="107763" dir="2700000" algn="ctr" rotWithShape="0">
              <a:srgbClr val="333333">
                <a:alpha val="50000"/>
              </a:srgbClr>
            </a:outerShdw>
          </a:effectLst>
        </p:spPr>
      </p:cxnSp>
      <p:cxnSp>
        <p:nvCxnSpPr>
          <p:cNvPr id="17" name="Прямая со стрелкой 16"/>
          <p:cNvCxnSpPr/>
          <p:nvPr/>
        </p:nvCxnSpPr>
        <p:spPr bwMode="auto">
          <a:xfrm flipH="1" flipV="1">
            <a:off x="2634018" y="4353636"/>
            <a:ext cx="220638" cy="1476232"/>
          </a:xfrm>
          <a:prstGeom prst="straightConnector1">
            <a:avLst/>
          </a:prstGeom>
          <a:solidFill>
            <a:schemeClr val="bg1"/>
          </a:solidFill>
          <a:ln w="9525" cap="flat" cmpd="sng" algn="ctr">
            <a:solidFill>
              <a:srgbClr val="000000"/>
            </a:solidFill>
            <a:prstDash val="solid"/>
            <a:round/>
            <a:headEnd type="none" w="med" len="med"/>
            <a:tailEnd type="arrow"/>
          </a:ln>
          <a:effectLst>
            <a:outerShdw dist="107763" dir="2700000" algn="ctr" rotWithShape="0">
              <a:srgbClr val="333333">
                <a:alpha val="50000"/>
              </a:srgbClr>
            </a:outerShdw>
          </a:effectLst>
        </p:spPr>
      </p:cxnSp>
    </p:spTree>
    <p:extLst>
      <p:ext uri="{BB962C8B-B14F-4D97-AF65-F5344CB8AC3E}">
        <p14:creationId xmlns:p14="http://schemas.microsoft.com/office/powerpoint/2010/main" xmlns="" val="379055496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1"/>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111FFEF-D33E-40B1-B036-A08336C9EFD6}" type="slidenum">
              <a:rPr kumimoji="0" lang="en-US" sz="1800" b="0" i="0" u="none" strike="noStrike" kern="1200" cap="none" spc="0" normalizeH="0" baseline="0" noProof="0">
                <a:ln>
                  <a:noFill/>
                </a:ln>
                <a:solidFill>
                  <a:srgbClr val="003399"/>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en-US" sz="1800" b="0" i="0" u="none" strike="noStrike" kern="1200" cap="none" spc="0" normalizeH="0" baseline="0" noProof="0">
              <a:ln>
                <a:noFill/>
              </a:ln>
              <a:solidFill>
                <a:srgbClr val="003399"/>
              </a:solidFill>
              <a:effectLst/>
              <a:uLnTx/>
              <a:uFillTx/>
              <a:latin typeface="Tahoma"/>
              <a:ea typeface="+mn-ea"/>
              <a:cs typeface="+mn-cs"/>
            </a:endParaRPr>
          </a:p>
        </p:txBody>
      </p:sp>
      <p:sp>
        <p:nvSpPr>
          <p:cNvPr id="49" name="Номер слайда 4"/>
          <p:cNvSpPr txBox="1">
            <a:spLocks noGrp="1"/>
          </p:cNvSpPr>
          <p:nvPr/>
        </p:nvSpPr>
        <p:spPr bwMode="gray">
          <a:xfrm>
            <a:off x="0" y="6477000"/>
            <a:ext cx="533400" cy="381000"/>
          </a:xfrm>
          <a:prstGeom prst="rect">
            <a:avLst/>
          </a:prstGeom>
          <a:noFill/>
          <a:ln>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A167CE1-B709-4869-9AEC-85823D6A7835}" type="slidenum">
              <a:rPr kumimoji="0" lang="en-US" sz="1800" b="0" i="0" u="none" strike="noStrike" kern="1200" cap="none" spc="0" normalizeH="0" baseline="0" noProof="0">
                <a:ln>
                  <a:noFill/>
                </a:ln>
                <a:solidFill>
                  <a:srgbClr val="969696"/>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en-US" sz="1800" b="0" i="0" u="none" strike="noStrike" kern="1200" cap="none" spc="0" normalizeH="0" baseline="0" noProof="0" dirty="0">
              <a:ln>
                <a:noFill/>
              </a:ln>
              <a:solidFill>
                <a:srgbClr val="969696"/>
              </a:solidFill>
              <a:effectLst/>
              <a:uLnTx/>
              <a:uFillTx/>
              <a:latin typeface="Tahoma"/>
              <a:ea typeface="+mn-ea"/>
              <a:cs typeface="+mn-cs"/>
            </a:endParaRPr>
          </a:p>
        </p:txBody>
      </p:sp>
      <p:sp>
        <p:nvSpPr>
          <p:cNvPr id="19" name="Rectangle 2"/>
          <p:cNvSpPr txBox="1">
            <a:spLocks noChangeArrowheads="1"/>
          </p:cNvSpPr>
          <p:nvPr/>
        </p:nvSpPr>
        <p:spPr>
          <a:xfrm>
            <a:off x="104775" y="123825"/>
            <a:ext cx="7867650" cy="563563"/>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a:p>
            <a:pPr marL="0" marR="0" lvl="0" indent="0" algn="l" defTabSz="914400" rtl="0" eaLnBrk="1" fontAlgn="base" latinLnBrk="0" hangingPunct="1">
              <a:lnSpc>
                <a:spcPts val="2000"/>
              </a:lnSpc>
              <a:spcBef>
                <a:spcPct val="0"/>
              </a:spcBef>
              <a:spcAft>
                <a:spcPct val="0"/>
              </a:spcAft>
              <a:buClrTx/>
              <a:buSzTx/>
              <a:buFontTx/>
              <a:buNone/>
              <a:tabLst/>
              <a:defRPr/>
            </a:pPr>
            <a:endParaRPr kumimoji="0" lang="ru-RU" sz="2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sp>
        <p:nvSpPr>
          <p:cNvPr id="8" name="Rectangle 2">
            <a:extLst>
              <a:ext uri="{FF2B5EF4-FFF2-40B4-BE49-F238E27FC236}">
                <a16:creationId xmlns:a16="http://schemas.microsoft.com/office/drawing/2014/main" xmlns="" id="{0ACC4E6B-8CF2-034C-8104-4D0EC8DE6144}"/>
              </a:ext>
            </a:extLst>
          </p:cNvPr>
          <p:cNvSpPr txBox="1">
            <a:spLocks noChangeArrowheads="1"/>
          </p:cNvSpPr>
          <p:nvPr/>
        </p:nvSpPr>
        <p:spPr>
          <a:xfrm>
            <a:off x="1353671" y="190500"/>
            <a:ext cx="6666379" cy="563563"/>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marL="0" marR="0" lvl="0" indent="0" algn="ctr" defTabSz="914400" rtl="0" eaLnBrk="1" fontAlgn="base" latinLnBrk="0" hangingPunct="1">
              <a:lnSpc>
                <a:spcPts val="26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t>Testing the repeatability</a:t>
            </a:r>
            <a:r>
              <a:rPr kumimoji="0" lang="en-US" sz="2800" b="1" i="0" u="none" strike="noStrike" kern="0" cap="none" spc="0" normalizeH="0" noProof="0" dirty="0" smtClean="0">
                <a:ln>
                  <a:noFill/>
                </a:ln>
                <a:solidFill>
                  <a:srgbClr val="FFFFFF"/>
                </a:solidFill>
                <a:effectLst/>
                <a:uLnTx/>
                <a:uFillTx/>
                <a:latin typeface="Calibri" panose="020F0502020204030204" pitchFamily="34" charset="0"/>
                <a:ea typeface="+mj-ea"/>
                <a:cs typeface="Calibri" panose="020F0502020204030204" pitchFamily="34" charset="0"/>
              </a:rPr>
              <a:t> of the method</a:t>
            </a:r>
            <a:endParaRPr kumimoji="0" lang="ru-RU" sz="28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pic>
        <p:nvPicPr>
          <p:cNvPr id="2" name="Рисунок 1">
            <a:extLst>
              <a:ext uri="{FF2B5EF4-FFF2-40B4-BE49-F238E27FC236}">
                <a16:creationId xmlns:a16="http://schemas.microsoft.com/office/drawing/2014/main" xmlns="" id="{5E3B73A0-0C04-45DF-A928-C321B14AD8B9}"/>
              </a:ext>
            </a:extLst>
          </p:cNvPr>
          <p:cNvPicPr>
            <a:picLocks noChangeAspect="1"/>
          </p:cNvPicPr>
          <p:nvPr/>
        </p:nvPicPr>
        <p:blipFill>
          <a:blip r:embed="rId2" cstate="print"/>
          <a:stretch>
            <a:fillRect/>
          </a:stretch>
        </p:blipFill>
        <p:spPr>
          <a:xfrm>
            <a:off x="57150" y="355308"/>
            <a:ext cx="952499" cy="357187"/>
          </a:xfrm>
          <a:prstGeom prst="rect">
            <a:avLst/>
          </a:prstGeom>
        </p:spPr>
      </p:pic>
      <p:sp>
        <p:nvSpPr>
          <p:cNvPr id="10" name="TextBox 9"/>
          <p:cNvSpPr txBox="1"/>
          <p:nvPr/>
        </p:nvSpPr>
        <p:spPr>
          <a:xfrm>
            <a:off x="1691502" y="1160060"/>
            <a:ext cx="2069797" cy="369332"/>
          </a:xfrm>
          <a:prstGeom prst="rect">
            <a:avLst/>
          </a:prstGeom>
          <a:noFill/>
        </p:spPr>
        <p:txBody>
          <a:bodyPr wrap="none" rtlCol="0">
            <a:spAutoFit/>
          </a:bodyPr>
          <a:lstStyle/>
          <a:p>
            <a:r>
              <a:rPr lang="en-US" sz="1800" b="1" dirty="0" smtClean="0"/>
              <a:t>Calibration curve</a:t>
            </a:r>
            <a:endParaRPr lang="ru-RU" sz="1800" b="1" dirty="0"/>
          </a:p>
        </p:txBody>
      </p:sp>
      <p:grpSp>
        <p:nvGrpSpPr>
          <p:cNvPr id="3" name="Группа 21"/>
          <p:cNvGrpSpPr/>
          <p:nvPr/>
        </p:nvGrpSpPr>
        <p:grpSpPr>
          <a:xfrm>
            <a:off x="183983" y="1446664"/>
            <a:ext cx="5111347" cy="4585648"/>
            <a:chOff x="798133" y="1856095"/>
            <a:chExt cx="4742858" cy="4244454"/>
          </a:xfrm>
        </p:grpSpPr>
        <p:pic>
          <p:nvPicPr>
            <p:cNvPr id="18" name="Рисунок 17"/>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798133" y="1856095"/>
              <a:ext cx="4742858" cy="4244454"/>
            </a:xfrm>
            <a:prstGeom prst="rect">
              <a:avLst/>
            </a:prstGeom>
          </p:spPr>
        </p:pic>
        <p:sp>
          <p:nvSpPr>
            <p:cNvPr id="20" name="TextBox 19"/>
            <p:cNvSpPr txBox="1"/>
            <p:nvPr/>
          </p:nvSpPr>
          <p:spPr>
            <a:xfrm rot="16200000">
              <a:off x="-549522" y="3742549"/>
              <a:ext cx="3671250" cy="307777"/>
            </a:xfrm>
            <a:prstGeom prst="rect">
              <a:avLst/>
            </a:prstGeom>
            <a:solidFill>
              <a:schemeClr val="bg1"/>
            </a:solidFill>
          </p:spPr>
          <p:txBody>
            <a:bodyPr wrap="square" rtlCol="0">
              <a:spAutoFit/>
            </a:bodyPr>
            <a:lstStyle/>
            <a:p>
              <a:r>
                <a:rPr lang="en-US" b="1" dirty="0" smtClean="0"/>
                <a:t>Calculated carbon concentration, %</a:t>
              </a:r>
              <a:endParaRPr lang="ru-RU" b="1" dirty="0"/>
            </a:p>
          </p:txBody>
        </p:sp>
        <p:sp>
          <p:nvSpPr>
            <p:cNvPr id="21" name="TextBox 20"/>
            <p:cNvSpPr txBox="1"/>
            <p:nvPr/>
          </p:nvSpPr>
          <p:spPr>
            <a:xfrm>
              <a:off x="1513534" y="5730690"/>
              <a:ext cx="3508841" cy="315268"/>
            </a:xfrm>
            <a:prstGeom prst="rect">
              <a:avLst/>
            </a:prstGeom>
            <a:solidFill>
              <a:schemeClr val="bg1"/>
            </a:solidFill>
          </p:spPr>
          <p:txBody>
            <a:bodyPr wrap="square" rtlCol="0">
              <a:spAutoFit/>
            </a:bodyPr>
            <a:lstStyle/>
            <a:p>
              <a:r>
                <a:rPr lang="en-US" b="1" dirty="0" smtClean="0"/>
                <a:t>Measured carbon concentration, %</a:t>
              </a:r>
              <a:endParaRPr lang="ru-RU" b="1" dirty="0"/>
            </a:p>
          </p:txBody>
        </p:sp>
      </p:grpSp>
      <p:sp>
        <p:nvSpPr>
          <p:cNvPr id="23" name="TextBox 22"/>
          <p:cNvSpPr txBox="1"/>
          <p:nvPr/>
        </p:nvSpPr>
        <p:spPr>
          <a:xfrm>
            <a:off x="4858603" y="1025858"/>
            <a:ext cx="4034834" cy="1200329"/>
          </a:xfrm>
          <a:prstGeom prst="rect">
            <a:avLst/>
          </a:prstGeom>
          <a:noFill/>
        </p:spPr>
        <p:txBody>
          <a:bodyPr wrap="square" rtlCol="0">
            <a:spAutoFit/>
          </a:bodyPr>
          <a:lstStyle/>
          <a:p>
            <a:pPr algn="l"/>
            <a:r>
              <a:rPr lang="en-US" sz="1800" b="1" dirty="0" smtClean="0">
                <a:solidFill>
                  <a:srgbClr val="C00000"/>
                </a:solidFill>
              </a:rPr>
              <a:t>Two samples with carbon concentrations 1.7% and 3.3% were measured 12 times.</a:t>
            </a:r>
          </a:p>
          <a:p>
            <a:pPr algn="l"/>
            <a:r>
              <a:rPr lang="en-US" sz="1800" b="1" dirty="0" smtClean="0"/>
              <a:t>The repeatability was calculated as </a:t>
            </a:r>
            <a:endParaRPr lang="ru-RU" sz="1800" b="1" dirty="0"/>
          </a:p>
        </p:txBody>
      </p:sp>
      <p:pic>
        <p:nvPicPr>
          <p:cNvPr id="18436"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1219200" cy="542925"/>
          </a:xfrm>
          <a:prstGeom prst="rect">
            <a:avLst/>
          </a:prstGeom>
          <a:noFill/>
        </p:spPr>
      </p:pic>
      <p:pic>
        <p:nvPicPr>
          <p:cNvPr id="18435"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0"/>
            <a:ext cx="1190625" cy="314325"/>
          </a:xfrm>
          <a:prstGeom prst="rect">
            <a:avLst/>
          </a:prstGeom>
          <a:noFill/>
        </p:spPr>
      </p:pic>
      <p:pic>
        <p:nvPicPr>
          <p:cNvPr id="29" name="Рисунок 28" descr="Screenshot at 2022-07-13 01-15-05.png"/>
          <p:cNvPicPr>
            <a:picLocks noChangeAspect="1"/>
          </p:cNvPicPr>
          <p:nvPr/>
        </p:nvPicPr>
        <p:blipFill>
          <a:blip r:embed="rId6" cstate="print"/>
          <a:stretch>
            <a:fillRect/>
          </a:stretch>
        </p:blipFill>
        <p:spPr>
          <a:xfrm>
            <a:off x="5718410" y="2422277"/>
            <a:ext cx="2428847" cy="1071550"/>
          </a:xfrm>
          <a:prstGeom prst="rect">
            <a:avLst/>
          </a:prstGeom>
        </p:spPr>
      </p:pic>
      <p:sp>
        <p:nvSpPr>
          <p:cNvPr id="30" name="TextBox 29"/>
          <p:cNvSpPr txBox="1"/>
          <p:nvPr/>
        </p:nvSpPr>
        <p:spPr>
          <a:xfrm>
            <a:off x="5177405" y="3552969"/>
            <a:ext cx="3720935" cy="2862322"/>
          </a:xfrm>
          <a:prstGeom prst="rect">
            <a:avLst/>
          </a:prstGeom>
          <a:noFill/>
        </p:spPr>
        <p:txBody>
          <a:bodyPr wrap="square" rtlCol="0">
            <a:spAutoFit/>
          </a:bodyPr>
          <a:lstStyle/>
          <a:p>
            <a:pPr algn="l"/>
            <a:r>
              <a:rPr lang="en-US" sz="1800" b="1" dirty="0" smtClean="0"/>
              <a:t>Where </a:t>
            </a:r>
            <a:r>
              <a:rPr lang="en-US" sz="1800" b="1" i="1" dirty="0" err="1" smtClean="0"/>
              <a:t>C</a:t>
            </a:r>
            <a:r>
              <a:rPr lang="en-US" sz="1800" b="1" i="1" baseline="-25000" dirty="0" err="1" smtClean="0"/>
              <a:t>i</a:t>
            </a:r>
            <a:r>
              <a:rPr lang="en-US" sz="1800" b="1" i="1" dirty="0" smtClean="0"/>
              <a:t> </a:t>
            </a:r>
            <a:r>
              <a:rPr lang="en-US" sz="1800" b="1" dirty="0" smtClean="0"/>
              <a:t>is the determined concentration value for each measurement, </a:t>
            </a:r>
            <a:r>
              <a:rPr lang="en-US" sz="1800" b="1" i="1" dirty="0" smtClean="0"/>
              <a:t>C</a:t>
            </a:r>
            <a:r>
              <a:rPr lang="en-US" sz="1800" b="1" dirty="0" smtClean="0"/>
              <a:t> is the mean concentration value for all measurements. </a:t>
            </a:r>
          </a:p>
          <a:p>
            <a:pPr algn="l"/>
            <a:endParaRPr lang="en-US" sz="1800" b="1" dirty="0" smtClean="0"/>
          </a:p>
          <a:p>
            <a:pPr algn="l"/>
            <a:r>
              <a:rPr lang="en-US" sz="1800" b="1" dirty="0" smtClean="0"/>
              <a:t>The results are</a:t>
            </a:r>
          </a:p>
          <a:p>
            <a:pPr algn="l"/>
            <a:endParaRPr lang="en-US" sz="1800" b="1" dirty="0" smtClean="0"/>
          </a:p>
          <a:p>
            <a:r>
              <a:rPr lang="el-GR" sz="1800" b="1" dirty="0" smtClean="0">
                <a:solidFill>
                  <a:srgbClr val="FF0000"/>
                </a:solidFill>
              </a:rPr>
              <a:t>σ</a:t>
            </a:r>
            <a:r>
              <a:rPr lang="en-US" sz="1800" b="1" baseline="-25000" dirty="0" smtClean="0">
                <a:solidFill>
                  <a:srgbClr val="FF0000"/>
                </a:solidFill>
              </a:rPr>
              <a:t>r</a:t>
            </a:r>
            <a:r>
              <a:rPr lang="en-US" sz="1800" b="1" dirty="0" smtClean="0">
                <a:solidFill>
                  <a:srgbClr val="FF0000"/>
                </a:solidFill>
              </a:rPr>
              <a:t>(1.7%) = 0.16%</a:t>
            </a:r>
          </a:p>
          <a:p>
            <a:r>
              <a:rPr lang="el-GR" sz="1800" b="1" dirty="0" smtClean="0">
                <a:solidFill>
                  <a:srgbClr val="FF0000"/>
                </a:solidFill>
              </a:rPr>
              <a:t>σ</a:t>
            </a:r>
            <a:r>
              <a:rPr lang="en-US" sz="1800" b="1" baseline="-25000" dirty="0" smtClean="0">
                <a:solidFill>
                  <a:srgbClr val="FF0000"/>
                </a:solidFill>
              </a:rPr>
              <a:t>r</a:t>
            </a:r>
            <a:r>
              <a:rPr lang="en-US" sz="1800" b="1" dirty="0" smtClean="0">
                <a:solidFill>
                  <a:srgbClr val="FF0000"/>
                </a:solidFill>
              </a:rPr>
              <a:t>(3.3%) = 0.12%</a:t>
            </a:r>
          </a:p>
        </p:txBody>
      </p:sp>
      <p:sp>
        <p:nvSpPr>
          <p:cNvPr id="31" name="Прямоугольник 30"/>
          <p:cNvSpPr/>
          <p:nvPr/>
        </p:nvSpPr>
        <p:spPr>
          <a:xfrm>
            <a:off x="2007905" y="6072902"/>
            <a:ext cx="1279517" cy="338554"/>
          </a:xfrm>
          <a:prstGeom prst="rect">
            <a:avLst/>
          </a:prstGeom>
        </p:spPr>
        <p:txBody>
          <a:bodyPr wrap="none">
            <a:spAutoFit/>
          </a:bodyPr>
          <a:lstStyle/>
          <a:p>
            <a:r>
              <a:rPr lang="el-GR" sz="1600" b="1" dirty="0" smtClean="0"/>
              <a:t>σ</a:t>
            </a:r>
            <a:r>
              <a:rPr lang="en-US" sz="1600" b="1" baseline="-25000" dirty="0" err="1" smtClean="0"/>
              <a:t>rms</a:t>
            </a:r>
            <a:r>
              <a:rPr lang="en-US" sz="1600" b="1" dirty="0" smtClean="0"/>
              <a:t> = 0.2%</a:t>
            </a:r>
          </a:p>
        </p:txBody>
      </p:sp>
    </p:spTree>
    <p:extLst>
      <p:ext uri="{BB962C8B-B14F-4D97-AF65-F5344CB8AC3E}">
        <p14:creationId xmlns:p14="http://schemas.microsoft.com/office/powerpoint/2010/main" xmlns="" val="379055496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1"/>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111FFEF-D33E-40B1-B036-A08336C9EFD6}" type="slidenum">
              <a:rPr kumimoji="0" lang="en-US" sz="1800" b="0" i="0" u="none" strike="noStrike" kern="1200" cap="none" spc="0" normalizeH="0" baseline="0" noProof="0">
                <a:ln>
                  <a:noFill/>
                </a:ln>
                <a:solidFill>
                  <a:srgbClr val="003399"/>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13</a:t>
            </a:fld>
            <a:endParaRPr kumimoji="0" lang="en-US" sz="1800" b="0" i="0" u="none" strike="noStrike" kern="1200" cap="none" spc="0" normalizeH="0" baseline="0" noProof="0">
              <a:ln>
                <a:noFill/>
              </a:ln>
              <a:solidFill>
                <a:srgbClr val="003399"/>
              </a:solidFill>
              <a:effectLst/>
              <a:uLnTx/>
              <a:uFillTx/>
              <a:latin typeface="Tahoma"/>
              <a:ea typeface="+mn-ea"/>
              <a:cs typeface="+mn-cs"/>
            </a:endParaRPr>
          </a:p>
        </p:txBody>
      </p:sp>
      <p:sp>
        <p:nvSpPr>
          <p:cNvPr id="49" name="Номер слайда 4"/>
          <p:cNvSpPr txBox="1">
            <a:spLocks noGrp="1"/>
          </p:cNvSpPr>
          <p:nvPr/>
        </p:nvSpPr>
        <p:spPr bwMode="gray">
          <a:xfrm>
            <a:off x="0" y="6477000"/>
            <a:ext cx="533400" cy="381000"/>
          </a:xfrm>
          <a:prstGeom prst="rect">
            <a:avLst/>
          </a:prstGeom>
          <a:noFill/>
          <a:ln>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A167CE1-B709-4869-9AEC-85823D6A7835}" type="slidenum">
              <a:rPr kumimoji="0" lang="en-US" sz="1800" b="0" i="0" u="none" strike="noStrike" kern="1200" cap="none" spc="0" normalizeH="0" baseline="0" noProof="0">
                <a:ln>
                  <a:noFill/>
                </a:ln>
                <a:solidFill>
                  <a:srgbClr val="969696"/>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13</a:t>
            </a:fld>
            <a:endParaRPr kumimoji="0" lang="en-US" sz="1800" b="0" i="0" u="none" strike="noStrike" kern="1200" cap="none" spc="0" normalizeH="0" baseline="0" noProof="0" dirty="0">
              <a:ln>
                <a:noFill/>
              </a:ln>
              <a:solidFill>
                <a:srgbClr val="969696"/>
              </a:solidFill>
              <a:effectLst/>
              <a:uLnTx/>
              <a:uFillTx/>
              <a:latin typeface="Tahoma"/>
              <a:ea typeface="+mn-ea"/>
              <a:cs typeface="+mn-cs"/>
            </a:endParaRPr>
          </a:p>
        </p:txBody>
      </p:sp>
      <p:sp>
        <p:nvSpPr>
          <p:cNvPr id="19" name="Rectangle 2"/>
          <p:cNvSpPr txBox="1">
            <a:spLocks noChangeArrowheads="1"/>
          </p:cNvSpPr>
          <p:nvPr/>
        </p:nvSpPr>
        <p:spPr>
          <a:xfrm>
            <a:off x="104775" y="123825"/>
            <a:ext cx="7867650" cy="563563"/>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a:p>
            <a:pPr marL="0" marR="0" lvl="0" indent="0" algn="l" defTabSz="914400" rtl="0" eaLnBrk="1" fontAlgn="base" latinLnBrk="0" hangingPunct="1">
              <a:lnSpc>
                <a:spcPts val="2000"/>
              </a:lnSpc>
              <a:spcBef>
                <a:spcPct val="0"/>
              </a:spcBef>
              <a:spcAft>
                <a:spcPct val="0"/>
              </a:spcAft>
              <a:buClrTx/>
              <a:buSzTx/>
              <a:buFontTx/>
              <a:buNone/>
              <a:tabLst/>
              <a:defRPr/>
            </a:pPr>
            <a:endParaRPr kumimoji="0" lang="ru-RU" sz="2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sp>
        <p:nvSpPr>
          <p:cNvPr id="8" name="Rectangle 2">
            <a:extLst>
              <a:ext uri="{FF2B5EF4-FFF2-40B4-BE49-F238E27FC236}">
                <a16:creationId xmlns:a16="http://schemas.microsoft.com/office/drawing/2014/main" xmlns="" id="{0ACC4E6B-8CF2-034C-8104-4D0EC8DE6144}"/>
              </a:ext>
            </a:extLst>
          </p:cNvPr>
          <p:cNvSpPr txBox="1">
            <a:spLocks noChangeArrowheads="1"/>
          </p:cNvSpPr>
          <p:nvPr/>
        </p:nvSpPr>
        <p:spPr>
          <a:xfrm>
            <a:off x="1542609" y="176852"/>
            <a:ext cx="5961529" cy="563563"/>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marL="0" marR="0" lvl="0" indent="0" algn="ctr" defTabSz="914400" rtl="0" eaLnBrk="1" fontAlgn="base" latinLnBrk="0" hangingPunct="1">
              <a:lnSpc>
                <a:spcPts val="2600"/>
              </a:lnSpc>
              <a:spcBef>
                <a:spcPct val="0"/>
              </a:spcBef>
              <a:spcAft>
                <a:spcPct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t>Monte Carlo simulations</a:t>
            </a:r>
            <a:endParaRPr kumimoji="0" lang="ru-RU"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pic>
        <p:nvPicPr>
          <p:cNvPr id="2" name="Рисунок 1">
            <a:extLst>
              <a:ext uri="{FF2B5EF4-FFF2-40B4-BE49-F238E27FC236}">
                <a16:creationId xmlns:a16="http://schemas.microsoft.com/office/drawing/2014/main" xmlns="" id="{5E3B73A0-0C04-45DF-A928-C321B14AD8B9}"/>
              </a:ext>
            </a:extLst>
          </p:cNvPr>
          <p:cNvPicPr>
            <a:picLocks noChangeAspect="1"/>
          </p:cNvPicPr>
          <p:nvPr/>
        </p:nvPicPr>
        <p:blipFill>
          <a:blip r:embed="rId2" cstate="print"/>
          <a:stretch>
            <a:fillRect/>
          </a:stretch>
        </p:blipFill>
        <p:spPr>
          <a:xfrm>
            <a:off x="57150" y="355308"/>
            <a:ext cx="952499" cy="357187"/>
          </a:xfrm>
          <a:prstGeom prst="rect">
            <a:avLst/>
          </a:prstGeom>
        </p:spPr>
      </p:pic>
      <p:pic>
        <p:nvPicPr>
          <p:cNvPr id="9" name="Рисунок 8" descr="SetupIsotropic.png"/>
          <p:cNvPicPr>
            <a:picLocks noChangeAspect="1"/>
          </p:cNvPicPr>
          <p:nvPr/>
        </p:nvPicPr>
        <p:blipFill>
          <a:blip r:embed="rId3" cstate="print"/>
          <a:stretch>
            <a:fillRect/>
          </a:stretch>
        </p:blipFill>
        <p:spPr>
          <a:xfrm>
            <a:off x="1015107" y="1518042"/>
            <a:ext cx="7323675" cy="4873409"/>
          </a:xfrm>
          <a:prstGeom prst="rect">
            <a:avLst/>
          </a:prstGeom>
        </p:spPr>
      </p:pic>
      <p:sp>
        <p:nvSpPr>
          <p:cNvPr id="10" name="TextBox 9"/>
          <p:cNvSpPr txBox="1"/>
          <p:nvPr/>
        </p:nvSpPr>
        <p:spPr>
          <a:xfrm>
            <a:off x="1644244" y="1037230"/>
            <a:ext cx="2218877" cy="461665"/>
          </a:xfrm>
          <a:prstGeom prst="rect">
            <a:avLst/>
          </a:prstGeom>
          <a:noFill/>
        </p:spPr>
        <p:txBody>
          <a:bodyPr wrap="none" rtlCol="0">
            <a:spAutoFit/>
          </a:bodyPr>
          <a:lstStyle/>
          <a:p>
            <a:r>
              <a:rPr lang="en-US" sz="2400" b="1" dirty="0" smtClean="0"/>
              <a:t>Geant4 model</a:t>
            </a:r>
            <a:endParaRPr lang="ru-RU" sz="2400" b="1" dirty="0"/>
          </a:p>
        </p:txBody>
      </p:sp>
      <p:sp>
        <p:nvSpPr>
          <p:cNvPr id="11" name="TextBox 10"/>
          <p:cNvSpPr txBox="1"/>
          <p:nvPr/>
        </p:nvSpPr>
        <p:spPr>
          <a:xfrm>
            <a:off x="5618710" y="1135039"/>
            <a:ext cx="2081019" cy="461665"/>
          </a:xfrm>
          <a:prstGeom prst="rect">
            <a:avLst/>
          </a:prstGeom>
          <a:noFill/>
        </p:spPr>
        <p:txBody>
          <a:bodyPr wrap="none" rtlCol="0">
            <a:spAutoFit/>
          </a:bodyPr>
          <a:lstStyle/>
          <a:p>
            <a:r>
              <a:rPr lang="en-US" sz="2400" b="1" dirty="0" smtClean="0"/>
              <a:t>Depth profile</a:t>
            </a:r>
            <a:endParaRPr lang="ru-RU" sz="2400" b="1" dirty="0"/>
          </a:p>
        </p:txBody>
      </p:sp>
    </p:spTree>
    <p:extLst>
      <p:ext uri="{BB962C8B-B14F-4D97-AF65-F5344CB8AC3E}">
        <p14:creationId xmlns:p14="http://schemas.microsoft.com/office/powerpoint/2010/main" xmlns="" val="199127234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1"/>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111FFEF-D33E-40B1-B036-A08336C9EFD6}" type="slidenum">
              <a:rPr kumimoji="0" lang="en-US" sz="1800" b="0" i="0" u="none" strike="noStrike" kern="1200" cap="none" spc="0" normalizeH="0" baseline="0" noProof="0">
                <a:ln>
                  <a:noFill/>
                </a:ln>
                <a:solidFill>
                  <a:srgbClr val="003399"/>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en-US" sz="1800" b="0" i="0" u="none" strike="noStrike" kern="1200" cap="none" spc="0" normalizeH="0" baseline="0" noProof="0">
              <a:ln>
                <a:noFill/>
              </a:ln>
              <a:solidFill>
                <a:srgbClr val="003399"/>
              </a:solidFill>
              <a:effectLst/>
              <a:uLnTx/>
              <a:uFillTx/>
              <a:latin typeface="Tahoma"/>
              <a:ea typeface="+mn-ea"/>
              <a:cs typeface="+mn-cs"/>
            </a:endParaRPr>
          </a:p>
        </p:txBody>
      </p:sp>
      <p:sp>
        <p:nvSpPr>
          <p:cNvPr id="49" name="Номер слайда 4"/>
          <p:cNvSpPr txBox="1">
            <a:spLocks noGrp="1"/>
          </p:cNvSpPr>
          <p:nvPr/>
        </p:nvSpPr>
        <p:spPr bwMode="gray">
          <a:xfrm>
            <a:off x="0" y="6477000"/>
            <a:ext cx="533400" cy="381000"/>
          </a:xfrm>
          <a:prstGeom prst="rect">
            <a:avLst/>
          </a:prstGeom>
          <a:noFill/>
          <a:ln>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A167CE1-B709-4869-9AEC-85823D6A7835}" type="slidenum">
              <a:rPr kumimoji="0" lang="en-US" sz="1800" b="0" i="0" u="none" strike="noStrike" kern="1200" cap="none" spc="0" normalizeH="0" baseline="0" noProof="0">
                <a:ln>
                  <a:noFill/>
                </a:ln>
                <a:solidFill>
                  <a:srgbClr val="969696"/>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en-US" sz="1800" b="0" i="0" u="none" strike="noStrike" kern="1200" cap="none" spc="0" normalizeH="0" baseline="0" noProof="0" dirty="0">
              <a:ln>
                <a:noFill/>
              </a:ln>
              <a:solidFill>
                <a:srgbClr val="969696"/>
              </a:solidFill>
              <a:effectLst/>
              <a:uLnTx/>
              <a:uFillTx/>
              <a:latin typeface="Tahoma"/>
              <a:ea typeface="+mn-ea"/>
              <a:cs typeface="+mn-cs"/>
            </a:endParaRPr>
          </a:p>
        </p:txBody>
      </p:sp>
      <p:sp>
        <p:nvSpPr>
          <p:cNvPr id="19" name="Rectangle 2"/>
          <p:cNvSpPr txBox="1">
            <a:spLocks noChangeArrowheads="1"/>
          </p:cNvSpPr>
          <p:nvPr/>
        </p:nvSpPr>
        <p:spPr>
          <a:xfrm>
            <a:off x="104775" y="123825"/>
            <a:ext cx="7867650" cy="563563"/>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a:p>
            <a:pPr marL="0" marR="0" lvl="0" indent="0" algn="l" defTabSz="914400" rtl="0" eaLnBrk="1" fontAlgn="base" latinLnBrk="0" hangingPunct="1">
              <a:lnSpc>
                <a:spcPts val="2000"/>
              </a:lnSpc>
              <a:spcBef>
                <a:spcPct val="0"/>
              </a:spcBef>
              <a:spcAft>
                <a:spcPct val="0"/>
              </a:spcAft>
              <a:buClrTx/>
              <a:buSzTx/>
              <a:buFontTx/>
              <a:buNone/>
              <a:tabLst/>
              <a:defRPr/>
            </a:pPr>
            <a:endParaRPr kumimoji="0" lang="ru-RU" sz="2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sp>
        <p:nvSpPr>
          <p:cNvPr id="8" name="Rectangle 2">
            <a:extLst>
              <a:ext uri="{FF2B5EF4-FFF2-40B4-BE49-F238E27FC236}">
                <a16:creationId xmlns:a16="http://schemas.microsoft.com/office/drawing/2014/main" xmlns="" id="{0ACC4E6B-8CF2-034C-8104-4D0EC8DE6144}"/>
              </a:ext>
            </a:extLst>
          </p:cNvPr>
          <p:cNvSpPr txBox="1">
            <a:spLocks noChangeArrowheads="1"/>
          </p:cNvSpPr>
          <p:nvPr/>
        </p:nvSpPr>
        <p:spPr>
          <a:xfrm>
            <a:off x="1542609" y="176852"/>
            <a:ext cx="5961529" cy="563563"/>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marL="0" marR="0" lvl="0" indent="0" algn="ctr" defTabSz="914400" rtl="0" eaLnBrk="1" fontAlgn="base" latinLnBrk="0" hangingPunct="1">
              <a:lnSpc>
                <a:spcPts val="2600"/>
              </a:lnSpc>
              <a:spcBef>
                <a:spcPct val="0"/>
              </a:spcBef>
              <a:spcAft>
                <a:spcPct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t>Monte Carlo simulations</a:t>
            </a:r>
            <a:endParaRPr kumimoji="0" lang="ru-RU"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pic>
        <p:nvPicPr>
          <p:cNvPr id="2" name="Рисунок 1">
            <a:extLst>
              <a:ext uri="{FF2B5EF4-FFF2-40B4-BE49-F238E27FC236}">
                <a16:creationId xmlns:a16="http://schemas.microsoft.com/office/drawing/2014/main" xmlns="" id="{5E3B73A0-0C04-45DF-A928-C321B14AD8B9}"/>
              </a:ext>
            </a:extLst>
          </p:cNvPr>
          <p:cNvPicPr>
            <a:picLocks noChangeAspect="1"/>
          </p:cNvPicPr>
          <p:nvPr/>
        </p:nvPicPr>
        <p:blipFill>
          <a:blip r:embed="rId2" cstate="print"/>
          <a:stretch>
            <a:fillRect/>
          </a:stretch>
        </p:blipFill>
        <p:spPr>
          <a:xfrm>
            <a:off x="57150" y="355308"/>
            <a:ext cx="952499" cy="357187"/>
          </a:xfrm>
          <a:prstGeom prst="rect">
            <a:avLst/>
          </a:prstGeom>
        </p:spPr>
      </p:pic>
      <p:pic>
        <p:nvPicPr>
          <p:cNvPr id="13" name="Рисунок 12" descr="PictureForPresentation_simulation.png"/>
          <p:cNvPicPr>
            <a:picLocks noChangeAspect="1"/>
          </p:cNvPicPr>
          <p:nvPr/>
        </p:nvPicPr>
        <p:blipFill>
          <a:blip r:embed="rId3" cstate="print"/>
          <a:stretch>
            <a:fillRect/>
          </a:stretch>
        </p:blipFill>
        <p:spPr>
          <a:xfrm>
            <a:off x="1172341" y="1343239"/>
            <a:ext cx="6580953" cy="4580953"/>
          </a:xfrm>
          <a:prstGeom prst="rect">
            <a:avLst/>
          </a:prstGeom>
        </p:spPr>
      </p:pic>
      <p:sp>
        <p:nvSpPr>
          <p:cNvPr id="14" name="TextBox 13"/>
          <p:cNvSpPr txBox="1"/>
          <p:nvPr/>
        </p:nvSpPr>
        <p:spPr>
          <a:xfrm>
            <a:off x="789158" y="6127844"/>
            <a:ext cx="7013459" cy="369332"/>
          </a:xfrm>
          <a:prstGeom prst="rect">
            <a:avLst/>
          </a:prstGeom>
          <a:noFill/>
        </p:spPr>
        <p:txBody>
          <a:bodyPr wrap="none" rtlCol="0">
            <a:spAutoFit/>
          </a:bodyPr>
          <a:lstStyle/>
          <a:p>
            <a:r>
              <a:rPr lang="en-US" sz="1800" b="1" dirty="0" smtClean="0"/>
              <a:t>The simulation corresponds to the irradiation time of ~100 sec</a:t>
            </a:r>
            <a:endParaRPr lang="ru-RU" sz="1800" b="1" dirty="0"/>
          </a:p>
        </p:txBody>
      </p:sp>
    </p:spTree>
    <p:extLst>
      <p:ext uri="{BB962C8B-B14F-4D97-AF65-F5344CB8AC3E}">
        <p14:creationId xmlns:p14="http://schemas.microsoft.com/office/powerpoint/2010/main" xmlns="" val="199127234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1"/>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111FFEF-D33E-40B1-B036-A08336C9EFD6}" type="slidenum">
              <a:rPr kumimoji="0" lang="en-US" sz="1800" b="0" i="0" u="none" strike="noStrike" kern="1200" cap="none" spc="0" normalizeH="0" baseline="0" noProof="0">
                <a:ln>
                  <a:noFill/>
                </a:ln>
                <a:solidFill>
                  <a:srgbClr val="003399"/>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15</a:t>
            </a:fld>
            <a:endParaRPr kumimoji="0" lang="en-US" sz="1800" b="0" i="0" u="none" strike="noStrike" kern="1200" cap="none" spc="0" normalizeH="0" baseline="0" noProof="0">
              <a:ln>
                <a:noFill/>
              </a:ln>
              <a:solidFill>
                <a:srgbClr val="003399"/>
              </a:solidFill>
              <a:effectLst/>
              <a:uLnTx/>
              <a:uFillTx/>
              <a:latin typeface="Tahoma"/>
              <a:ea typeface="+mn-ea"/>
              <a:cs typeface="+mn-cs"/>
            </a:endParaRPr>
          </a:p>
        </p:txBody>
      </p:sp>
      <p:sp>
        <p:nvSpPr>
          <p:cNvPr id="49" name="Номер слайда 4"/>
          <p:cNvSpPr txBox="1">
            <a:spLocks noGrp="1"/>
          </p:cNvSpPr>
          <p:nvPr/>
        </p:nvSpPr>
        <p:spPr bwMode="gray">
          <a:xfrm>
            <a:off x="0" y="6477000"/>
            <a:ext cx="533400" cy="381000"/>
          </a:xfrm>
          <a:prstGeom prst="rect">
            <a:avLst/>
          </a:prstGeom>
          <a:noFill/>
          <a:ln>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A167CE1-B709-4869-9AEC-85823D6A7835}" type="slidenum">
              <a:rPr kumimoji="0" lang="en-US" sz="1800" b="0" i="0" u="none" strike="noStrike" kern="1200" cap="none" spc="0" normalizeH="0" baseline="0" noProof="0">
                <a:ln>
                  <a:noFill/>
                </a:ln>
                <a:solidFill>
                  <a:srgbClr val="969696"/>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15</a:t>
            </a:fld>
            <a:endParaRPr kumimoji="0" lang="en-US" sz="1800" b="0" i="0" u="none" strike="noStrike" kern="1200" cap="none" spc="0" normalizeH="0" baseline="0" noProof="0" dirty="0">
              <a:ln>
                <a:noFill/>
              </a:ln>
              <a:solidFill>
                <a:srgbClr val="969696"/>
              </a:solidFill>
              <a:effectLst/>
              <a:uLnTx/>
              <a:uFillTx/>
              <a:latin typeface="Tahoma"/>
              <a:ea typeface="+mn-ea"/>
              <a:cs typeface="+mn-cs"/>
            </a:endParaRPr>
          </a:p>
        </p:txBody>
      </p:sp>
      <p:sp>
        <p:nvSpPr>
          <p:cNvPr id="19" name="Rectangle 2"/>
          <p:cNvSpPr txBox="1">
            <a:spLocks noChangeArrowheads="1"/>
          </p:cNvSpPr>
          <p:nvPr/>
        </p:nvSpPr>
        <p:spPr>
          <a:xfrm>
            <a:off x="104775" y="123825"/>
            <a:ext cx="7867650" cy="563563"/>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a:p>
            <a:pPr marL="0" marR="0" lvl="0" indent="0" algn="l" defTabSz="914400" rtl="0" eaLnBrk="1" fontAlgn="base" latinLnBrk="0" hangingPunct="1">
              <a:lnSpc>
                <a:spcPts val="2000"/>
              </a:lnSpc>
              <a:spcBef>
                <a:spcPct val="0"/>
              </a:spcBef>
              <a:spcAft>
                <a:spcPct val="0"/>
              </a:spcAft>
              <a:buClrTx/>
              <a:buSzTx/>
              <a:buFontTx/>
              <a:buNone/>
              <a:tabLst/>
              <a:defRPr/>
            </a:pPr>
            <a:endParaRPr kumimoji="0" lang="ru-RU" sz="2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sp>
        <p:nvSpPr>
          <p:cNvPr id="8" name="Rectangle 2">
            <a:extLst>
              <a:ext uri="{FF2B5EF4-FFF2-40B4-BE49-F238E27FC236}">
                <a16:creationId xmlns:a16="http://schemas.microsoft.com/office/drawing/2014/main" xmlns="" id="{0ACC4E6B-8CF2-034C-8104-4D0EC8DE6144}"/>
              </a:ext>
            </a:extLst>
          </p:cNvPr>
          <p:cNvSpPr txBox="1">
            <a:spLocks noChangeArrowheads="1"/>
          </p:cNvSpPr>
          <p:nvPr/>
        </p:nvSpPr>
        <p:spPr>
          <a:xfrm>
            <a:off x="1337481" y="176852"/>
            <a:ext cx="6387152" cy="563563"/>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marL="0" marR="0" lvl="0" indent="0" algn="ctr" defTabSz="914400" rtl="0" eaLnBrk="1" fontAlgn="base" latinLnBrk="0" hangingPunct="1">
              <a:lnSpc>
                <a:spcPts val="2600"/>
              </a:lnSpc>
              <a:spcBef>
                <a:spcPct val="0"/>
              </a:spcBef>
              <a:spcAft>
                <a:spcPct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t>Monte Carlo simulations: TOF spectrum</a:t>
            </a:r>
            <a:endParaRPr kumimoji="0" lang="ru-RU"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pic>
        <p:nvPicPr>
          <p:cNvPr id="2" name="Рисунок 1">
            <a:extLst>
              <a:ext uri="{FF2B5EF4-FFF2-40B4-BE49-F238E27FC236}">
                <a16:creationId xmlns:a16="http://schemas.microsoft.com/office/drawing/2014/main" xmlns="" id="{5E3B73A0-0C04-45DF-A928-C321B14AD8B9}"/>
              </a:ext>
            </a:extLst>
          </p:cNvPr>
          <p:cNvPicPr>
            <a:picLocks noChangeAspect="1"/>
          </p:cNvPicPr>
          <p:nvPr/>
        </p:nvPicPr>
        <p:blipFill>
          <a:blip r:embed="rId2" cstate="print"/>
          <a:stretch>
            <a:fillRect/>
          </a:stretch>
        </p:blipFill>
        <p:spPr>
          <a:xfrm>
            <a:off x="57150" y="355308"/>
            <a:ext cx="952499" cy="357187"/>
          </a:xfrm>
          <a:prstGeom prst="rect">
            <a:avLst/>
          </a:prstGeom>
        </p:spPr>
      </p:pic>
      <p:pic>
        <p:nvPicPr>
          <p:cNvPr id="18434" name="Picture 2"/>
          <p:cNvPicPr>
            <a:picLocks noChangeAspect="1" noChangeArrowheads="1"/>
          </p:cNvPicPr>
          <p:nvPr/>
        </p:nvPicPr>
        <p:blipFill>
          <a:blip r:embed="rId3" cstate="print"/>
          <a:srcRect/>
          <a:stretch>
            <a:fillRect/>
          </a:stretch>
        </p:blipFill>
        <p:spPr bwMode="auto">
          <a:xfrm>
            <a:off x="1119116" y="1187354"/>
            <a:ext cx="6830255" cy="5039151"/>
          </a:xfrm>
          <a:prstGeom prst="rect">
            <a:avLst/>
          </a:prstGeom>
          <a:noFill/>
          <a:ln w="9525">
            <a:noFill/>
            <a:miter lim="800000"/>
            <a:headEnd/>
            <a:tailEnd/>
          </a:ln>
        </p:spPr>
      </p:pic>
      <p:sp>
        <p:nvSpPr>
          <p:cNvPr id="12" name="TextBox 11"/>
          <p:cNvSpPr txBox="1"/>
          <p:nvPr/>
        </p:nvSpPr>
        <p:spPr>
          <a:xfrm>
            <a:off x="7254629" y="2988860"/>
            <a:ext cx="688010" cy="338554"/>
          </a:xfrm>
          <a:prstGeom prst="rect">
            <a:avLst/>
          </a:prstGeom>
          <a:solidFill>
            <a:schemeClr val="bg1"/>
          </a:solidFill>
        </p:spPr>
        <p:txBody>
          <a:bodyPr wrap="none" rtlCol="0">
            <a:spAutoFit/>
          </a:bodyPr>
          <a:lstStyle/>
          <a:p>
            <a:r>
              <a:rPr lang="en-US" sz="1600" b="1" dirty="0" smtClean="0"/>
              <a:t>t (ns)</a:t>
            </a:r>
            <a:endParaRPr lang="ru-RU" sz="1600" b="1" dirty="0"/>
          </a:p>
        </p:txBody>
      </p:sp>
      <p:sp>
        <p:nvSpPr>
          <p:cNvPr id="13" name="TextBox 12"/>
          <p:cNvSpPr txBox="1"/>
          <p:nvPr/>
        </p:nvSpPr>
        <p:spPr>
          <a:xfrm>
            <a:off x="3552038" y="6143766"/>
            <a:ext cx="1792478" cy="461665"/>
          </a:xfrm>
          <a:prstGeom prst="rect">
            <a:avLst/>
          </a:prstGeom>
          <a:solidFill>
            <a:schemeClr val="bg1"/>
          </a:solidFill>
        </p:spPr>
        <p:txBody>
          <a:bodyPr wrap="none" rtlCol="0">
            <a:spAutoFit/>
          </a:bodyPr>
          <a:lstStyle/>
          <a:p>
            <a:r>
              <a:rPr lang="en-US" sz="2400" b="1" dirty="0" smtClean="0"/>
              <a:t>Depth (cm)</a:t>
            </a:r>
            <a:endParaRPr lang="ru-RU" sz="2400" b="1" dirty="0"/>
          </a:p>
        </p:txBody>
      </p:sp>
      <p:sp>
        <p:nvSpPr>
          <p:cNvPr id="14" name="TextBox 13"/>
          <p:cNvSpPr txBox="1"/>
          <p:nvPr/>
        </p:nvSpPr>
        <p:spPr>
          <a:xfrm>
            <a:off x="6073901" y="1635456"/>
            <a:ext cx="793039" cy="461665"/>
          </a:xfrm>
          <a:prstGeom prst="rect">
            <a:avLst/>
          </a:prstGeom>
          <a:solidFill>
            <a:schemeClr val="bg1"/>
          </a:solidFill>
        </p:spPr>
        <p:txBody>
          <a:bodyPr wrap="none" rtlCol="0">
            <a:spAutoFit/>
          </a:bodyPr>
          <a:lstStyle/>
          <a:p>
            <a:r>
              <a:rPr lang="en-US" sz="2400" b="1" dirty="0" smtClean="0"/>
              <a:t>TOF</a:t>
            </a:r>
            <a:endParaRPr lang="ru-RU" sz="2400" b="1" dirty="0"/>
          </a:p>
        </p:txBody>
      </p:sp>
    </p:spTree>
    <p:extLst>
      <p:ext uri="{BB962C8B-B14F-4D97-AF65-F5344CB8AC3E}">
        <p14:creationId xmlns:p14="http://schemas.microsoft.com/office/powerpoint/2010/main" xmlns="" val="199127234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1"/>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111FFEF-D33E-40B1-B036-A08336C9EFD6}" type="slidenum">
              <a:rPr kumimoji="0" lang="en-US" sz="1800" b="0" i="0" u="none" strike="noStrike" kern="1200" cap="none" spc="0" normalizeH="0" baseline="0" noProof="0">
                <a:ln>
                  <a:noFill/>
                </a:ln>
                <a:solidFill>
                  <a:srgbClr val="003399"/>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en-US" sz="1800" b="0" i="0" u="none" strike="noStrike" kern="1200" cap="none" spc="0" normalizeH="0" baseline="0" noProof="0">
              <a:ln>
                <a:noFill/>
              </a:ln>
              <a:solidFill>
                <a:srgbClr val="003399"/>
              </a:solidFill>
              <a:effectLst/>
              <a:uLnTx/>
              <a:uFillTx/>
              <a:latin typeface="Tahoma"/>
              <a:ea typeface="+mn-ea"/>
              <a:cs typeface="+mn-cs"/>
            </a:endParaRPr>
          </a:p>
        </p:txBody>
      </p:sp>
      <p:sp>
        <p:nvSpPr>
          <p:cNvPr id="49" name="Номер слайда 4"/>
          <p:cNvSpPr txBox="1">
            <a:spLocks noGrp="1"/>
          </p:cNvSpPr>
          <p:nvPr/>
        </p:nvSpPr>
        <p:spPr bwMode="gray">
          <a:xfrm>
            <a:off x="0" y="6477000"/>
            <a:ext cx="533400" cy="381000"/>
          </a:xfrm>
          <a:prstGeom prst="rect">
            <a:avLst/>
          </a:prstGeom>
          <a:noFill/>
          <a:ln>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A167CE1-B709-4869-9AEC-85823D6A7835}" type="slidenum">
              <a:rPr kumimoji="0" lang="en-US" sz="1800" b="0" i="0" u="none" strike="noStrike" kern="1200" cap="none" spc="0" normalizeH="0" baseline="0" noProof="0">
                <a:ln>
                  <a:noFill/>
                </a:ln>
                <a:solidFill>
                  <a:srgbClr val="969696"/>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en-US" sz="1800" b="0" i="0" u="none" strike="noStrike" kern="1200" cap="none" spc="0" normalizeH="0" baseline="0" noProof="0" dirty="0">
              <a:ln>
                <a:noFill/>
              </a:ln>
              <a:solidFill>
                <a:srgbClr val="969696"/>
              </a:solidFill>
              <a:effectLst/>
              <a:uLnTx/>
              <a:uFillTx/>
              <a:latin typeface="Tahoma"/>
              <a:ea typeface="+mn-ea"/>
              <a:cs typeface="+mn-cs"/>
            </a:endParaRPr>
          </a:p>
        </p:txBody>
      </p:sp>
      <p:sp>
        <p:nvSpPr>
          <p:cNvPr id="19" name="Rectangle 2"/>
          <p:cNvSpPr txBox="1">
            <a:spLocks noChangeArrowheads="1"/>
          </p:cNvSpPr>
          <p:nvPr/>
        </p:nvSpPr>
        <p:spPr>
          <a:xfrm>
            <a:off x="104775" y="123825"/>
            <a:ext cx="7867650" cy="563563"/>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a:p>
            <a:pPr marL="0" marR="0" lvl="0" indent="0" algn="l" defTabSz="914400" rtl="0" eaLnBrk="1" fontAlgn="base" latinLnBrk="0" hangingPunct="1">
              <a:lnSpc>
                <a:spcPts val="2000"/>
              </a:lnSpc>
              <a:spcBef>
                <a:spcPct val="0"/>
              </a:spcBef>
              <a:spcAft>
                <a:spcPct val="0"/>
              </a:spcAft>
              <a:buClrTx/>
              <a:buSzTx/>
              <a:buFontTx/>
              <a:buNone/>
              <a:tabLst/>
              <a:defRPr/>
            </a:pPr>
            <a:endParaRPr kumimoji="0" lang="ru-RU" sz="2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sp>
        <p:nvSpPr>
          <p:cNvPr id="8" name="Rectangle 2">
            <a:extLst>
              <a:ext uri="{FF2B5EF4-FFF2-40B4-BE49-F238E27FC236}">
                <a16:creationId xmlns:a16="http://schemas.microsoft.com/office/drawing/2014/main" xmlns="" id="{0ACC4E6B-8CF2-034C-8104-4D0EC8DE6144}"/>
              </a:ext>
            </a:extLst>
          </p:cNvPr>
          <p:cNvSpPr txBox="1">
            <a:spLocks noChangeArrowheads="1"/>
          </p:cNvSpPr>
          <p:nvPr/>
        </p:nvSpPr>
        <p:spPr>
          <a:xfrm>
            <a:off x="1542609" y="176852"/>
            <a:ext cx="5961529" cy="696605"/>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marL="0" marR="0" lvl="0" indent="0" algn="ctr" defTabSz="914400" rtl="0" eaLnBrk="1" fontAlgn="base" latinLnBrk="0" hangingPunct="1">
              <a:lnSpc>
                <a:spcPts val="2600"/>
              </a:lnSpc>
              <a:spcBef>
                <a:spcPct val="0"/>
              </a:spcBef>
              <a:spcAft>
                <a:spcPct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t>Monte Carlo simulations with pure carbon layers</a:t>
            </a:r>
            <a:endParaRPr kumimoji="0" lang="ru-RU"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pic>
        <p:nvPicPr>
          <p:cNvPr id="2" name="Рисунок 1">
            <a:extLst>
              <a:ext uri="{FF2B5EF4-FFF2-40B4-BE49-F238E27FC236}">
                <a16:creationId xmlns:a16="http://schemas.microsoft.com/office/drawing/2014/main" xmlns="" id="{5E3B73A0-0C04-45DF-A928-C321B14AD8B9}"/>
              </a:ext>
            </a:extLst>
          </p:cNvPr>
          <p:cNvPicPr>
            <a:picLocks noChangeAspect="1"/>
          </p:cNvPicPr>
          <p:nvPr/>
        </p:nvPicPr>
        <p:blipFill>
          <a:blip r:embed="rId2" cstate="print"/>
          <a:stretch>
            <a:fillRect/>
          </a:stretch>
        </p:blipFill>
        <p:spPr>
          <a:xfrm>
            <a:off x="57150" y="355308"/>
            <a:ext cx="952499" cy="357187"/>
          </a:xfrm>
          <a:prstGeom prst="rect">
            <a:avLst/>
          </a:prstGeom>
        </p:spPr>
      </p:pic>
      <p:pic>
        <p:nvPicPr>
          <p:cNvPr id="12" name="Рисунок 11" descr="Setup_spectra.png"/>
          <p:cNvPicPr>
            <a:picLocks noChangeAspect="1"/>
          </p:cNvPicPr>
          <p:nvPr/>
        </p:nvPicPr>
        <p:blipFill>
          <a:blip r:embed="rId3" cstate="print"/>
          <a:stretch>
            <a:fillRect/>
          </a:stretch>
        </p:blipFill>
        <p:spPr>
          <a:xfrm>
            <a:off x="745296" y="1266070"/>
            <a:ext cx="7980953" cy="4980953"/>
          </a:xfrm>
          <a:prstGeom prst="rect">
            <a:avLst/>
          </a:prstGeom>
        </p:spPr>
      </p:pic>
      <p:sp>
        <p:nvSpPr>
          <p:cNvPr id="9" name="TextBox 8"/>
          <p:cNvSpPr txBox="1"/>
          <p:nvPr/>
        </p:nvSpPr>
        <p:spPr>
          <a:xfrm>
            <a:off x="5591631" y="6141492"/>
            <a:ext cx="2185214" cy="369332"/>
          </a:xfrm>
          <a:prstGeom prst="rect">
            <a:avLst/>
          </a:prstGeom>
          <a:noFill/>
        </p:spPr>
        <p:txBody>
          <a:bodyPr wrap="none" rtlCol="0">
            <a:spAutoFit/>
          </a:bodyPr>
          <a:lstStyle/>
          <a:p>
            <a:r>
              <a:rPr lang="en-US" sz="1800" b="1" dirty="0" smtClean="0"/>
              <a:t>Reference spectra</a:t>
            </a:r>
            <a:endParaRPr lang="ru-RU" sz="1800" b="1" dirty="0"/>
          </a:p>
        </p:txBody>
      </p:sp>
    </p:spTree>
    <p:extLst>
      <p:ext uri="{BB962C8B-B14F-4D97-AF65-F5344CB8AC3E}">
        <p14:creationId xmlns:p14="http://schemas.microsoft.com/office/powerpoint/2010/main" xmlns="" val="199127234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1"/>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111FFEF-D33E-40B1-B036-A08336C9EFD6}" type="slidenum">
              <a:rPr kumimoji="0" lang="en-US" sz="1800" b="0" i="0" u="none" strike="noStrike" kern="1200" cap="none" spc="0" normalizeH="0" baseline="0" noProof="0">
                <a:ln>
                  <a:noFill/>
                </a:ln>
                <a:solidFill>
                  <a:srgbClr val="003399"/>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en-US" sz="1800" b="0" i="0" u="none" strike="noStrike" kern="1200" cap="none" spc="0" normalizeH="0" baseline="0" noProof="0">
              <a:ln>
                <a:noFill/>
              </a:ln>
              <a:solidFill>
                <a:srgbClr val="003399"/>
              </a:solidFill>
              <a:effectLst/>
              <a:uLnTx/>
              <a:uFillTx/>
              <a:latin typeface="Tahoma"/>
              <a:ea typeface="+mn-ea"/>
              <a:cs typeface="+mn-cs"/>
            </a:endParaRPr>
          </a:p>
        </p:txBody>
      </p:sp>
      <p:sp>
        <p:nvSpPr>
          <p:cNvPr id="49" name="Номер слайда 4"/>
          <p:cNvSpPr txBox="1">
            <a:spLocks noGrp="1"/>
          </p:cNvSpPr>
          <p:nvPr/>
        </p:nvSpPr>
        <p:spPr bwMode="gray">
          <a:xfrm>
            <a:off x="0" y="6477000"/>
            <a:ext cx="533400" cy="381000"/>
          </a:xfrm>
          <a:prstGeom prst="rect">
            <a:avLst/>
          </a:prstGeom>
          <a:noFill/>
          <a:ln>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A167CE1-B709-4869-9AEC-85823D6A7835}" type="slidenum">
              <a:rPr kumimoji="0" lang="en-US" sz="1800" b="0" i="0" u="none" strike="noStrike" kern="1200" cap="none" spc="0" normalizeH="0" baseline="0" noProof="0">
                <a:ln>
                  <a:noFill/>
                </a:ln>
                <a:solidFill>
                  <a:srgbClr val="969696"/>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en-US" sz="1800" b="0" i="0" u="none" strike="noStrike" kern="1200" cap="none" spc="0" normalizeH="0" baseline="0" noProof="0" dirty="0">
              <a:ln>
                <a:noFill/>
              </a:ln>
              <a:solidFill>
                <a:srgbClr val="969696"/>
              </a:solidFill>
              <a:effectLst/>
              <a:uLnTx/>
              <a:uFillTx/>
              <a:latin typeface="Tahoma"/>
              <a:ea typeface="+mn-ea"/>
              <a:cs typeface="+mn-cs"/>
            </a:endParaRPr>
          </a:p>
        </p:txBody>
      </p:sp>
      <p:sp>
        <p:nvSpPr>
          <p:cNvPr id="19" name="Rectangle 2"/>
          <p:cNvSpPr txBox="1">
            <a:spLocks noChangeArrowheads="1"/>
          </p:cNvSpPr>
          <p:nvPr/>
        </p:nvSpPr>
        <p:spPr>
          <a:xfrm>
            <a:off x="104775" y="123825"/>
            <a:ext cx="7867650" cy="563563"/>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a:p>
            <a:pPr marL="0" marR="0" lvl="0" indent="0" algn="l" defTabSz="914400" rtl="0" eaLnBrk="1" fontAlgn="base" latinLnBrk="0" hangingPunct="1">
              <a:lnSpc>
                <a:spcPts val="2000"/>
              </a:lnSpc>
              <a:spcBef>
                <a:spcPct val="0"/>
              </a:spcBef>
              <a:spcAft>
                <a:spcPct val="0"/>
              </a:spcAft>
              <a:buClrTx/>
              <a:buSzTx/>
              <a:buFontTx/>
              <a:buNone/>
              <a:tabLst/>
              <a:defRPr/>
            </a:pPr>
            <a:endParaRPr kumimoji="0" lang="ru-RU" sz="2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sp>
        <p:nvSpPr>
          <p:cNvPr id="8" name="Rectangle 2">
            <a:extLst>
              <a:ext uri="{FF2B5EF4-FFF2-40B4-BE49-F238E27FC236}">
                <a16:creationId xmlns:a16="http://schemas.microsoft.com/office/drawing/2014/main" xmlns="" id="{0ACC4E6B-8CF2-034C-8104-4D0EC8DE6144}"/>
              </a:ext>
            </a:extLst>
          </p:cNvPr>
          <p:cNvSpPr txBox="1">
            <a:spLocks noChangeArrowheads="1"/>
          </p:cNvSpPr>
          <p:nvPr/>
        </p:nvSpPr>
        <p:spPr>
          <a:xfrm>
            <a:off x="1378424" y="176852"/>
            <a:ext cx="6441743" cy="696605"/>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marL="0" marR="0" lvl="0" indent="0" algn="ctr" defTabSz="914400" rtl="0" eaLnBrk="1" fontAlgn="base" latinLnBrk="0" hangingPunct="1">
              <a:lnSpc>
                <a:spcPts val="2600"/>
              </a:lnSpc>
              <a:spcBef>
                <a:spcPct val="0"/>
              </a:spcBef>
              <a:spcAft>
                <a:spcPct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t>Reconstruction of the carbon depth profile from the TOF spectra</a:t>
            </a:r>
            <a:endParaRPr kumimoji="0" lang="ru-RU"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pic>
        <p:nvPicPr>
          <p:cNvPr id="2" name="Рисунок 1">
            <a:extLst>
              <a:ext uri="{FF2B5EF4-FFF2-40B4-BE49-F238E27FC236}">
                <a16:creationId xmlns:a16="http://schemas.microsoft.com/office/drawing/2014/main" xmlns="" id="{5E3B73A0-0C04-45DF-A928-C321B14AD8B9}"/>
              </a:ext>
            </a:extLst>
          </p:cNvPr>
          <p:cNvPicPr>
            <a:picLocks noChangeAspect="1"/>
          </p:cNvPicPr>
          <p:nvPr/>
        </p:nvPicPr>
        <p:blipFill>
          <a:blip r:embed="rId2" cstate="print"/>
          <a:stretch>
            <a:fillRect/>
          </a:stretch>
        </p:blipFill>
        <p:spPr>
          <a:xfrm>
            <a:off x="57150" y="355308"/>
            <a:ext cx="952499" cy="357187"/>
          </a:xfrm>
          <a:prstGeom prst="rect">
            <a:avLst/>
          </a:prstGeom>
        </p:spPr>
      </p:pic>
      <p:pic>
        <p:nvPicPr>
          <p:cNvPr id="10" name="Рисунок 9" descr="Fit_10cm.png"/>
          <p:cNvPicPr>
            <a:picLocks noChangeAspect="1"/>
          </p:cNvPicPr>
          <p:nvPr/>
        </p:nvPicPr>
        <p:blipFill>
          <a:blip r:embed="rId3" cstate="print"/>
          <a:srcRect t="7648"/>
          <a:stretch>
            <a:fillRect/>
          </a:stretch>
        </p:blipFill>
        <p:spPr>
          <a:xfrm>
            <a:off x="262314" y="2169994"/>
            <a:ext cx="4676699" cy="2947916"/>
          </a:xfrm>
          <a:prstGeom prst="rect">
            <a:avLst/>
          </a:prstGeom>
        </p:spPr>
      </p:pic>
      <p:pic>
        <p:nvPicPr>
          <p:cNvPr id="13" name="Рисунок 12" descr="Fit_Layers_10cm_layer_width.png"/>
          <p:cNvPicPr>
            <a:picLocks noChangeAspect="1"/>
          </p:cNvPicPr>
          <p:nvPr/>
        </p:nvPicPr>
        <p:blipFill>
          <a:blip r:embed="rId4" cstate="print"/>
          <a:srcRect l="57532" t="3011" b="58620"/>
          <a:stretch>
            <a:fillRect/>
          </a:stretch>
        </p:blipFill>
        <p:spPr>
          <a:xfrm>
            <a:off x="4544704" y="2183642"/>
            <a:ext cx="4599296" cy="3111689"/>
          </a:xfrm>
          <a:prstGeom prst="rect">
            <a:avLst/>
          </a:prstGeom>
        </p:spPr>
      </p:pic>
      <p:sp>
        <p:nvSpPr>
          <p:cNvPr id="16" name="TextBox 15"/>
          <p:cNvSpPr txBox="1"/>
          <p:nvPr/>
        </p:nvSpPr>
        <p:spPr>
          <a:xfrm>
            <a:off x="693980" y="1501254"/>
            <a:ext cx="3518912" cy="646331"/>
          </a:xfrm>
          <a:prstGeom prst="rect">
            <a:avLst/>
          </a:prstGeom>
          <a:noFill/>
        </p:spPr>
        <p:txBody>
          <a:bodyPr wrap="none" rtlCol="0">
            <a:spAutoFit/>
          </a:bodyPr>
          <a:lstStyle/>
          <a:p>
            <a:r>
              <a:rPr lang="en-US" sz="1800" b="1" dirty="0" smtClean="0"/>
              <a:t>Uniform distribution of carbon</a:t>
            </a:r>
          </a:p>
          <a:p>
            <a:r>
              <a:rPr lang="en-US" sz="1800" b="1" dirty="0" smtClean="0"/>
              <a:t>(8% everywhere)</a:t>
            </a:r>
            <a:endParaRPr lang="ru-RU" sz="1800" b="1" dirty="0"/>
          </a:p>
        </p:txBody>
      </p:sp>
      <p:sp>
        <p:nvSpPr>
          <p:cNvPr id="17" name="TextBox 16"/>
          <p:cNvSpPr txBox="1"/>
          <p:nvPr/>
        </p:nvSpPr>
        <p:spPr>
          <a:xfrm>
            <a:off x="4636047" y="1585414"/>
            <a:ext cx="4019049" cy="369332"/>
          </a:xfrm>
          <a:prstGeom prst="rect">
            <a:avLst/>
          </a:prstGeom>
          <a:noFill/>
        </p:spPr>
        <p:txBody>
          <a:bodyPr wrap="none" rtlCol="0">
            <a:spAutoFit/>
          </a:bodyPr>
          <a:lstStyle/>
          <a:p>
            <a:r>
              <a:rPr lang="en-US" sz="1800" b="1" dirty="0" smtClean="0"/>
              <a:t>Non-uniform distribution of carbon</a:t>
            </a:r>
            <a:endParaRPr lang="ru-RU" sz="1800" b="1" dirty="0"/>
          </a:p>
        </p:txBody>
      </p:sp>
      <p:sp>
        <p:nvSpPr>
          <p:cNvPr id="11" name="TextBox 10"/>
          <p:cNvSpPr txBox="1"/>
          <p:nvPr/>
        </p:nvSpPr>
        <p:spPr>
          <a:xfrm>
            <a:off x="395785" y="5404513"/>
            <a:ext cx="8311487" cy="584775"/>
          </a:xfrm>
          <a:prstGeom prst="rect">
            <a:avLst/>
          </a:prstGeom>
          <a:noFill/>
        </p:spPr>
        <p:txBody>
          <a:bodyPr wrap="square" rtlCol="0">
            <a:spAutoFit/>
          </a:bodyPr>
          <a:lstStyle/>
          <a:p>
            <a:r>
              <a:rPr lang="en-US" sz="1600" b="1" dirty="0" smtClean="0">
                <a:solidFill>
                  <a:srgbClr val="0000CC"/>
                </a:solidFill>
              </a:rPr>
              <a:t>The total TOF spectrum is fitted by a set of reference spectra with weights of each spectrum representing the carbon concentration in the corresponding layer</a:t>
            </a:r>
            <a:endParaRPr lang="ru-RU" sz="1600" b="1" dirty="0">
              <a:solidFill>
                <a:srgbClr val="0000CC"/>
              </a:solidFill>
            </a:endParaRPr>
          </a:p>
        </p:txBody>
      </p:sp>
    </p:spTree>
    <p:extLst>
      <p:ext uri="{BB962C8B-B14F-4D97-AF65-F5344CB8AC3E}">
        <p14:creationId xmlns:p14="http://schemas.microsoft.com/office/powerpoint/2010/main" xmlns="" val="199127234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1"/>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111FFEF-D33E-40B1-B036-A08336C9EFD6}" type="slidenum">
              <a:rPr kumimoji="0" lang="en-US" sz="1800" b="0" i="0" u="none" strike="noStrike" kern="1200" cap="none" spc="0" normalizeH="0" baseline="0" noProof="0">
                <a:ln>
                  <a:noFill/>
                </a:ln>
                <a:solidFill>
                  <a:srgbClr val="003399"/>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0" lang="en-US" sz="1800" b="0" i="0" u="none" strike="noStrike" kern="1200" cap="none" spc="0" normalizeH="0" baseline="0" noProof="0">
              <a:ln>
                <a:noFill/>
              </a:ln>
              <a:solidFill>
                <a:srgbClr val="003399"/>
              </a:solidFill>
              <a:effectLst/>
              <a:uLnTx/>
              <a:uFillTx/>
              <a:latin typeface="Tahoma"/>
              <a:ea typeface="+mn-ea"/>
              <a:cs typeface="+mn-cs"/>
            </a:endParaRPr>
          </a:p>
        </p:txBody>
      </p:sp>
      <p:sp>
        <p:nvSpPr>
          <p:cNvPr id="49" name="Номер слайда 4"/>
          <p:cNvSpPr txBox="1">
            <a:spLocks noGrp="1"/>
          </p:cNvSpPr>
          <p:nvPr/>
        </p:nvSpPr>
        <p:spPr bwMode="gray">
          <a:xfrm>
            <a:off x="0" y="6477000"/>
            <a:ext cx="533400" cy="381000"/>
          </a:xfrm>
          <a:prstGeom prst="rect">
            <a:avLst/>
          </a:prstGeom>
          <a:noFill/>
          <a:ln>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A167CE1-B709-4869-9AEC-85823D6A7835}" type="slidenum">
              <a:rPr kumimoji="0" lang="en-US" sz="1800" b="0" i="0" u="none" strike="noStrike" kern="1200" cap="none" spc="0" normalizeH="0" baseline="0" noProof="0">
                <a:ln>
                  <a:noFill/>
                </a:ln>
                <a:solidFill>
                  <a:srgbClr val="969696"/>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0" lang="en-US" sz="1800" b="0" i="0" u="none" strike="noStrike" kern="1200" cap="none" spc="0" normalizeH="0" baseline="0" noProof="0" dirty="0">
              <a:ln>
                <a:noFill/>
              </a:ln>
              <a:solidFill>
                <a:srgbClr val="969696"/>
              </a:solidFill>
              <a:effectLst/>
              <a:uLnTx/>
              <a:uFillTx/>
              <a:latin typeface="Tahoma"/>
              <a:ea typeface="+mn-ea"/>
              <a:cs typeface="+mn-cs"/>
            </a:endParaRPr>
          </a:p>
        </p:txBody>
      </p:sp>
      <p:sp>
        <p:nvSpPr>
          <p:cNvPr id="19" name="Rectangle 2"/>
          <p:cNvSpPr txBox="1">
            <a:spLocks noChangeArrowheads="1"/>
          </p:cNvSpPr>
          <p:nvPr/>
        </p:nvSpPr>
        <p:spPr>
          <a:xfrm>
            <a:off x="104775" y="123825"/>
            <a:ext cx="7867650" cy="563563"/>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a:p>
            <a:pPr marL="0" marR="0" lvl="0" indent="0" algn="l" defTabSz="914400" rtl="0" eaLnBrk="1" fontAlgn="base" latinLnBrk="0" hangingPunct="1">
              <a:lnSpc>
                <a:spcPts val="2000"/>
              </a:lnSpc>
              <a:spcBef>
                <a:spcPct val="0"/>
              </a:spcBef>
              <a:spcAft>
                <a:spcPct val="0"/>
              </a:spcAft>
              <a:buClrTx/>
              <a:buSzTx/>
              <a:buFontTx/>
              <a:buNone/>
              <a:tabLst/>
              <a:defRPr/>
            </a:pPr>
            <a:endParaRPr kumimoji="0" lang="ru-RU" sz="2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sp>
        <p:nvSpPr>
          <p:cNvPr id="8" name="Rectangle 2">
            <a:extLst>
              <a:ext uri="{FF2B5EF4-FFF2-40B4-BE49-F238E27FC236}">
                <a16:creationId xmlns:a16="http://schemas.microsoft.com/office/drawing/2014/main" xmlns="" id="{0ACC4E6B-8CF2-034C-8104-4D0EC8DE6144}"/>
              </a:ext>
            </a:extLst>
          </p:cNvPr>
          <p:cNvSpPr txBox="1">
            <a:spLocks noChangeArrowheads="1"/>
          </p:cNvSpPr>
          <p:nvPr/>
        </p:nvSpPr>
        <p:spPr>
          <a:xfrm>
            <a:off x="1264023" y="190500"/>
            <a:ext cx="6322918" cy="563563"/>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marL="0" marR="0" lvl="0" indent="0" algn="ctr" defTabSz="914400" rtl="0" eaLnBrk="1" fontAlgn="base" latinLnBrk="0" hangingPunct="1">
              <a:lnSpc>
                <a:spcPts val="26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t>Conclusions</a:t>
            </a:r>
            <a:endParaRPr kumimoji="0" lang="ru-RU" sz="3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pic>
        <p:nvPicPr>
          <p:cNvPr id="2" name="Рисунок 1">
            <a:extLst>
              <a:ext uri="{FF2B5EF4-FFF2-40B4-BE49-F238E27FC236}">
                <a16:creationId xmlns:a16="http://schemas.microsoft.com/office/drawing/2014/main" xmlns="" id="{5E3B73A0-0C04-45DF-A928-C321B14AD8B9}"/>
              </a:ext>
            </a:extLst>
          </p:cNvPr>
          <p:cNvPicPr>
            <a:picLocks noChangeAspect="1"/>
          </p:cNvPicPr>
          <p:nvPr/>
        </p:nvPicPr>
        <p:blipFill>
          <a:blip r:embed="rId2" cstate="print"/>
          <a:stretch>
            <a:fillRect/>
          </a:stretch>
        </p:blipFill>
        <p:spPr>
          <a:xfrm>
            <a:off x="57150" y="355308"/>
            <a:ext cx="952499" cy="357187"/>
          </a:xfrm>
          <a:prstGeom prst="rect">
            <a:avLst/>
          </a:prstGeom>
        </p:spPr>
      </p:pic>
      <p:sp>
        <p:nvSpPr>
          <p:cNvPr id="43" name="TextBox 42">
            <a:extLst>
              <a:ext uri="{FF2B5EF4-FFF2-40B4-BE49-F238E27FC236}">
                <a16:creationId xmlns:a16="http://schemas.microsoft.com/office/drawing/2014/main" xmlns="" id="{CBE62FB8-5380-4EEF-B760-02C8986D74E6}"/>
              </a:ext>
            </a:extLst>
          </p:cNvPr>
          <p:cNvSpPr txBox="1"/>
          <p:nvPr/>
        </p:nvSpPr>
        <p:spPr>
          <a:xfrm>
            <a:off x="385886" y="1062292"/>
            <a:ext cx="8471512" cy="470898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ts val="600"/>
              </a:spcAft>
              <a:buClrTx/>
              <a:buSzTx/>
              <a:buFont typeface="Arial"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The</a:t>
            </a:r>
            <a:r>
              <a:rPr kumimoji="0" lang="en-US" sz="20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tagged neutron method is a promising tool for determining the carbon concentration is soil.</a:t>
            </a:r>
          </a:p>
          <a:p>
            <a:pPr marL="0" marR="0" lvl="0" indent="0" algn="l" defTabSz="914400" rtl="0" eaLnBrk="1" fontAlgn="base" latinLnBrk="0" hangingPunct="1">
              <a:lnSpc>
                <a:spcPct val="100000"/>
              </a:lnSpc>
              <a:spcBef>
                <a:spcPct val="0"/>
              </a:spcBef>
              <a:spcAft>
                <a:spcPts val="600"/>
              </a:spcAft>
              <a:buClrTx/>
              <a:buSzTx/>
              <a:buFont typeface="Arial" pitchFamily="34" charset="0"/>
              <a:buChar char="•"/>
              <a:tabLst/>
              <a:defRPr/>
            </a:pPr>
            <a:r>
              <a:rPr lang="en-US" sz="2000" b="1" dirty="0" smtClean="0">
                <a:solidFill>
                  <a:prstClr val="black"/>
                </a:solidFill>
                <a:latin typeface="Times New Roman" panose="02020603050405020304" pitchFamily="18" charset="0"/>
                <a:cs typeface="Times New Roman" panose="02020603050405020304" pitchFamily="18" charset="0"/>
              </a:rPr>
              <a:t> We showed that gamma detectors with low resolution, but high efficiency are preferable.</a:t>
            </a:r>
            <a:endParaRPr kumimoji="0" lang="en-US" sz="20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ts val="600"/>
              </a:spcAft>
              <a:buClrTx/>
              <a:buSzTx/>
              <a:buFont typeface="Arial" pitchFamily="34" charset="0"/>
              <a:buChar char="•"/>
              <a:tabLst/>
              <a:defRPr/>
            </a:pPr>
            <a:r>
              <a:rPr kumimoji="0" lang="en-US" sz="20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We determined the carbon detection level, </a:t>
            </a:r>
            <a:r>
              <a:rPr lang="en-US" sz="2000" b="1" dirty="0" smtClean="0">
                <a:solidFill>
                  <a:prstClr val="black"/>
                </a:solidFill>
                <a:latin typeface="Times New Roman" panose="02020603050405020304" pitchFamily="18" charset="0"/>
                <a:cs typeface="Times New Roman" panose="02020603050405020304" pitchFamily="18" charset="0"/>
              </a:rPr>
              <a:t>detection accuracy and repeatability for simple test setups.</a:t>
            </a:r>
            <a:endParaRPr kumimoji="0" lang="en-US" sz="20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ts val="600"/>
              </a:spcAft>
              <a:buClrTx/>
              <a:buSzTx/>
              <a:buFont typeface="Arial" pitchFamily="34" charset="0"/>
              <a:buChar char="•"/>
              <a:tabLst/>
              <a:defRPr/>
            </a:pPr>
            <a:r>
              <a:rPr kumimoji="0" lang="en-US" sz="20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We demonstrated that the method is able to determine the depth profile of carbon concentration.</a:t>
            </a:r>
          </a:p>
          <a:p>
            <a:pPr marL="0" marR="0" lvl="0" indent="0" algn="l" defTabSz="914400" rtl="0" eaLnBrk="1" fontAlgn="base" latinLnBrk="0" hangingPunct="1">
              <a:lnSpc>
                <a:spcPct val="100000"/>
              </a:lnSpc>
              <a:spcBef>
                <a:spcPct val="0"/>
              </a:spcBef>
              <a:spcAft>
                <a:spcPts val="600"/>
              </a:spcAft>
              <a:buClrTx/>
              <a:buSzTx/>
              <a:buFont typeface="Arial" pitchFamily="34" charset="0"/>
              <a:buChar char="•"/>
              <a:tabLst/>
              <a:defRPr/>
            </a:pPr>
            <a:endParaRPr lang="en-US" sz="2000" b="1" dirty="0" smtClean="0">
              <a:solidFill>
                <a:prstClr val="black"/>
              </a:solidFill>
              <a:latin typeface="Times New Roman" panose="02020603050405020304" pitchFamily="18" charset="0"/>
              <a:cs typeface="Times New Roman" panose="02020603050405020304" pitchFamily="18" charset="0"/>
            </a:endParaRPr>
          </a:p>
          <a:p>
            <a:pPr marL="0" marR="0" lvl="0" indent="0" defTabSz="914400" rtl="0" eaLnBrk="1" fontAlgn="base" latinLnBrk="0" hangingPunct="1">
              <a:lnSpc>
                <a:spcPct val="100000"/>
              </a:lnSpc>
              <a:spcBef>
                <a:spcPct val="0"/>
              </a:spcBef>
              <a:spcAft>
                <a:spcPts val="600"/>
              </a:spcAft>
              <a:buClrTx/>
              <a:buSzTx/>
              <a:tabLst/>
              <a:defRPr/>
            </a:pPr>
            <a:r>
              <a:rPr lang="en-US" sz="2000" b="1" dirty="0" smtClean="0">
                <a:solidFill>
                  <a:srgbClr val="FF0000"/>
                </a:solidFill>
                <a:latin typeface="Times New Roman" panose="02020603050405020304" pitchFamily="18" charset="0"/>
                <a:cs typeface="Times New Roman" panose="02020603050405020304" pitchFamily="18" charset="0"/>
              </a:rPr>
              <a:t>Unsolved problems</a:t>
            </a:r>
            <a:r>
              <a:rPr kumimoji="0" lang="en-US" sz="20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endParaRPr lang="en-US" sz="2000" b="1" dirty="0" smtClean="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ts val="600"/>
              </a:spcAft>
              <a:buClrTx/>
              <a:buSzTx/>
              <a:buFont typeface="Arial" pitchFamily="34" charset="0"/>
              <a:buChar char="•"/>
              <a:tabLst/>
              <a:defRPr/>
            </a:pPr>
            <a:r>
              <a:rPr lang="en-US" sz="2000" b="1" dirty="0" smtClean="0">
                <a:solidFill>
                  <a:prstClr val="black"/>
                </a:solidFill>
                <a:latin typeface="Times New Roman" panose="02020603050405020304" pitchFamily="18" charset="0"/>
                <a:cs typeface="Times New Roman" panose="02020603050405020304" pitchFamily="18" charset="0"/>
              </a:rPr>
              <a:t> How to take into account the humidity and density of soil?</a:t>
            </a:r>
          </a:p>
          <a:p>
            <a:pPr marL="0" marR="0" lvl="0" indent="0" algn="l" defTabSz="914400" rtl="0" eaLnBrk="1" fontAlgn="base" latinLnBrk="0" hangingPunct="1">
              <a:lnSpc>
                <a:spcPct val="100000"/>
              </a:lnSpc>
              <a:spcBef>
                <a:spcPct val="0"/>
              </a:spcBef>
              <a:spcAft>
                <a:spcPts val="600"/>
              </a:spcAft>
              <a:buClrTx/>
              <a:buSzTx/>
              <a:buFont typeface="Arial" pitchFamily="34" charset="0"/>
              <a:buChar char="•"/>
              <a:tabLst/>
              <a:defRPr/>
            </a:pPr>
            <a:r>
              <a:rPr lang="en-US" sz="2000" b="1" dirty="0" smtClean="0">
                <a:solidFill>
                  <a:prstClr val="black"/>
                </a:solidFill>
                <a:latin typeface="Times New Roman" panose="02020603050405020304" pitchFamily="18" charset="0"/>
                <a:cs typeface="Times New Roman" panose="02020603050405020304" pitchFamily="18" charset="0"/>
              </a:rPr>
              <a:t> How to separate organic and non-organic carbon?</a:t>
            </a:r>
          </a:p>
          <a:p>
            <a:pPr marL="0" marR="0" lvl="0" indent="0" algn="l" defTabSz="914400" rtl="0" eaLnBrk="1" fontAlgn="base" latinLnBrk="0" hangingPunct="1">
              <a:lnSpc>
                <a:spcPct val="100000"/>
              </a:lnSpc>
              <a:spcBef>
                <a:spcPct val="0"/>
              </a:spcBef>
              <a:spcAft>
                <a:spcPts val="600"/>
              </a:spcAft>
              <a:buClrTx/>
              <a:buSzTx/>
              <a:buFont typeface="Arial" pitchFamily="34" charset="0"/>
              <a:buChar char="•"/>
              <a:tabLst/>
              <a:defRPr/>
            </a:pPr>
            <a:r>
              <a:rPr lang="en-US" sz="2000" b="1" dirty="0" smtClean="0">
                <a:solidFill>
                  <a:prstClr val="black"/>
                </a:solidFill>
                <a:latin typeface="Times New Roman" panose="02020603050405020304" pitchFamily="18" charset="0"/>
                <a:cs typeface="Times New Roman" panose="02020603050405020304" pitchFamily="18" charset="0"/>
              </a:rPr>
              <a:t> How to separate the contribution of plants and roots?</a:t>
            </a:r>
          </a:p>
        </p:txBody>
      </p:sp>
    </p:spTree>
    <p:extLst>
      <p:ext uri="{BB962C8B-B14F-4D97-AF65-F5344CB8AC3E}">
        <p14:creationId xmlns:p14="http://schemas.microsoft.com/office/powerpoint/2010/main" xmlns="" val="305556628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4bef9617-9732-4734-a3fc-e8bd8edb0424.jpeg"/>
          <p:cNvPicPr>
            <a:picLocks noChangeAspect="1"/>
          </p:cNvPicPr>
          <p:nvPr/>
        </p:nvPicPr>
        <p:blipFill>
          <a:blip r:embed="rId3" cstate="print"/>
          <a:stretch>
            <a:fillRect/>
          </a:stretch>
        </p:blipFill>
        <p:spPr>
          <a:xfrm>
            <a:off x="802800" y="1427060"/>
            <a:ext cx="7085605" cy="4814373"/>
          </a:xfrm>
          <a:prstGeom prst="rect">
            <a:avLst/>
          </a:prstGeom>
        </p:spPr>
      </p:pic>
      <p:sp>
        <p:nvSpPr>
          <p:cNvPr id="52" name="Номер слайда 4"/>
          <p:cNvSpPr>
            <a:spLocks noGrp="1"/>
          </p:cNvSpPr>
          <p:nvPr>
            <p:ph type="sldNum" sz="quarter" idx="10"/>
          </p:nvPr>
        </p:nvSpPr>
        <p:spPr/>
        <p:txBody>
          <a:bodyPr/>
          <a:lstStyle/>
          <a:p>
            <a:fld id="{52DD43DF-F80B-4A5A-BB61-207A667880BE}" type="slidenum">
              <a:rPr lang="en-US">
                <a:solidFill>
                  <a:srgbClr val="969696"/>
                </a:solidFill>
              </a:rPr>
              <a:pPr/>
              <a:t>19</a:t>
            </a:fld>
            <a:endParaRPr lang="en-US" dirty="0">
              <a:solidFill>
                <a:srgbClr val="969696"/>
              </a:solidFill>
            </a:endParaRPr>
          </a:p>
        </p:txBody>
      </p:sp>
      <p:sp>
        <p:nvSpPr>
          <p:cNvPr id="6" name="TextBox 5"/>
          <p:cNvSpPr txBox="1"/>
          <p:nvPr/>
        </p:nvSpPr>
        <p:spPr>
          <a:xfrm>
            <a:off x="1091821" y="327547"/>
            <a:ext cx="6591869" cy="646331"/>
          </a:xfrm>
          <a:prstGeom prst="rect">
            <a:avLst/>
          </a:prstGeom>
          <a:solidFill>
            <a:schemeClr val="accent1"/>
          </a:solidFill>
        </p:spPr>
        <p:txBody>
          <a:bodyPr wrap="square" rtlCol="0">
            <a:spAutoFit/>
          </a:bodyPr>
          <a:lstStyle/>
          <a:p>
            <a:r>
              <a:rPr lang="en-US" sz="3600" b="1" dirty="0" smtClean="0">
                <a:solidFill>
                  <a:srgbClr val="FF0000"/>
                </a:solidFill>
              </a:rPr>
              <a:t>Thank you for your attention</a:t>
            </a:r>
            <a:endParaRPr lang="ru-RU" sz="3600" b="1" dirty="0">
              <a:solidFill>
                <a:srgbClr val="FF0000"/>
              </a:solidFill>
            </a:endParaRPr>
          </a:p>
        </p:txBody>
      </p:sp>
      <p:pic>
        <p:nvPicPr>
          <p:cNvPr id="4" name="Рисунок 3">
            <a:extLst>
              <a:ext uri="{FF2B5EF4-FFF2-40B4-BE49-F238E27FC236}">
                <a16:creationId xmlns:a16="http://schemas.microsoft.com/office/drawing/2014/main" xmlns="" id="{472D3D5C-049D-47C1-9F76-D9A91DF2C0DF}"/>
              </a:ext>
            </a:extLst>
          </p:cNvPr>
          <p:cNvPicPr>
            <a:picLocks noChangeAspect="1"/>
          </p:cNvPicPr>
          <p:nvPr/>
        </p:nvPicPr>
        <p:blipFill>
          <a:blip r:embed="rId4" cstate="print"/>
          <a:stretch>
            <a:fillRect/>
          </a:stretch>
        </p:blipFill>
        <p:spPr>
          <a:xfrm>
            <a:off x="57150" y="355308"/>
            <a:ext cx="952499" cy="35718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1"/>
          <p:cNvSpPr>
            <a:spLocks noGrp="1"/>
          </p:cNvSpPr>
          <p:nvPr>
            <p:ph type="sldNum" sz="quarter" idx="10"/>
          </p:nvPr>
        </p:nvSpPr>
        <p:spPr/>
        <p:txBody>
          <a:bodyPr/>
          <a:lstStyle/>
          <a:p>
            <a:fld id="{7111FFEF-D33E-40B1-B036-A08336C9EFD6}" type="slidenum">
              <a:rPr lang="en-US"/>
              <a:pPr/>
              <a:t>2</a:t>
            </a:fld>
            <a:endParaRPr lang="en-US"/>
          </a:p>
        </p:txBody>
      </p:sp>
      <p:sp>
        <p:nvSpPr>
          <p:cNvPr id="49" name="Номер слайда 4"/>
          <p:cNvSpPr txBox="1">
            <a:spLocks noGrp="1"/>
          </p:cNvSpPr>
          <p:nvPr/>
        </p:nvSpPr>
        <p:spPr bwMode="gray">
          <a:xfrm>
            <a:off x="0" y="6477000"/>
            <a:ext cx="533400" cy="381000"/>
          </a:xfrm>
          <a:prstGeom prst="rect">
            <a:avLst/>
          </a:prstGeom>
          <a:noFill/>
          <a:ln>
            <a:miter lim="800000"/>
            <a:headEnd/>
            <a:tailEnd/>
          </a:ln>
        </p:spPr>
        <p:txBody>
          <a:bodyPr/>
          <a:lstStyle/>
          <a:p>
            <a:pPr>
              <a:defRPr/>
            </a:pPr>
            <a:fld id="{CA167CE1-B709-4869-9AEC-85823D6A7835}" type="slidenum">
              <a:rPr lang="en-US" sz="1800">
                <a:solidFill>
                  <a:srgbClr val="969696"/>
                </a:solidFill>
                <a:latin typeface="+mj-lt"/>
              </a:rPr>
              <a:pPr>
                <a:defRPr/>
              </a:pPr>
              <a:t>2</a:t>
            </a:fld>
            <a:endParaRPr lang="en-US" sz="1800" dirty="0">
              <a:solidFill>
                <a:srgbClr val="969696"/>
              </a:solidFill>
              <a:latin typeface="+mj-lt"/>
            </a:endParaRPr>
          </a:p>
        </p:txBody>
      </p:sp>
      <p:sp>
        <p:nvSpPr>
          <p:cNvPr id="19" name="Rectangle 2"/>
          <p:cNvSpPr txBox="1">
            <a:spLocks noChangeArrowheads="1"/>
          </p:cNvSpPr>
          <p:nvPr/>
        </p:nvSpPr>
        <p:spPr>
          <a:xfrm>
            <a:off x="104775" y="123825"/>
            <a:ext cx="7867650" cy="563563"/>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endParaRPr lang="en-US" sz="2400" kern="0" dirty="0">
              <a:latin typeface="Calibri" panose="020F0502020204030204" pitchFamily="34" charset="0"/>
              <a:cs typeface="Calibri" panose="020F0502020204030204" pitchFamily="34" charset="0"/>
            </a:endParaRPr>
          </a:p>
          <a:p>
            <a:pPr>
              <a:lnSpc>
                <a:spcPts val="2000"/>
              </a:lnSpc>
            </a:pPr>
            <a:endParaRPr lang="ru-RU" sz="2400" kern="0" dirty="0">
              <a:latin typeface="Calibri" panose="020F0502020204030204" pitchFamily="34" charset="0"/>
              <a:cs typeface="Calibri" panose="020F0502020204030204" pitchFamily="34" charset="0"/>
            </a:endParaRPr>
          </a:p>
        </p:txBody>
      </p:sp>
      <p:sp>
        <p:nvSpPr>
          <p:cNvPr id="8" name="Rectangle 2">
            <a:extLst>
              <a:ext uri="{FF2B5EF4-FFF2-40B4-BE49-F238E27FC236}">
                <a16:creationId xmlns:a16="http://schemas.microsoft.com/office/drawing/2014/main" xmlns="" id="{0ACC4E6B-8CF2-034C-8104-4D0EC8DE6144}"/>
              </a:ext>
            </a:extLst>
          </p:cNvPr>
          <p:cNvSpPr txBox="1">
            <a:spLocks noChangeArrowheads="1"/>
          </p:cNvSpPr>
          <p:nvPr/>
        </p:nvSpPr>
        <p:spPr>
          <a:xfrm>
            <a:off x="1258785" y="233053"/>
            <a:ext cx="6391852" cy="503217"/>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a:lnSpc>
                <a:spcPts val="2600"/>
              </a:lnSpc>
            </a:pPr>
            <a:r>
              <a:rPr lang="en-US" kern="0" dirty="0" smtClean="0">
                <a:latin typeface="Calibri" panose="020F0502020204030204" pitchFamily="34" charset="0"/>
                <a:cs typeface="Calibri" panose="020F0502020204030204" pitchFamily="34" charset="0"/>
              </a:rPr>
              <a:t>Soil carbon: why is it so important?</a:t>
            </a:r>
            <a:endParaRPr lang="ru-RU" kern="0" dirty="0">
              <a:latin typeface="Calibri" panose="020F0502020204030204" pitchFamily="34" charset="0"/>
              <a:cs typeface="Calibri" panose="020F0502020204030204" pitchFamily="34" charset="0"/>
            </a:endParaRPr>
          </a:p>
        </p:txBody>
      </p:sp>
      <p:pic>
        <p:nvPicPr>
          <p:cNvPr id="2" name="Рисунок 1">
            <a:extLst>
              <a:ext uri="{FF2B5EF4-FFF2-40B4-BE49-F238E27FC236}">
                <a16:creationId xmlns:a16="http://schemas.microsoft.com/office/drawing/2014/main" xmlns="" id="{5E3B73A0-0C04-45DF-A928-C321B14AD8B9}"/>
              </a:ext>
            </a:extLst>
          </p:cNvPr>
          <p:cNvPicPr>
            <a:picLocks noChangeAspect="1"/>
          </p:cNvPicPr>
          <p:nvPr/>
        </p:nvPicPr>
        <p:blipFill>
          <a:blip r:embed="rId2" cstate="print"/>
          <a:stretch>
            <a:fillRect/>
          </a:stretch>
        </p:blipFill>
        <p:spPr>
          <a:xfrm>
            <a:off x="57150" y="355308"/>
            <a:ext cx="952499" cy="357187"/>
          </a:xfrm>
          <a:prstGeom prst="rect">
            <a:avLst/>
          </a:prstGeom>
        </p:spPr>
      </p:pic>
      <p:pic>
        <p:nvPicPr>
          <p:cNvPr id="9" name="Рисунок 8" descr="The-carbon-cycle_biosphere.png"/>
          <p:cNvPicPr>
            <a:picLocks noChangeAspect="1"/>
          </p:cNvPicPr>
          <p:nvPr/>
        </p:nvPicPr>
        <p:blipFill>
          <a:blip r:embed="rId3" cstate="print"/>
          <a:stretch>
            <a:fillRect/>
          </a:stretch>
        </p:blipFill>
        <p:spPr>
          <a:xfrm>
            <a:off x="5194504" y="1768307"/>
            <a:ext cx="3664718" cy="3404194"/>
          </a:xfrm>
          <a:prstGeom prst="rect">
            <a:avLst/>
          </a:prstGeom>
        </p:spPr>
      </p:pic>
      <p:sp>
        <p:nvSpPr>
          <p:cNvPr id="10" name="Прямоугольник 9"/>
          <p:cNvSpPr/>
          <p:nvPr/>
        </p:nvSpPr>
        <p:spPr>
          <a:xfrm>
            <a:off x="272953" y="1463327"/>
            <a:ext cx="4653889" cy="5078313"/>
          </a:xfrm>
          <a:prstGeom prst="rect">
            <a:avLst/>
          </a:prstGeom>
        </p:spPr>
        <p:txBody>
          <a:bodyPr wrap="square">
            <a:spAutoFit/>
          </a:bodyPr>
          <a:lstStyle/>
          <a:p>
            <a:pPr algn="l"/>
            <a:r>
              <a:rPr lang="en-US" sz="1800" b="1" dirty="0" smtClean="0"/>
              <a:t>“The role of soils and of soil organic carbon (SOC) in the climate system and climate change adaptation and mitigation has been recognized widely and validated in various studies, both experimentally and through </a:t>
            </a:r>
            <a:r>
              <a:rPr lang="en-US" sz="1800" b="1" dirty="0" err="1" smtClean="0"/>
              <a:t>modelling</a:t>
            </a:r>
            <a:r>
              <a:rPr lang="en-US" sz="1800" b="1" dirty="0" smtClean="0"/>
              <a:t>.</a:t>
            </a:r>
          </a:p>
          <a:p>
            <a:pPr algn="l"/>
            <a:endParaRPr lang="en-US" sz="1800" b="1" dirty="0" smtClean="0"/>
          </a:p>
          <a:p>
            <a:pPr algn="l"/>
            <a:r>
              <a:rPr lang="en-US" sz="1800" b="1" dirty="0" smtClean="0"/>
              <a:t>Maintaining and increasing SOC stocks is not only crucial for reducing greenhouse gases emissions and removing CO</a:t>
            </a:r>
            <a:r>
              <a:rPr lang="en-US" sz="1800" b="1" baseline="-25000" dirty="0" smtClean="0"/>
              <a:t>2</a:t>
            </a:r>
            <a:r>
              <a:rPr lang="en-US" sz="1800" b="1" dirty="0" smtClean="0"/>
              <a:t> from the atmosphere, but also for harnessing the benefits of increased SOC (and SOM, soil organic matter) for soil health and fertility by improving water storage and thereby increasing the access of plants to water, food production potential and resilience to drought.”</a:t>
            </a:r>
            <a:endParaRPr lang="ru-RU" sz="1800" b="1" dirty="0"/>
          </a:p>
        </p:txBody>
      </p:sp>
      <p:sp>
        <p:nvSpPr>
          <p:cNvPr id="11" name="Прямоугольник 10"/>
          <p:cNvSpPr/>
          <p:nvPr/>
        </p:nvSpPr>
        <p:spPr>
          <a:xfrm>
            <a:off x="1770249" y="914050"/>
            <a:ext cx="5856475" cy="400110"/>
          </a:xfrm>
          <a:prstGeom prst="rect">
            <a:avLst/>
          </a:prstGeom>
        </p:spPr>
        <p:txBody>
          <a:bodyPr wrap="none">
            <a:spAutoFit/>
          </a:bodyPr>
          <a:lstStyle/>
          <a:p>
            <a:pPr algn="l"/>
            <a:r>
              <a:rPr lang="en-US" sz="2000" b="1" dirty="0" smtClean="0"/>
              <a:t>The Food and Agriculture Organization (FAO): </a:t>
            </a:r>
          </a:p>
        </p:txBody>
      </p:sp>
    </p:spTree>
    <p:extLst>
      <p:ext uri="{BB962C8B-B14F-4D97-AF65-F5344CB8AC3E}">
        <p14:creationId xmlns:p14="http://schemas.microsoft.com/office/powerpoint/2010/main" xmlns="" val="237553240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1"/>
          <p:cNvSpPr>
            <a:spLocks noGrp="1"/>
          </p:cNvSpPr>
          <p:nvPr>
            <p:ph type="sldNum" sz="quarter" idx="10"/>
          </p:nvPr>
        </p:nvSpPr>
        <p:spPr/>
        <p:txBody>
          <a:bodyPr/>
          <a:lstStyle/>
          <a:p>
            <a:fld id="{7111FFEF-D33E-40B1-B036-A08336C9EFD6}" type="slidenum">
              <a:rPr lang="en-US"/>
              <a:pPr/>
              <a:t>3</a:t>
            </a:fld>
            <a:endParaRPr lang="en-US"/>
          </a:p>
        </p:txBody>
      </p:sp>
      <p:sp>
        <p:nvSpPr>
          <p:cNvPr id="49" name="Номер слайда 4"/>
          <p:cNvSpPr txBox="1">
            <a:spLocks noGrp="1"/>
          </p:cNvSpPr>
          <p:nvPr/>
        </p:nvSpPr>
        <p:spPr bwMode="gray">
          <a:xfrm>
            <a:off x="0" y="6477000"/>
            <a:ext cx="533400" cy="381000"/>
          </a:xfrm>
          <a:prstGeom prst="rect">
            <a:avLst/>
          </a:prstGeom>
          <a:noFill/>
          <a:ln>
            <a:miter lim="800000"/>
            <a:headEnd/>
            <a:tailEnd/>
          </a:ln>
        </p:spPr>
        <p:txBody>
          <a:bodyPr/>
          <a:lstStyle/>
          <a:p>
            <a:pPr>
              <a:defRPr/>
            </a:pPr>
            <a:fld id="{CA167CE1-B709-4869-9AEC-85823D6A7835}" type="slidenum">
              <a:rPr lang="en-US" sz="1800">
                <a:solidFill>
                  <a:srgbClr val="969696"/>
                </a:solidFill>
                <a:latin typeface="+mj-lt"/>
              </a:rPr>
              <a:pPr>
                <a:defRPr/>
              </a:pPr>
              <a:t>3</a:t>
            </a:fld>
            <a:endParaRPr lang="en-US" sz="1800" dirty="0">
              <a:solidFill>
                <a:srgbClr val="969696"/>
              </a:solidFill>
              <a:latin typeface="+mj-lt"/>
            </a:endParaRPr>
          </a:p>
        </p:txBody>
      </p:sp>
      <p:sp>
        <p:nvSpPr>
          <p:cNvPr id="19" name="Rectangle 2"/>
          <p:cNvSpPr txBox="1">
            <a:spLocks noChangeArrowheads="1"/>
          </p:cNvSpPr>
          <p:nvPr/>
        </p:nvSpPr>
        <p:spPr>
          <a:xfrm>
            <a:off x="104775" y="123825"/>
            <a:ext cx="7867650" cy="563563"/>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endParaRPr lang="en-US" sz="2600" kern="0" dirty="0">
              <a:latin typeface="Calibri" panose="020F0502020204030204" pitchFamily="34" charset="0"/>
              <a:cs typeface="Calibri" panose="020F0502020204030204" pitchFamily="34" charset="0"/>
            </a:endParaRPr>
          </a:p>
          <a:p>
            <a:pPr>
              <a:lnSpc>
                <a:spcPts val="2000"/>
              </a:lnSpc>
            </a:pPr>
            <a:endParaRPr lang="ru-RU" sz="2600" kern="0" dirty="0">
              <a:latin typeface="Calibri" panose="020F0502020204030204" pitchFamily="34" charset="0"/>
              <a:cs typeface="Calibri" panose="020F0502020204030204" pitchFamily="34" charset="0"/>
            </a:endParaRPr>
          </a:p>
        </p:txBody>
      </p:sp>
      <p:sp>
        <p:nvSpPr>
          <p:cNvPr id="8" name="Rectangle 2">
            <a:extLst>
              <a:ext uri="{FF2B5EF4-FFF2-40B4-BE49-F238E27FC236}">
                <a16:creationId xmlns="" xmlns:a16="http://schemas.microsoft.com/office/drawing/2014/main" id="{0ACC4E6B-8CF2-034C-8104-4D0EC8DE6144}"/>
              </a:ext>
            </a:extLst>
          </p:cNvPr>
          <p:cNvSpPr txBox="1">
            <a:spLocks noChangeArrowheads="1"/>
          </p:cNvSpPr>
          <p:nvPr/>
        </p:nvSpPr>
        <p:spPr>
          <a:xfrm>
            <a:off x="1668567" y="114300"/>
            <a:ext cx="5961529" cy="695325"/>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algn="ctr">
              <a:lnSpc>
                <a:spcPts val="2600"/>
              </a:lnSpc>
            </a:pPr>
            <a:r>
              <a:rPr lang="en-US" sz="2400" kern="0" dirty="0" smtClean="0">
                <a:latin typeface="Calibri" panose="020F0502020204030204" pitchFamily="34" charset="0"/>
                <a:cs typeface="Calibri" panose="020F0502020204030204" pitchFamily="34" charset="0"/>
              </a:rPr>
              <a:t>Soil carbon: the need for new monitoring technologies</a:t>
            </a:r>
            <a:endParaRPr lang="ru-RU" sz="2400" kern="0" dirty="0">
              <a:latin typeface="Calibri" panose="020F0502020204030204" pitchFamily="34" charset="0"/>
              <a:cs typeface="Calibri" panose="020F0502020204030204" pitchFamily="34" charset="0"/>
            </a:endParaRPr>
          </a:p>
        </p:txBody>
      </p:sp>
      <p:pic>
        <p:nvPicPr>
          <p:cNvPr id="2" name="Рисунок 1">
            <a:extLst>
              <a:ext uri="{FF2B5EF4-FFF2-40B4-BE49-F238E27FC236}">
                <a16:creationId xmlns="" xmlns:a16="http://schemas.microsoft.com/office/drawing/2014/main" id="{5E3B73A0-0C04-45DF-A928-C321B14AD8B9}"/>
              </a:ext>
            </a:extLst>
          </p:cNvPr>
          <p:cNvPicPr>
            <a:picLocks noChangeAspect="1"/>
          </p:cNvPicPr>
          <p:nvPr/>
        </p:nvPicPr>
        <p:blipFill>
          <a:blip r:embed="rId2" cstate="print"/>
          <a:stretch>
            <a:fillRect/>
          </a:stretch>
        </p:blipFill>
        <p:spPr>
          <a:xfrm>
            <a:off x="57150" y="355308"/>
            <a:ext cx="952499" cy="357187"/>
          </a:xfrm>
          <a:prstGeom prst="rect">
            <a:avLst/>
          </a:prstGeom>
        </p:spPr>
      </p:pic>
      <p:sp>
        <p:nvSpPr>
          <p:cNvPr id="26" name="TextBox 25">
            <a:extLst>
              <a:ext uri="{FF2B5EF4-FFF2-40B4-BE49-F238E27FC236}">
                <a16:creationId xmlns="" xmlns:a16="http://schemas.microsoft.com/office/drawing/2014/main" id="{1E0450F9-CCC5-4687-BF2E-54EDAF6D7CC7}"/>
              </a:ext>
            </a:extLst>
          </p:cNvPr>
          <p:cNvSpPr txBox="1"/>
          <p:nvPr/>
        </p:nvSpPr>
        <p:spPr>
          <a:xfrm>
            <a:off x="0" y="1173706"/>
            <a:ext cx="9015132" cy="3693319"/>
          </a:xfrm>
          <a:prstGeom prst="rect">
            <a:avLst/>
          </a:prstGeom>
          <a:noFill/>
        </p:spPr>
        <p:txBody>
          <a:bodyPr wrap="square">
            <a:spAutoFit/>
          </a:bodyPr>
          <a:lstStyle/>
          <a:p>
            <a:pPr algn="l"/>
            <a:r>
              <a:rPr lang="en-US" sz="1800" b="1" dirty="0" smtClean="0">
                <a:solidFill>
                  <a:schemeClr val="accent2">
                    <a:lumMod val="50000"/>
                  </a:schemeClr>
                </a:solidFill>
                <a:latin typeface="Times New Roman" panose="02020603050405020304" pitchFamily="18" charset="0"/>
                <a:cs typeface="Times New Roman" panose="02020603050405020304" pitchFamily="18" charset="0"/>
              </a:rPr>
              <a:t>The traditional methods of soil carbon monitoring are rather time-consuming and not very accurate.</a:t>
            </a:r>
          </a:p>
          <a:p>
            <a:pPr algn="l"/>
            <a:endParaRPr lang="en-US" sz="1800" b="1" dirty="0" smtClean="0">
              <a:solidFill>
                <a:schemeClr val="accent2">
                  <a:lumMod val="50000"/>
                </a:schemeClr>
              </a:solidFill>
              <a:latin typeface="Times New Roman" panose="02020603050405020304" pitchFamily="18" charset="0"/>
              <a:cs typeface="Times New Roman" panose="02020603050405020304" pitchFamily="18" charset="0"/>
            </a:endParaRPr>
          </a:p>
          <a:p>
            <a:pPr algn="l"/>
            <a:r>
              <a:rPr lang="en-US" sz="1800" b="1" dirty="0" smtClean="0">
                <a:solidFill>
                  <a:srgbClr val="FF0000"/>
                </a:solidFill>
                <a:latin typeface="Times New Roman" panose="02020603050405020304" pitchFamily="18" charset="0"/>
                <a:cs typeface="Times New Roman" panose="02020603050405020304" pitchFamily="18" charset="0"/>
              </a:rPr>
              <a:t>New methods should satisfy the following requirements:</a:t>
            </a:r>
          </a:p>
          <a:p>
            <a:pPr algn="l">
              <a:buFont typeface="Arial" pitchFamily="34" charset="0"/>
              <a:buChar char="•"/>
            </a:pPr>
            <a:r>
              <a:rPr lang="en-US" sz="1800" b="1" dirty="0" smtClean="0">
                <a:solidFill>
                  <a:schemeClr val="accent2">
                    <a:lumMod val="50000"/>
                  </a:schemeClr>
                </a:solidFill>
                <a:latin typeface="Times New Roman" panose="02020603050405020304" pitchFamily="18" charset="0"/>
                <a:cs typeface="Times New Roman" panose="02020603050405020304" pitchFamily="18" charset="0"/>
              </a:rPr>
              <a:t> Reduced sample preparation, ideally the ability to obtain data without sampling,</a:t>
            </a:r>
          </a:p>
          <a:p>
            <a:pPr algn="l">
              <a:buFont typeface="Arial" pitchFamily="34" charset="0"/>
              <a:buChar char="•"/>
            </a:pPr>
            <a:r>
              <a:rPr lang="en-US" sz="1800" b="1" dirty="0" smtClean="0">
                <a:solidFill>
                  <a:schemeClr val="accent2">
                    <a:lumMod val="50000"/>
                  </a:schemeClr>
                </a:solidFill>
                <a:latin typeface="Times New Roman" panose="02020603050405020304" pitchFamily="18" charset="0"/>
                <a:cs typeface="Times New Roman" panose="02020603050405020304" pitchFamily="18" charset="0"/>
              </a:rPr>
              <a:t> Simplification of logistics "Sampling - Transportation - Laboratory", creation of field/mobile devices/laboratories)</a:t>
            </a:r>
          </a:p>
          <a:p>
            <a:pPr algn="l">
              <a:buFont typeface="Arial" pitchFamily="34" charset="0"/>
              <a:buChar char="•"/>
            </a:pPr>
            <a:r>
              <a:rPr lang="en-US" sz="1800" b="1" dirty="0" smtClean="0">
                <a:solidFill>
                  <a:schemeClr val="accent2">
                    <a:lumMod val="50000"/>
                  </a:schemeClr>
                </a:solidFill>
                <a:latin typeface="Times New Roman" panose="02020603050405020304" pitchFamily="18" charset="0"/>
                <a:cs typeface="Times New Roman" panose="02020603050405020304" pitchFamily="18" charset="0"/>
              </a:rPr>
              <a:t> Automation of analysis, the ability to determine several characteristics at once in one measurement.</a:t>
            </a:r>
          </a:p>
          <a:p>
            <a:pPr algn="l"/>
            <a:endParaRPr lang="en-US" sz="1800" b="1" dirty="0" smtClean="0">
              <a:solidFill>
                <a:schemeClr val="accent2">
                  <a:lumMod val="50000"/>
                </a:schemeClr>
              </a:solidFill>
              <a:latin typeface="Times New Roman" panose="02020603050405020304" pitchFamily="18" charset="0"/>
              <a:cs typeface="Times New Roman" panose="02020603050405020304" pitchFamily="18" charset="0"/>
            </a:endParaRPr>
          </a:p>
          <a:p>
            <a:pPr algn="l"/>
            <a:r>
              <a:rPr lang="en-US" sz="1800" b="1" dirty="0" smtClean="0">
                <a:solidFill>
                  <a:schemeClr val="accent2">
                    <a:lumMod val="50000"/>
                  </a:schemeClr>
                </a:solidFill>
                <a:latin typeface="Times New Roman" panose="02020603050405020304" pitchFamily="18" charset="0"/>
                <a:cs typeface="Times New Roman" panose="02020603050405020304" pitchFamily="18" charset="0"/>
              </a:rPr>
              <a:t>The possibilities of new technologies and methods of their application should be able to successfully compete with traditional methods that allow for a familiar and transparent interpretation of the results.</a:t>
            </a:r>
            <a:endParaRPr lang="ru-RU" sz="18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6" name="Picture 2"/>
          <p:cNvPicPr>
            <a:picLocks noChangeAspect="1" noChangeArrowheads="1"/>
          </p:cNvPicPr>
          <p:nvPr/>
        </p:nvPicPr>
        <p:blipFill>
          <a:blip r:embed="rId3" cstate="print"/>
          <a:srcRect/>
          <a:stretch>
            <a:fillRect/>
          </a:stretch>
        </p:blipFill>
        <p:spPr bwMode="auto">
          <a:xfrm>
            <a:off x="190005" y="5098191"/>
            <a:ext cx="8621486" cy="1233335"/>
          </a:xfrm>
          <a:prstGeom prst="rect">
            <a:avLst/>
          </a:prstGeom>
          <a:noFill/>
          <a:ln w="9525">
            <a:noFill/>
            <a:miter lim="800000"/>
            <a:headEnd/>
            <a:tailEnd/>
          </a:ln>
        </p:spPr>
      </p:pic>
    </p:spTree>
    <p:extLst>
      <p:ext uri="{BB962C8B-B14F-4D97-AF65-F5344CB8AC3E}">
        <p14:creationId xmlns="" xmlns:p14="http://schemas.microsoft.com/office/powerpoint/2010/main" val="237553240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1"/>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111FFEF-D33E-40B1-B036-A08336C9EFD6}" type="slidenum">
              <a:rPr kumimoji="0" lang="en-US" sz="1800" b="0" i="0" u="none" strike="noStrike" kern="1200" cap="none" spc="0" normalizeH="0" baseline="0" noProof="0">
                <a:ln>
                  <a:noFill/>
                </a:ln>
                <a:solidFill>
                  <a:srgbClr val="003399"/>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en-US" sz="1800" b="0" i="0" u="none" strike="noStrike" kern="1200" cap="none" spc="0" normalizeH="0" baseline="0" noProof="0">
              <a:ln>
                <a:noFill/>
              </a:ln>
              <a:solidFill>
                <a:srgbClr val="003399"/>
              </a:solidFill>
              <a:effectLst/>
              <a:uLnTx/>
              <a:uFillTx/>
              <a:latin typeface="Tahoma"/>
              <a:ea typeface="+mn-ea"/>
              <a:cs typeface="+mn-cs"/>
            </a:endParaRPr>
          </a:p>
        </p:txBody>
      </p:sp>
      <p:sp>
        <p:nvSpPr>
          <p:cNvPr id="49" name="Номер слайда 4"/>
          <p:cNvSpPr txBox="1">
            <a:spLocks noGrp="1"/>
          </p:cNvSpPr>
          <p:nvPr/>
        </p:nvSpPr>
        <p:spPr bwMode="gray">
          <a:xfrm>
            <a:off x="0" y="6477000"/>
            <a:ext cx="533400" cy="381000"/>
          </a:xfrm>
          <a:prstGeom prst="rect">
            <a:avLst/>
          </a:prstGeom>
          <a:noFill/>
          <a:ln>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A167CE1-B709-4869-9AEC-85823D6A7835}" type="slidenum">
              <a:rPr kumimoji="0" lang="en-US" sz="1800" b="0" i="0" u="none" strike="noStrike" kern="1200" cap="none" spc="0" normalizeH="0" baseline="0" noProof="0">
                <a:ln>
                  <a:noFill/>
                </a:ln>
                <a:solidFill>
                  <a:srgbClr val="969696"/>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en-US" sz="1800" b="0" i="0" u="none" strike="noStrike" kern="1200" cap="none" spc="0" normalizeH="0" baseline="0" noProof="0" dirty="0">
              <a:ln>
                <a:noFill/>
              </a:ln>
              <a:solidFill>
                <a:srgbClr val="969696"/>
              </a:solidFill>
              <a:effectLst/>
              <a:uLnTx/>
              <a:uFillTx/>
              <a:latin typeface="Tahoma"/>
              <a:ea typeface="+mn-ea"/>
              <a:cs typeface="+mn-cs"/>
            </a:endParaRPr>
          </a:p>
        </p:txBody>
      </p:sp>
      <p:sp>
        <p:nvSpPr>
          <p:cNvPr id="19" name="Rectangle 2"/>
          <p:cNvSpPr txBox="1">
            <a:spLocks noChangeArrowheads="1"/>
          </p:cNvSpPr>
          <p:nvPr/>
        </p:nvSpPr>
        <p:spPr>
          <a:xfrm>
            <a:off x="104775" y="123825"/>
            <a:ext cx="7867650" cy="563563"/>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a:p>
            <a:pPr marL="0" marR="0" lvl="0" indent="0" algn="l" defTabSz="914400" rtl="0" eaLnBrk="1" fontAlgn="base" latinLnBrk="0" hangingPunct="1">
              <a:lnSpc>
                <a:spcPts val="2000"/>
              </a:lnSpc>
              <a:spcBef>
                <a:spcPct val="0"/>
              </a:spcBef>
              <a:spcAft>
                <a:spcPct val="0"/>
              </a:spcAft>
              <a:buClrTx/>
              <a:buSzTx/>
              <a:buFontTx/>
              <a:buNone/>
              <a:tabLst/>
              <a:defRPr/>
            </a:pPr>
            <a:endParaRPr kumimoji="0" lang="ru-RU" sz="2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sp>
        <p:nvSpPr>
          <p:cNvPr id="8" name="Rectangle 2">
            <a:extLst>
              <a:ext uri="{FF2B5EF4-FFF2-40B4-BE49-F238E27FC236}">
                <a16:creationId xmlns:a16="http://schemas.microsoft.com/office/drawing/2014/main" xmlns="" id="{0ACC4E6B-8CF2-034C-8104-4D0EC8DE6144}"/>
              </a:ext>
            </a:extLst>
          </p:cNvPr>
          <p:cNvSpPr txBox="1">
            <a:spLocks noChangeArrowheads="1"/>
          </p:cNvSpPr>
          <p:nvPr/>
        </p:nvSpPr>
        <p:spPr>
          <a:xfrm>
            <a:off x="1246909" y="190500"/>
            <a:ext cx="6516537" cy="652648"/>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lvl="0" algn="ctr">
              <a:lnSpc>
                <a:spcPts val="2600"/>
              </a:lnSpc>
              <a:defRPr/>
            </a:pPr>
            <a:r>
              <a:rPr lang="en-US" sz="2400" kern="0" dirty="0" smtClean="0">
                <a:solidFill>
                  <a:srgbClr val="FFFFFF"/>
                </a:solidFill>
                <a:latin typeface="Calibri" panose="020F0502020204030204" pitchFamily="34" charset="0"/>
                <a:cs typeface="Calibri" panose="020F0502020204030204" pitchFamily="34" charset="0"/>
              </a:rPr>
              <a:t>Comparison of proximal methods for determining soil carbon. </a:t>
            </a:r>
            <a:endParaRPr kumimoji="0" lang="ru-RU" sz="24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pic>
        <p:nvPicPr>
          <p:cNvPr id="2" name="Рисунок 1">
            <a:extLst>
              <a:ext uri="{FF2B5EF4-FFF2-40B4-BE49-F238E27FC236}">
                <a16:creationId xmlns:a16="http://schemas.microsoft.com/office/drawing/2014/main" xmlns="" id="{5E3B73A0-0C04-45DF-A928-C321B14AD8B9}"/>
              </a:ext>
            </a:extLst>
          </p:cNvPr>
          <p:cNvPicPr>
            <a:picLocks noChangeAspect="1"/>
          </p:cNvPicPr>
          <p:nvPr/>
        </p:nvPicPr>
        <p:blipFill>
          <a:blip r:embed="rId2" cstate="print"/>
          <a:stretch>
            <a:fillRect/>
          </a:stretch>
        </p:blipFill>
        <p:spPr>
          <a:xfrm>
            <a:off x="57150" y="355308"/>
            <a:ext cx="952499" cy="357187"/>
          </a:xfrm>
          <a:prstGeom prst="rect">
            <a:avLst/>
          </a:prstGeom>
        </p:spPr>
      </p:pic>
      <p:grpSp>
        <p:nvGrpSpPr>
          <p:cNvPr id="11" name="Группа 10">
            <a:extLst>
              <a:ext uri="{FF2B5EF4-FFF2-40B4-BE49-F238E27FC236}">
                <a16:creationId xmlns:a16="http://schemas.microsoft.com/office/drawing/2014/main" xmlns="" id="{73DA2B5A-A0E2-4682-B494-AC5B81D582CD}"/>
              </a:ext>
            </a:extLst>
          </p:cNvPr>
          <p:cNvGrpSpPr/>
          <p:nvPr/>
        </p:nvGrpSpPr>
        <p:grpSpPr>
          <a:xfrm>
            <a:off x="133555" y="1235482"/>
            <a:ext cx="8961479" cy="2436611"/>
            <a:chOff x="182521" y="838217"/>
            <a:chExt cx="8961479" cy="2436611"/>
          </a:xfrm>
        </p:grpSpPr>
        <p:pic>
          <p:nvPicPr>
            <p:cNvPr id="12" name="Picture 2">
              <a:extLst>
                <a:ext uri="{FF2B5EF4-FFF2-40B4-BE49-F238E27FC236}">
                  <a16:creationId xmlns:a16="http://schemas.microsoft.com/office/drawing/2014/main" xmlns="" id="{79630152-AD52-4B1A-914C-0FB971BC0B0B}"/>
                </a:ext>
              </a:extLst>
            </p:cNvPr>
            <p:cNvPicPr>
              <a:picLocks noChangeAspect="1" noChangeArrowheads="1"/>
            </p:cNvPicPr>
            <p:nvPr/>
          </p:nvPicPr>
          <p:blipFill>
            <a:blip r:embed="rId3" cstate="print"/>
            <a:srcRect/>
            <a:stretch>
              <a:fillRect/>
            </a:stretch>
          </p:blipFill>
          <p:spPr bwMode="auto">
            <a:xfrm>
              <a:off x="287524" y="838217"/>
              <a:ext cx="8856476" cy="2414784"/>
            </a:xfrm>
            <a:prstGeom prst="rect">
              <a:avLst/>
            </a:prstGeom>
            <a:noFill/>
            <a:ln w="9525">
              <a:noFill/>
              <a:miter lim="800000"/>
              <a:headEnd/>
              <a:tailEnd/>
            </a:ln>
          </p:spPr>
        </p:pic>
        <p:sp>
          <p:nvSpPr>
            <p:cNvPr id="13" name="Прямоугольник 12">
              <a:extLst>
                <a:ext uri="{FF2B5EF4-FFF2-40B4-BE49-F238E27FC236}">
                  <a16:creationId xmlns:a16="http://schemas.microsoft.com/office/drawing/2014/main" xmlns="" id="{01EE54B8-BD88-48FE-9C28-0B89049786C6}"/>
                </a:ext>
              </a:extLst>
            </p:cNvPr>
            <p:cNvSpPr/>
            <p:nvPr/>
          </p:nvSpPr>
          <p:spPr>
            <a:xfrm>
              <a:off x="223284" y="2964807"/>
              <a:ext cx="8524672" cy="310021"/>
            </a:xfrm>
            <a:prstGeom prst="rect">
              <a:avLst/>
            </a:prstGeom>
            <a:no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xmlns="" id="{692741CE-47D4-4DB6-9E9C-93D838ACE835}"/>
                </a:ext>
              </a:extLst>
            </p:cNvPr>
            <p:cNvSpPr txBox="1"/>
            <p:nvPr/>
          </p:nvSpPr>
          <p:spPr>
            <a:xfrm>
              <a:off x="182521" y="1610817"/>
              <a:ext cx="591829" cy="1661993"/>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ru-RU" sz="1700" b="0" i="0" u="none" strike="noStrike" kern="0" cap="none" spc="0" normalizeH="0" baseline="0" noProof="0" dirty="0">
                  <a:ln>
                    <a:noFill/>
                  </a:ln>
                  <a:solidFill>
                    <a:prstClr val="black"/>
                  </a:solidFill>
                  <a:effectLst/>
                  <a:uLnTx/>
                  <a:uFillTx/>
                  <a:latin typeface="Arial" pitchFamily="34" charset="0"/>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ru-RU" sz="1700" b="0" i="0" u="none" strike="noStrike" kern="0" cap="none" spc="0" normalizeH="0" baseline="0" noProof="0" dirty="0">
                  <a:ln>
                    <a:noFill/>
                  </a:ln>
                  <a:solidFill>
                    <a:prstClr val="black"/>
                  </a:solidFill>
                  <a:effectLst/>
                  <a:uLnTx/>
                  <a:uFillTx/>
                  <a:latin typeface="Arial" pitchFamily="34" charset="0"/>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ru-RU" sz="1700" b="0" i="0" u="none" strike="noStrike" kern="0" cap="none" spc="0" normalizeH="0" baseline="0" noProof="0" dirty="0">
                  <a:ln>
                    <a:noFill/>
                  </a:ln>
                  <a:solidFill>
                    <a:prstClr val="black"/>
                  </a:solidFill>
                  <a:effectLst/>
                  <a:uLnTx/>
                  <a:uFillTx/>
                  <a:latin typeface="Arial" pitchFamily="34" charset="0"/>
                  <a:ea typeface="+mn-ea"/>
                  <a:cs typeface="+mn-cs"/>
                </a:rPr>
                <a:t> </a:t>
              </a:r>
              <a:endParaRPr kumimoji="0" lang="en-US" sz="1700" b="0" i="0" u="none" strike="noStrike" kern="0" cap="none" spc="0" normalizeH="0" baseline="0" noProof="0" dirty="0">
                <a:ln>
                  <a:noFill/>
                </a:ln>
                <a:solidFill>
                  <a:prstClr val="black"/>
                </a:solidFill>
                <a:effectLst/>
                <a:uLnTx/>
                <a:uFillTx/>
                <a:latin typeface="Arial"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700" b="0" i="0" u="none" strike="noStrike" kern="0" cap="none" spc="0" normalizeH="0" baseline="0" noProof="0" dirty="0">
                  <a:ln>
                    <a:noFill/>
                  </a:ln>
                  <a:solidFill>
                    <a:prstClr val="black"/>
                  </a:solidFill>
                  <a:effectLst/>
                  <a:uLnTx/>
                  <a:uFillTx/>
                  <a:latin typeface="Arial" pitchFamily="34" charset="0"/>
                  <a:ea typeface="+mn-ea"/>
                  <a:cs typeface="+mn-cs"/>
                </a:rPr>
                <a:t> </a:t>
              </a:r>
              <a:endParaRPr kumimoji="0" lang="ru-RU" sz="1700" b="0" i="0" u="none" strike="noStrike" kern="0" cap="none" spc="0" normalizeH="0" baseline="0" noProof="0" dirty="0">
                <a:ln>
                  <a:noFill/>
                </a:ln>
                <a:solidFill>
                  <a:prstClr val="black"/>
                </a:solidFill>
                <a:effectLst/>
                <a:uLnTx/>
                <a:uFillTx/>
                <a:latin typeface="Arial"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ru-RU" sz="1700" b="0" i="0" u="none" strike="noStrike" kern="0" cap="none" spc="0" normalizeH="0" baseline="0" noProof="0" dirty="0">
                  <a:ln>
                    <a:noFill/>
                  </a:ln>
                  <a:solidFill>
                    <a:prstClr val="black"/>
                  </a:solidFill>
                  <a:effectLst/>
                  <a:uLnTx/>
                  <a:uFillTx/>
                  <a:latin typeface="Arial" pitchFamily="34" charset="0"/>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ru-RU" sz="1700" b="0" i="0" u="none" strike="noStrike" kern="0" cap="none" spc="0" normalizeH="0" baseline="0" noProof="0" dirty="0">
                  <a:ln>
                    <a:noFill/>
                  </a:ln>
                  <a:solidFill>
                    <a:prstClr val="black"/>
                  </a:solidFill>
                  <a:effectLst/>
                  <a:uLnTx/>
                  <a:uFillTx/>
                  <a:latin typeface="Arial" pitchFamily="34" charset="0"/>
                  <a:ea typeface="+mn-ea"/>
                  <a:cs typeface="+mn-cs"/>
                </a:rPr>
                <a:t> </a:t>
              </a:r>
            </a:p>
          </p:txBody>
        </p:sp>
      </p:grpSp>
      <p:sp>
        <p:nvSpPr>
          <p:cNvPr id="16" name="TextBox 15">
            <a:extLst>
              <a:ext uri="{FF2B5EF4-FFF2-40B4-BE49-F238E27FC236}">
                <a16:creationId xmlns:a16="http://schemas.microsoft.com/office/drawing/2014/main" xmlns="" id="{13A7E88B-4DBF-4461-B12F-87895E8A06F2}"/>
              </a:ext>
            </a:extLst>
          </p:cNvPr>
          <p:cNvSpPr txBox="1"/>
          <p:nvPr/>
        </p:nvSpPr>
        <p:spPr>
          <a:xfrm>
            <a:off x="624372" y="956465"/>
            <a:ext cx="8490857"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Arial" pitchFamily="34" charset="0"/>
                <a:ea typeface="+mn-ea"/>
                <a:cs typeface="+mn-cs"/>
              </a:rPr>
              <a:t>J. R. England and R. A. </a:t>
            </a:r>
            <a:r>
              <a:rPr kumimoji="0" lang="en-US" sz="1200" b="1" i="1" u="none" strike="noStrike" kern="1200" cap="none" spc="0" normalizeH="0" baseline="0" noProof="0" dirty="0" err="1">
                <a:ln>
                  <a:noFill/>
                </a:ln>
                <a:solidFill>
                  <a:prstClr val="black"/>
                </a:solidFill>
                <a:effectLst/>
                <a:uLnTx/>
                <a:uFillTx/>
                <a:latin typeface="Arial" pitchFamily="34" charset="0"/>
                <a:ea typeface="+mn-ea"/>
                <a:cs typeface="+mn-cs"/>
              </a:rPr>
              <a:t>Viscarra</a:t>
            </a:r>
            <a:r>
              <a:rPr kumimoji="0" lang="en-US" sz="1200" b="1" i="1" u="none" strike="noStrike" kern="1200" cap="none" spc="0" normalizeH="0" baseline="0" noProof="0" dirty="0">
                <a:ln>
                  <a:noFill/>
                </a:ln>
                <a:solidFill>
                  <a:prstClr val="black"/>
                </a:solidFill>
                <a:effectLst/>
                <a:uLnTx/>
                <a:uFillTx/>
                <a:latin typeface="Arial" pitchFamily="34" charset="0"/>
                <a:ea typeface="+mn-ea"/>
                <a:cs typeface="+mn-cs"/>
              </a:rPr>
              <a:t> </a:t>
            </a:r>
            <a:r>
              <a:rPr kumimoji="0" lang="en-US" sz="1200" b="1" i="1" u="none" strike="noStrike" kern="1200" cap="none" spc="0" normalizeH="0" baseline="0" noProof="0" dirty="0" err="1">
                <a:ln>
                  <a:noFill/>
                </a:ln>
                <a:solidFill>
                  <a:prstClr val="black"/>
                </a:solidFill>
                <a:effectLst/>
                <a:uLnTx/>
                <a:uFillTx/>
                <a:latin typeface="Arial" pitchFamily="34" charset="0"/>
                <a:ea typeface="+mn-ea"/>
                <a:cs typeface="+mn-cs"/>
              </a:rPr>
              <a:t>Rossel</a:t>
            </a:r>
            <a:r>
              <a:rPr kumimoji="0" lang="en-US" sz="1200" b="1" i="1" u="none" strike="noStrike" kern="1200" cap="none" spc="0" normalizeH="0" baseline="0" noProof="0" dirty="0">
                <a:ln>
                  <a:noFill/>
                </a:ln>
                <a:solidFill>
                  <a:prstClr val="black"/>
                </a:solidFill>
                <a:effectLst/>
                <a:uLnTx/>
                <a:uFillTx/>
                <a:latin typeface="Arial" pitchFamily="34" charset="0"/>
                <a:ea typeface="+mn-ea"/>
                <a:cs typeface="+mn-cs"/>
              </a:rPr>
              <a:t>, Proximal sensing for soil carbon accounting, SOIL, 4, 101–122, (2018)</a:t>
            </a:r>
            <a:endParaRPr kumimoji="0" lang="ru-RU" sz="1200" b="1" i="1"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17" name="TextBox 16">
            <a:extLst>
              <a:ext uri="{FF2B5EF4-FFF2-40B4-BE49-F238E27FC236}">
                <a16:creationId xmlns:a16="http://schemas.microsoft.com/office/drawing/2014/main" xmlns="" id="{347DC9DA-6F05-4AAC-96E6-92CC3AA8CEA6}"/>
              </a:ext>
            </a:extLst>
          </p:cNvPr>
          <p:cNvSpPr txBox="1"/>
          <p:nvPr/>
        </p:nvSpPr>
        <p:spPr>
          <a:xfrm>
            <a:off x="2290127" y="3718497"/>
            <a:ext cx="4621306" cy="30777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–0–</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4</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0 000; $$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4</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0 000–</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100</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000; $$$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10</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0 000</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nvGrpSpPr>
          <p:cNvPr id="20" name="Группа 19">
            <a:extLst>
              <a:ext uri="{FF2B5EF4-FFF2-40B4-BE49-F238E27FC236}">
                <a16:creationId xmlns:a16="http://schemas.microsoft.com/office/drawing/2014/main" xmlns="" id="{E8FFAD59-DDE8-472E-B9C5-902736315B31}"/>
              </a:ext>
            </a:extLst>
          </p:cNvPr>
          <p:cNvGrpSpPr/>
          <p:nvPr/>
        </p:nvGrpSpPr>
        <p:grpSpPr>
          <a:xfrm>
            <a:off x="104775" y="4282334"/>
            <a:ext cx="1985572" cy="1661992"/>
            <a:chOff x="624805" y="3429000"/>
            <a:chExt cx="3250909" cy="1774405"/>
          </a:xfrm>
        </p:grpSpPr>
        <p:pic>
          <p:nvPicPr>
            <p:cNvPr id="21" name="Picture 2">
              <a:extLst>
                <a:ext uri="{FF2B5EF4-FFF2-40B4-BE49-F238E27FC236}">
                  <a16:creationId xmlns:a16="http://schemas.microsoft.com/office/drawing/2014/main" xmlns="" id="{08BCFB69-6C64-4DC9-BC52-2A4AECD0631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8203" y="3429000"/>
              <a:ext cx="1986346" cy="1582046"/>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TextBox 21">
              <a:extLst>
                <a:ext uri="{FF2B5EF4-FFF2-40B4-BE49-F238E27FC236}">
                  <a16:creationId xmlns:a16="http://schemas.microsoft.com/office/drawing/2014/main" xmlns="" id="{DB7B25FC-F37B-43AD-85DA-4904ECBD983B}"/>
                </a:ext>
              </a:extLst>
            </p:cNvPr>
            <p:cNvSpPr txBox="1"/>
            <p:nvPr/>
          </p:nvSpPr>
          <p:spPr>
            <a:xfrm>
              <a:off x="885923" y="4999838"/>
              <a:ext cx="2989791" cy="20356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70C0"/>
                  </a:solidFill>
                  <a:effectLst/>
                  <a:uLnTx/>
                  <a:uFillTx/>
                  <a:latin typeface="NimbusRomNo9L-Regu"/>
                  <a:ea typeface="+mn-ea"/>
                  <a:cs typeface="+mn-cs"/>
                  <a:hlinkClick r:id="rId5">
                    <a:extLst>
                      <a:ext uri="{A12FA001-AC4F-418D-AE19-62706E023703}">
                        <ahyp:hlinkClr xmlns:ahyp="http://schemas.microsoft.com/office/drawing/2018/hyperlinkcolor" xmlns="" val="tx"/>
                      </a:ext>
                    </a:extLst>
                  </a:hlinkClick>
                </a:rPr>
                <a:t>https://doi.org/10.1007/978-3-319-28295-4_7</a:t>
              </a:r>
              <a:r>
                <a:rPr kumimoji="0" lang="en-US" sz="600" b="0" i="0" u="none" strike="noStrike" kern="1200" cap="none" spc="0" normalizeH="0" baseline="0" noProof="0" dirty="0">
                  <a:ln>
                    <a:noFill/>
                  </a:ln>
                  <a:solidFill>
                    <a:srgbClr val="0070C0"/>
                  </a:solidFill>
                  <a:effectLst/>
                  <a:uLnTx/>
                  <a:uFillTx/>
                  <a:latin typeface="NimbusRomNo9L-Regu"/>
                  <a:ea typeface="+mn-ea"/>
                  <a:cs typeface="+mn-cs"/>
                </a:rPr>
                <a:t> </a:t>
              </a:r>
              <a:endParaRPr kumimoji="0" lang="en-US" sz="600" b="0" i="0" u="none" strike="noStrike" kern="1200" cap="none" spc="0" normalizeH="0" baseline="0" noProof="0" dirty="0">
                <a:ln>
                  <a:noFill/>
                </a:ln>
                <a:solidFill>
                  <a:srgbClr val="0070C0"/>
                </a:solidFill>
                <a:effectLst/>
                <a:uLnTx/>
                <a:uFillTx/>
                <a:latin typeface="-apple-system"/>
                <a:ea typeface="+mn-ea"/>
                <a:cs typeface="+mn-cs"/>
              </a:endParaRPr>
            </a:p>
          </p:txBody>
        </p:sp>
        <p:pic>
          <p:nvPicPr>
            <p:cNvPr id="24" name="Рисунок 23">
              <a:extLst>
                <a:ext uri="{FF2B5EF4-FFF2-40B4-BE49-F238E27FC236}">
                  <a16:creationId xmlns:a16="http://schemas.microsoft.com/office/drawing/2014/main" xmlns="" id="{0CE528AB-25C7-4692-9250-9DBDB969D475}"/>
                </a:ext>
              </a:extLst>
            </p:cNvPr>
            <p:cNvPicPr>
              <a:picLocks noChangeAspect="1"/>
            </p:cNvPicPr>
            <p:nvPr/>
          </p:nvPicPr>
          <p:blipFill>
            <a:blip r:embed="rId6" cstate="print"/>
            <a:stretch>
              <a:fillRect/>
            </a:stretch>
          </p:blipFill>
          <p:spPr>
            <a:xfrm>
              <a:off x="624805" y="3825315"/>
              <a:ext cx="857248" cy="252412"/>
            </a:xfrm>
            <a:prstGeom prst="rect">
              <a:avLst/>
            </a:prstGeom>
          </p:spPr>
        </p:pic>
      </p:grpSp>
      <p:grpSp>
        <p:nvGrpSpPr>
          <p:cNvPr id="25" name="Группа 24">
            <a:extLst>
              <a:ext uri="{FF2B5EF4-FFF2-40B4-BE49-F238E27FC236}">
                <a16:creationId xmlns:a16="http://schemas.microsoft.com/office/drawing/2014/main" xmlns="" id="{722560BD-EAA5-497C-94ED-3A899473529C}"/>
              </a:ext>
            </a:extLst>
          </p:cNvPr>
          <p:cNvGrpSpPr/>
          <p:nvPr/>
        </p:nvGrpSpPr>
        <p:grpSpPr>
          <a:xfrm>
            <a:off x="1607277" y="4653541"/>
            <a:ext cx="950357" cy="1506898"/>
            <a:chOff x="5020133" y="3883339"/>
            <a:chExt cx="1447232" cy="1869689"/>
          </a:xfrm>
        </p:grpSpPr>
        <p:pic>
          <p:nvPicPr>
            <p:cNvPr id="27" name="Picture 8" descr="ASD FieldSpec HandHeld 2">
              <a:extLst>
                <a:ext uri="{FF2B5EF4-FFF2-40B4-BE49-F238E27FC236}">
                  <a16:creationId xmlns:a16="http://schemas.microsoft.com/office/drawing/2014/main" xmlns="" id="{17964DB8-3D05-4710-9835-F820C38AE187}"/>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020133" y="3883339"/>
              <a:ext cx="1447232" cy="1447232"/>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6" descr="PDF) ASD Document 600860 Rev. A 1 FieldSpec® HandHeld 2 User Manual  FieldSpec ® HandHeld 2™ Spectroradiometer User's Manual | Jayalath De Silva  - Academia.edu">
              <a:extLst>
                <a:ext uri="{FF2B5EF4-FFF2-40B4-BE49-F238E27FC236}">
                  <a16:creationId xmlns:a16="http://schemas.microsoft.com/office/drawing/2014/main" xmlns="" id="{430054E4-15A3-4CED-8186-4817EC227377}"/>
                </a:ext>
              </a:extLst>
            </p:cNvPr>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t="50000"/>
            <a:stretch/>
          </p:blipFill>
          <p:spPr bwMode="auto">
            <a:xfrm>
              <a:off x="5100505" y="4868386"/>
              <a:ext cx="1366860" cy="88464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29" name="Picture 10" descr="Портативный ИК-Фурье спектрометр Agilent 4300 FTIR - YouTube">
            <a:extLst>
              <a:ext uri="{FF2B5EF4-FFF2-40B4-BE49-F238E27FC236}">
                <a16:creationId xmlns:a16="http://schemas.microsoft.com/office/drawing/2014/main" xmlns="" id="{E562E61B-1CC1-480D-B5AD-11E5EAF01732}"/>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738148" y="5281399"/>
            <a:ext cx="1724119" cy="96550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0" name="Группа 29">
            <a:extLst>
              <a:ext uri="{FF2B5EF4-FFF2-40B4-BE49-F238E27FC236}">
                <a16:creationId xmlns:a16="http://schemas.microsoft.com/office/drawing/2014/main" xmlns="" id="{7FD93C59-F658-4249-8375-1FF672E232A9}"/>
              </a:ext>
            </a:extLst>
          </p:cNvPr>
          <p:cNvGrpSpPr/>
          <p:nvPr/>
        </p:nvGrpSpPr>
        <p:grpSpPr>
          <a:xfrm>
            <a:off x="4644759" y="4645928"/>
            <a:ext cx="2328385" cy="1600978"/>
            <a:chOff x="7352510" y="3868826"/>
            <a:chExt cx="3146585" cy="2127983"/>
          </a:xfrm>
        </p:grpSpPr>
        <p:grpSp>
          <p:nvGrpSpPr>
            <p:cNvPr id="31" name="Группа 30">
              <a:extLst>
                <a:ext uri="{FF2B5EF4-FFF2-40B4-BE49-F238E27FC236}">
                  <a16:creationId xmlns:a16="http://schemas.microsoft.com/office/drawing/2014/main" xmlns="" id="{205A5A5B-A9EE-4058-B05E-684E709ED868}"/>
                </a:ext>
              </a:extLst>
            </p:cNvPr>
            <p:cNvGrpSpPr/>
            <p:nvPr/>
          </p:nvGrpSpPr>
          <p:grpSpPr>
            <a:xfrm>
              <a:off x="7352510" y="4073743"/>
              <a:ext cx="2159041" cy="1873596"/>
              <a:chOff x="8582735" y="3429000"/>
              <a:chExt cx="2447728" cy="2025996"/>
            </a:xfrm>
          </p:grpSpPr>
          <p:pic>
            <p:nvPicPr>
              <p:cNvPr id="34" name="Picture 12" descr="SciAps Z-300 Premier Handheld LIB - GLOBAL INDO ANALYZER">
                <a:extLst>
                  <a:ext uri="{FF2B5EF4-FFF2-40B4-BE49-F238E27FC236}">
                    <a16:creationId xmlns:a16="http://schemas.microsoft.com/office/drawing/2014/main" xmlns="" id="{9B85A51D-F723-4875-BD12-9D447332BC2F}"/>
                  </a:ext>
                </a:extLst>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582735" y="3429000"/>
                <a:ext cx="1781831" cy="1781831"/>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14" descr="Z-300 Handheld LIBS Analyser - AXT">
                <a:extLst>
                  <a:ext uri="{FF2B5EF4-FFF2-40B4-BE49-F238E27FC236}">
                    <a16:creationId xmlns:a16="http://schemas.microsoft.com/office/drawing/2014/main" xmlns="" id="{ED87473B-4F44-4443-9333-E43B9E19D0A6}"/>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9958900" y="4383433"/>
                <a:ext cx="1071563" cy="1071563"/>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32" name="Picture 16" descr="LIBS for Elemental Analysis in Field Geochemistry - An Interview with  Andrew Somers">
              <a:extLst>
                <a:ext uri="{FF2B5EF4-FFF2-40B4-BE49-F238E27FC236}">
                  <a16:creationId xmlns:a16="http://schemas.microsoft.com/office/drawing/2014/main" xmlns="" id="{CF26C788-4AEE-4980-86A1-9B2E2F08D5B9}"/>
                </a:ext>
              </a:extLst>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8563573" y="3868826"/>
              <a:ext cx="1634304" cy="1087555"/>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18" descr="Soil nutrient detection for precision agriculture with handheld LIBS -  SciAps">
              <a:extLst>
                <a:ext uri="{FF2B5EF4-FFF2-40B4-BE49-F238E27FC236}">
                  <a16:creationId xmlns:a16="http://schemas.microsoft.com/office/drawing/2014/main" xmlns="" id="{476ADBCC-E278-4F35-BB49-6D240B7CCB18}"/>
                </a:ext>
              </a:extLst>
            </p:cNvPr>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8552849" y="4906911"/>
              <a:ext cx="1946246" cy="1089898"/>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 name="Группа 4">
            <a:extLst>
              <a:ext uri="{FF2B5EF4-FFF2-40B4-BE49-F238E27FC236}">
                <a16:creationId xmlns:a16="http://schemas.microsoft.com/office/drawing/2014/main" xmlns="" id="{1A1104D8-ADE1-4273-8625-4972E1CCC620}"/>
              </a:ext>
            </a:extLst>
          </p:cNvPr>
          <p:cNvGrpSpPr/>
          <p:nvPr/>
        </p:nvGrpSpPr>
        <p:grpSpPr>
          <a:xfrm>
            <a:off x="7445545" y="4324364"/>
            <a:ext cx="1590791" cy="1693331"/>
            <a:chOff x="9195322" y="3693768"/>
            <a:chExt cx="2345265" cy="2212975"/>
          </a:xfrm>
        </p:grpSpPr>
        <p:pic>
          <p:nvPicPr>
            <p:cNvPr id="36" name="Picture 2">
              <a:extLst>
                <a:ext uri="{FF2B5EF4-FFF2-40B4-BE49-F238E27FC236}">
                  <a16:creationId xmlns:a16="http://schemas.microsoft.com/office/drawing/2014/main" xmlns="" id="{F938C700-4DA3-4B1B-93C8-BE4889E9CF39}"/>
                </a:ext>
              </a:extLst>
            </p:cNvPr>
            <p:cNvPicPr>
              <a:picLocks noChangeAspect="1" noChangeArrowheads="1"/>
            </p:cNvPicPr>
            <p:nvPr/>
          </p:nvPicPr>
          <p:blipFill rotWithShape="1">
            <a:blip r:embed="rId14" cstate="print"/>
            <a:srcRect/>
            <a:stretch/>
          </p:blipFill>
          <p:spPr bwMode="auto">
            <a:xfrm>
              <a:off x="9239772" y="3693768"/>
              <a:ext cx="2300815" cy="1828558"/>
            </a:xfrm>
            <a:prstGeom prst="rect">
              <a:avLst/>
            </a:prstGeom>
            <a:noFill/>
            <a:ln w="9525">
              <a:noFill/>
              <a:miter lim="800000"/>
              <a:headEnd/>
              <a:tailEnd/>
            </a:ln>
          </p:spPr>
        </p:pic>
        <p:pic>
          <p:nvPicPr>
            <p:cNvPr id="37" name="Picture 2">
              <a:extLst>
                <a:ext uri="{FF2B5EF4-FFF2-40B4-BE49-F238E27FC236}">
                  <a16:creationId xmlns:a16="http://schemas.microsoft.com/office/drawing/2014/main" xmlns="" id="{DB48E464-85AA-48AA-A454-0AED35E4B0F1}"/>
                </a:ext>
              </a:extLst>
            </p:cNvPr>
            <p:cNvPicPr>
              <a:picLocks noChangeAspect="1" noChangeArrowheads="1"/>
            </p:cNvPicPr>
            <p:nvPr/>
          </p:nvPicPr>
          <p:blipFill rotWithShape="1">
            <a:blip r:embed="rId15" cstate="print"/>
            <a:srcRect/>
            <a:stretch/>
          </p:blipFill>
          <p:spPr bwMode="auto">
            <a:xfrm>
              <a:off x="9195322" y="4830364"/>
              <a:ext cx="1531603" cy="1076379"/>
            </a:xfrm>
            <a:prstGeom prst="rect">
              <a:avLst/>
            </a:prstGeom>
            <a:noFill/>
            <a:ln w="9525">
              <a:noFill/>
              <a:miter lim="800000"/>
              <a:headEnd/>
              <a:tailEnd/>
            </a:ln>
          </p:spPr>
        </p:pic>
      </p:grpSp>
      <p:sp>
        <p:nvSpPr>
          <p:cNvPr id="3" name="Прямоугольник 2">
            <a:extLst>
              <a:ext uri="{FF2B5EF4-FFF2-40B4-BE49-F238E27FC236}">
                <a16:creationId xmlns:a16="http://schemas.microsoft.com/office/drawing/2014/main" xmlns="" id="{F231D3F9-E653-4F7F-AA72-658834188F2C}"/>
              </a:ext>
            </a:extLst>
          </p:cNvPr>
          <p:cNvSpPr/>
          <p:nvPr/>
        </p:nvSpPr>
        <p:spPr bwMode="auto">
          <a:xfrm>
            <a:off x="343033" y="5974882"/>
            <a:ext cx="1491124" cy="334585"/>
          </a:xfrm>
          <a:prstGeom prst="rect">
            <a:avLst/>
          </a:prstGeom>
          <a:solidFill>
            <a:schemeClr val="bg1"/>
          </a:solidFill>
          <a:ln w="9525" cap="flat" cmpd="sng" algn="ctr">
            <a:noFill/>
            <a:prstDash val="solid"/>
            <a:round/>
            <a:headEnd type="none" w="med" len="med"/>
            <a:tailEnd type="none" w="med" len="med"/>
          </a:ln>
          <a:effectLst/>
        </p:spPr>
        <p:txBody>
          <a:bodyPr vert="horz" wrap="square" lIns="180000" tIns="46800" rIns="180000" bIns="46800" numCol="1" rtlCol="0" anchor="t" anchorCtr="0" compatLnSpc="1">
            <a:prstTxWarp prst="textNoShape">
              <a:avLst/>
            </a:prstTxWarp>
          </a:bodyPr>
          <a:lstStyle/>
          <a:p>
            <a:pPr marL="342900" marR="0" indent="-342900" algn="just"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RGB </a:t>
            </a:r>
            <a:r>
              <a:rPr kumimoji="0" lang="en-US" sz="800"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smartphone</a:t>
            </a:r>
            <a:r>
              <a:rPr kumimoji="0" lang="en-US" sz="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800"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camra</a:t>
            </a:r>
            <a:endParaRPr kumimoji="0" lang="ru-RU" sz="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342900" marR="0" indent="-342900" algn="just" defTabSz="914400" rtl="0" eaLnBrk="1" fontAlgn="base" latinLnBrk="0" hangingPunct="1">
              <a:lnSpc>
                <a:spcPct val="100000"/>
              </a:lnSpc>
              <a:spcBef>
                <a:spcPct val="0"/>
              </a:spcBef>
              <a:spcAft>
                <a:spcPct val="0"/>
              </a:spcAft>
              <a:buClrTx/>
              <a:buSzTx/>
              <a:buFontTx/>
              <a:buNone/>
              <a:tabLst/>
            </a:pPr>
            <a:r>
              <a:rPr kumimoji="0" lang="ru-RU" sz="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lang="en-US" sz="800" b="1" dirty="0" smtClean="0">
                <a:latin typeface="Times New Roman" panose="02020603050405020304" pitchFamily="18" charset="0"/>
                <a:cs typeface="Times New Roman" panose="02020603050405020304" pitchFamily="18" charset="0"/>
              </a:rPr>
              <a:t>mobile application</a:t>
            </a:r>
            <a:endParaRPr kumimoji="0" lang="ru-RU" sz="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38" name="Прямоугольник 37">
            <a:extLst>
              <a:ext uri="{FF2B5EF4-FFF2-40B4-BE49-F238E27FC236}">
                <a16:creationId xmlns:a16="http://schemas.microsoft.com/office/drawing/2014/main" xmlns="" id="{43AE2349-7CAF-4005-850C-B663644CC674}"/>
              </a:ext>
            </a:extLst>
          </p:cNvPr>
          <p:cNvSpPr/>
          <p:nvPr/>
        </p:nvSpPr>
        <p:spPr bwMode="auto">
          <a:xfrm>
            <a:off x="1740611" y="6279929"/>
            <a:ext cx="852005" cy="334585"/>
          </a:xfrm>
          <a:prstGeom prst="rect">
            <a:avLst/>
          </a:prstGeom>
          <a:solidFill>
            <a:schemeClr val="bg1"/>
          </a:solidFill>
          <a:ln w="9525" cap="flat" cmpd="sng" algn="ctr">
            <a:noFill/>
            <a:prstDash val="solid"/>
            <a:round/>
            <a:headEnd type="none" w="med" len="med"/>
            <a:tailEnd type="none" w="med" len="med"/>
          </a:ln>
          <a:effectLst/>
        </p:spPr>
        <p:txBody>
          <a:bodyPr vert="horz" wrap="square" lIns="180000" tIns="46800" rIns="180000" bIns="46800" numCol="1" rtlCol="0" anchor="t" anchorCtr="0" compatLnSpc="1">
            <a:prstTxWarp prst="textNoShape">
              <a:avLst/>
            </a:prstTxWarp>
          </a:bodyPr>
          <a:lstStyle/>
          <a:p>
            <a:pPr marL="342900" marR="0" indent="-342900" algn="just" defTabSz="914400" rtl="0" eaLnBrk="1" fontAlgn="base" latinLnBrk="0" hangingPunct="1">
              <a:lnSpc>
                <a:spcPct val="100000"/>
              </a:lnSpc>
              <a:spcBef>
                <a:spcPct val="0"/>
              </a:spcBef>
              <a:spcAft>
                <a:spcPct val="0"/>
              </a:spcAft>
              <a:buClrTx/>
              <a:buSzTx/>
              <a:buFontTx/>
              <a:buNone/>
              <a:tabLst/>
            </a:pPr>
            <a:r>
              <a:rPr lang="en-US" sz="800" b="1" dirty="0">
                <a:latin typeface="Times New Roman" panose="02020603050405020304" pitchFamily="18" charset="0"/>
                <a:cs typeface="Times New Roman" panose="02020603050405020304" pitchFamily="18" charset="0"/>
              </a:rPr>
              <a:t>Vis-NIR</a:t>
            </a:r>
            <a:endParaRPr kumimoji="0" lang="ru-RU" sz="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39" name="Прямоугольник 38">
            <a:extLst>
              <a:ext uri="{FF2B5EF4-FFF2-40B4-BE49-F238E27FC236}">
                <a16:creationId xmlns:a16="http://schemas.microsoft.com/office/drawing/2014/main" xmlns="" id="{EBED859E-2BED-4121-B371-BA13BCEC171B}"/>
              </a:ext>
            </a:extLst>
          </p:cNvPr>
          <p:cNvSpPr/>
          <p:nvPr/>
        </p:nvSpPr>
        <p:spPr bwMode="auto">
          <a:xfrm>
            <a:off x="3300470" y="6377178"/>
            <a:ext cx="852005" cy="334585"/>
          </a:xfrm>
          <a:prstGeom prst="rect">
            <a:avLst/>
          </a:prstGeom>
          <a:solidFill>
            <a:schemeClr val="bg1"/>
          </a:solidFill>
          <a:ln w="9525" cap="flat" cmpd="sng" algn="ctr">
            <a:noFill/>
            <a:prstDash val="solid"/>
            <a:round/>
            <a:headEnd type="none" w="med" len="med"/>
            <a:tailEnd type="none" w="med" len="med"/>
          </a:ln>
          <a:effectLst/>
        </p:spPr>
        <p:txBody>
          <a:bodyPr vert="horz" wrap="square" lIns="180000" tIns="46800" rIns="180000" bIns="46800" numCol="1" rtlCol="0" anchor="t" anchorCtr="0" compatLnSpc="1">
            <a:prstTxWarp prst="textNoShape">
              <a:avLst/>
            </a:prstTxWarp>
          </a:bodyPr>
          <a:lstStyle/>
          <a:p>
            <a:pPr marL="342900" marR="0" indent="-342900" algn="just" defTabSz="914400" rtl="0" eaLnBrk="1" fontAlgn="base" latinLnBrk="0" hangingPunct="1">
              <a:lnSpc>
                <a:spcPct val="100000"/>
              </a:lnSpc>
              <a:spcBef>
                <a:spcPct val="0"/>
              </a:spcBef>
              <a:spcAft>
                <a:spcPct val="0"/>
              </a:spcAft>
              <a:buClrTx/>
              <a:buSzTx/>
              <a:buFontTx/>
              <a:buNone/>
              <a:tabLst/>
            </a:pPr>
            <a:r>
              <a:rPr lang="en-US" sz="800" b="1" dirty="0">
                <a:latin typeface="Times New Roman" panose="02020603050405020304" pitchFamily="18" charset="0"/>
                <a:cs typeface="Times New Roman" panose="02020603050405020304" pitchFamily="18" charset="0"/>
              </a:rPr>
              <a:t>mid-IR</a:t>
            </a:r>
            <a:endParaRPr kumimoji="0" lang="ru-RU" sz="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40" name="Прямоугольник 39">
            <a:extLst>
              <a:ext uri="{FF2B5EF4-FFF2-40B4-BE49-F238E27FC236}">
                <a16:creationId xmlns:a16="http://schemas.microsoft.com/office/drawing/2014/main" xmlns="" id="{61F49812-3F9F-4B37-AB4A-51718E38B62B}"/>
              </a:ext>
            </a:extLst>
          </p:cNvPr>
          <p:cNvSpPr/>
          <p:nvPr/>
        </p:nvSpPr>
        <p:spPr bwMode="auto">
          <a:xfrm>
            <a:off x="5719578" y="6415845"/>
            <a:ext cx="852005" cy="334585"/>
          </a:xfrm>
          <a:prstGeom prst="rect">
            <a:avLst/>
          </a:prstGeom>
          <a:solidFill>
            <a:schemeClr val="bg1"/>
          </a:solidFill>
          <a:ln w="9525" cap="flat" cmpd="sng" algn="ctr">
            <a:noFill/>
            <a:prstDash val="solid"/>
            <a:round/>
            <a:headEnd type="none" w="med" len="med"/>
            <a:tailEnd type="none" w="med" len="med"/>
          </a:ln>
          <a:effectLst/>
        </p:spPr>
        <p:txBody>
          <a:bodyPr vert="horz" wrap="square" lIns="180000" tIns="46800" rIns="180000" bIns="46800" numCol="1" rtlCol="0" anchor="t" anchorCtr="0" compatLnSpc="1">
            <a:prstTxWarp prst="textNoShape">
              <a:avLst/>
            </a:prstTxWarp>
          </a:bodyPr>
          <a:lstStyle/>
          <a:p>
            <a:pPr marL="342900" marR="0" indent="-342900" algn="just" defTabSz="914400" rtl="0" eaLnBrk="1" fontAlgn="base" latinLnBrk="0" hangingPunct="1">
              <a:lnSpc>
                <a:spcPct val="100000"/>
              </a:lnSpc>
              <a:spcBef>
                <a:spcPct val="0"/>
              </a:spcBef>
              <a:spcAft>
                <a:spcPct val="0"/>
              </a:spcAft>
              <a:buClrTx/>
              <a:buSzTx/>
              <a:buFontTx/>
              <a:buNone/>
              <a:tabLst/>
            </a:pPr>
            <a:r>
              <a:rPr lang="en-US" sz="800" b="1" dirty="0">
                <a:latin typeface="Times New Roman" panose="02020603050405020304" pitchFamily="18" charset="0"/>
                <a:cs typeface="Times New Roman" panose="02020603050405020304" pitchFamily="18" charset="0"/>
              </a:rPr>
              <a:t>LIBS</a:t>
            </a:r>
            <a:endParaRPr kumimoji="0" lang="ru-RU" sz="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41" name="Прямоугольник 40">
            <a:extLst>
              <a:ext uri="{FF2B5EF4-FFF2-40B4-BE49-F238E27FC236}">
                <a16:creationId xmlns:a16="http://schemas.microsoft.com/office/drawing/2014/main" xmlns="" id="{6AFD0DBD-38F1-4897-9B4C-F6DC4B4178E6}"/>
              </a:ext>
            </a:extLst>
          </p:cNvPr>
          <p:cNvSpPr/>
          <p:nvPr/>
        </p:nvSpPr>
        <p:spPr bwMode="auto">
          <a:xfrm>
            <a:off x="7874333" y="6172447"/>
            <a:ext cx="852005" cy="334585"/>
          </a:xfrm>
          <a:prstGeom prst="rect">
            <a:avLst/>
          </a:prstGeom>
          <a:solidFill>
            <a:schemeClr val="bg1"/>
          </a:solidFill>
          <a:ln w="9525" cap="flat" cmpd="sng" algn="ctr">
            <a:noFill/>
            <a:prstDash val="solid"/>
            <a:round/>
            <a:headEnd type="none" w="med" len="med"/>
            <a:tailEnd type="none" w="med" len="med"/>
          </a:ln>
          <a:effectLst/>
        </p:spPr>
        <p:txBody>
          <a:bodyPr vert="horz" wrap="square" lIns="180000" tIns="46800" rIns="180000" bIns="46800" numCol="1" rtlCol="0" anchor="t" anchorCtr="0" compatLnSpc="1">
            <a:prstTxWarp prst="textNoShape">
              <a:avLst/>
            </a:prstTxWarp>
          </a:bodyPr>
          <a:lstStyle/>
          <a:p>
            <a:pPr marL="342900" marR="0" indent="-342900" algn="just" defTabSz="914400" rtl="0" eaLnBrk="1" fontAlgn="base" latinLnBrk="0" hangingPunct="1">
              <a:lnSpc>
                <a:spcPct val="100000"/>
              </a:lnSpc>
              <a:spcBef>
                <a:spcPct val="0"/>
              </a:spcBef>
              <a:spcAft>
                <a:spcPct val="0"/>
              </a:spcAft>
              <a:buClrTx/>
              <a:buSzTx/>
              <a:buFontTx/>
              <a:buNone/>
              <a:tabLst/>
            </a:pPr>
            <a:r>
              <a:rPr lang="en-US" sz="800" b="1" dirty="0">
                <a:latin typeface="Times New Roman" panose="02020603050405020304" pitchFamily="18" charset="0"/>
                <a:cs typeface="Times New Roman" panose="02020603050405020304" pitchFamily="18" charset="0"/>
              </a:rPr>
              <a:t>INS</a:t>
            </a:r>
            <a:endParaRPr kumimoji="0" lang="ru-RU" sz="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xmlns="" id="{F0EE183A-3434-4F6C-A8CE-4DBFA3D487FA}"/>
              </a:ext>
            </a:extLst>
          </p:cNvPr>
          <p:cNvSpPr txBox="1"/>
          <p:nvPr/>
        </p:nvSpPr>
        <p:spPr>
          <a:xfrm>
            <a:off x="6973144" y="4016925"/>
            <a:ext cx="2283759" cy="276999"/>
          </a:xfrm>
          <a:prstGeom prst="rect">
            <a:avLst/>
          </a:prstGeom>
          <a:noFill/>
        </p:spPr>
        <p:txBody>
          <a:bodyPr wrap="square">
            <a:spAutoFit/>
          </a:bodyPr>
          <a:lstStyle/>
          <a:p>
            <a:pPr marL="0" marR="0" lvl="0" indent="4763" algn="ctr" defTabSz="914400" rtl="0" eaLnBrk="1" fontAlgn="base" latinLnBrk="0" hangingPunct="1">
              <a:lnSpc>
                <a:spcPct val="100000"/>
              </a:lnSpc>
              <a:spcBef>
                <a:spcPct val="0"/>
              </a:spcBef>
              <a:spcAft>
                <a:spcPct val="0"/>
              </a:spcAft>
              <a:buClrTx/>
              <a:buSzTx/>
              <a:buFontTx/>
              <a:buNone/>
              <a:tabLst/>
              <a:defRPr/>
            </a:pPr>
            <a:r>
              <a:rPr kumimoji="0" lang="en-US" sz="600" u="none" strike="noStrike" kern="1200" cap="none" spc="0" normalizeH="0" baseline="0" noProof="0" dirty="0">
                <a:ln>
                  <a:noFill/>
                </a:ln>
                <a:solidFill>
                  <a:prstClr val="black"/>
                </a:solidFill>
                <a:effectLst/>
                <a:uLnTx/>
                <a:uFillTx/>
                <a:latin typeface="Arial" pitchFamily="34" charset="0"/>
                <a:ea typeface="+mn-ea"/>
                <a:cs typeface="+mn-cs"/>
              </a:rPr>
              <a:t>A. </a:t>
            </a:r>
            <a:r>
              <a:rPr kumimoji="0" lang="en-US" sz="600" u="none" strike="noStrike" kern="1200" cap="none" spc="0" normalizeH="0" baseline="0" noProof="0" dirty="0" err="1">
                <a:ln>
                  <a:noFill/>
                </a:ln>
                <a:solidFill>
                  <a:prstClr val="black"/>
                </a:solidFill>
                <a:effectLst/>
                <a:uLnTx/>
                <a:uFillTx/>
                <a:latin typeface="Arial" pitchFamily="34" charset="0"/>
                <a:ea typeface="+mn-ea"/>
                <a:cs typeface="+mn-cs"/>
              </a:rPr>
              <a:t>Kavetskiy</a:t>
            </a:r>
            <a:r>
              <a:rPr kumimoji="0" lang="en-US" sz="600" u="none" strike="noStrike" kern="1200" cap="none" spc="0" normalizeH="0" baseline="0" noProof="0" dirty="0">
                <a:ln>
                  <a:noFill/>
                </a:ln>
                <a:solidFill>
                  <a:prstClr val="black"/>
                </a:solidFill>
                <a:effectLst/>
                <a:uLnTx/>
                <a:uFillTx/>
                <a:latin typeface="Arial" pitchFamily="34" charset="0"/>
                <a:ea typeface="+mn-ea"/>
                <a:cs typeface="+mn-cs"/>
              </a:rPr>
              <a:t>,</a:t>
            </a:r>
            <a:r>
              <a:rPr kumimoji="0" lang="ru-RU" sz="600" u="none" strike="noStrike" kern="1200" cap="none" spc="0" normalizeH="0" baseline="0" noProof="0" dirty="0">
                <a:ln>
                  <a:noFill/>
                </a:ln>
                <a:solidFill>
                  <a:prstClr val="black"/>
                </a:solidFill>
                <a:effectLst/>
                <a:uLnTx/>
                <a:uFillTx/>
                <a:latin typeface="Arial" pitchFamily="34" charset="0"/>
                <a:ea typeface="+mn-ea"/>
                <a:cs typeface="+mn-cs"/>
              </a:rPr>
              <a:t> </a:t>
            </a:r>
            <a:r>
              <a:rPr kumimoji="0" lang="en-US" sz="600" u="none" strike="noStrike" kern="1200" cap="none" spc="0" normalizeH="0" baseline="0" noProof="0" dirty="0">
                <a:ln>
                  <a:noFill/>
                </a:ln>
                <a:solidFill>
                  <a:prstClr val="black"/>
                </a:solidFill>
                <a:effectLst/>
                <a:uLnTx/>
                <a:uFillTx/>
                <a:latin typeface="Arial" pitchFamily="34" charset="0"/>
                <a:ea typeface="+mn-ea"/>
                <a:cs typeface="+mn-cs"/>
              </a:rPr>
              <a:t>G. </a:t>
            </a:r>
            <a:r>
              <a:rPr kumimoji="0" lang="en-US" sz="600" u="none" strike="noStrike" kern="1200" cap="none" spc="0" normalizeH="0" baseline="0" noProof="0" dirty="0" err="1">
                <a:ln>
                  <a:noFill/>
                </a:ln>
                <a:solidFill>
                  <a:prstClr val="black"/>
                </a:solidFill>
                <a:effectLst/>
                <a:uLnTx/>
                <a:uFillTx/>
                <a:latin typeface="Arial" pitchFamily="34" charset="0"/>
                <a:ea typeface="+mn-ea"/>
                <a:cs typeface="+mn-cs"/>
              </a:rPr>
              <a:t>Yakubova</a:t>
            </a:r>
            <a:r>
              <a:rPr kumimoji="0" lang="en-US" sz="600" u="none" strike="noStrike" kern="1200" cap="none" spc="0" normalizeH="0" baseline="0" noProof="0" dirty="0">
                <a:ln>
                  <a:noFill/>
                </a:ln>
                <a:solidFill>
                  <a:prstClr val="black"/>
                </a:solidFill>
                <a:effectLst/>
                <a:uLnTx/>
                <a:uFillTx/>
                <a:latin typeface="Arial" pitchFamily="34" charset="0"/>
                <a:ea typeface="+mn-ea"/>
                <a:cs typeface="+mn-cs"/>
              </a:rPr>
              <a:t> et al., 236</a:t>
            </a:r>
            <a:r>
              <a:rPr kumimoji="0" lang="en-US" sz="600" u="none" strike="noStrike" kern="1200" cap="none" spc="0" normalizeH="0" baseline="30000" noProof="0" dirty="0">
                <a:ln>
                  <a:noFill/>
                </a:ln>
                <a:solidFill>
                  <a:prstClr val="black"/>
                </a:solidFill>
                <a:effectLst/>
                <a:uLnTx/>
                <a:uFillTx/>
                <a:latin typeface="Arial" pitchFamily="34" charset="0"/>
                <a:ea typeface="+mn-ea"/>
                <a:cs typeface="+mn-cs"/>
              </a:rPr>
              <a:t>th</a:t>
            </a:r>
            <a:r>
              <a:rPr kumimoji="0" lang="en-US" sz="600" u="none" strike="noStrike" kern="1200" cap="none" spc="0" normalizeH="0" baseline="0" noProof="0" dirty="0">
                <a:ln>
                  <a:noFill/>
                </a:ln>
                <a:solidFill>
                  <a:prstClr val="black"/>
                </a:solidFill>
                <a:effectLst/>
                <a:uLnTx/>
                <a:uFillTx/>
                <a:latin typeface="Arial" pitchFamily="34" charset="0"/>
                <a:ea typeface="+mn-ea"/>
                <a:cs typeface="+mn-cs"/>
              </a:rPr>
              <a:t> Electrochemical society meeting,2019, Atlanta, GA, US</a:t>
            </a:r>
          </a:p>
        </p:txBody>
      </p:sp>
    </p:spTree>
    <p:extLst>
      <p:ext uri="{BB962C8B-B14F-4D97-AF65-F5344CB8AC3E}">
        <p14:creationId xmlns:p14="http://schemas.microsoft.com/office/powerpoint/2010/main" xmlns="" val="109719467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1"/>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111FFEF-D33E-40B1-B036-A08336C9EFD6}" type="slidenum">
              <a:rPr kumimoji="0" lang="en-US" sz="1800" b="0" i="0" u="none" strike="noStrike" kern="1200" cap="none" spc="0" normalizeH="0" baseline="0" noProof="0">
                <a:ln>
                  <a:noFill/>
                </a:ln>
                <a:solidFill>
                  <a:srgbClr val="003399"/>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en-US" sz="1800" b="0" i="0" u="none" strike="noStrike" kern="1200" cap="none" spc="0" normalizeH="0" baseline="0" noProof="0">
              <a:ln>
                <a:noFill/>
              </a:ln>
              <a:solidFill>
                <a:srgbClr val="003399"/>
              </a:solidFill>
              <a:effectLst/>
              <a:uLnTx/>
              <a:uFillTx/>
              <a:latin typeface="Tahoma"/>
              <a:ea typeface="+mn-ea"/>
              <a:cs typeface="+mn-cs"/>
            </a:endParaRPr>
          </a:p>
        </p:txBody>
      </p:sp>
      <p:sp>
        <p:nvSpPr>
          <p:cNvPr id="49" name="Номер слайда 4"/>
          <p:cNvSpPr txBox="1">
            <a:spLocks noGrp="1"/>
          </p:cNvSpPr>
          <p:nvPr/>
        </p:nvSpPr>
        <p:spPr bwMode="gray">
          <a:xfrm>
            <a:off x="0" y="6477000"/>
            <a:ext cx="533400" cy="381000"/>
          </a:xfrm>
          <a:prstGeom prst="rect">
            <a:avLst/>
          </a:prstGeom>
          <a:noFill/>
          <a:ln>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A167CE1-B709-4869-9AEC-85823D6A7835}" type="slidenum">
              <a:rPr kumimoji="0" lang="en-US" sz="1800" b="0" i="0" u="none" strike="noStrike" kern="1200" cap="none" spc="0" normalizeH="0" baseline="0" noProof="0">
                <a:ln>
                  <a:noFill/>
                </a:ln>
                <a:solidFill>
                  <a:srgbClr val="969696"/>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en-US" sz="1800" b="0" i="0" u="none" strike="noStrike" kern="1200" cap="none" spc="0" normalizeH="0" baseline="0" noProof="0" dirty="0">
              <a:ln>
                <a:noFill/>
              </a:ln>
              <a:solidFill>
                <a:srgbClr val="969696"/>
              </a:solidFill>
              <a:effectLst/>
              <a:uLnTx/>
              <a:uFillTx/>
              <a:latin typeface="Tahoma"/>
              <a:ea typeface="+mn-ea"/>
              <a:cs typeface="+mn-cs"/>
            </a:endParaRPr>
          </a:p>
        </p:txBody>
      </p:sp>
      <p:sp>
        <p:nvSpPr>
          <p:cNvPr id="19" name="Rectangle 2"/>
          <p:cNvSpPr txBox="1">
            <a:spLocks noChangeArrowheads="1"/>
          </p:cNvSpPr>
          <p:nvPr/>
        </p:nvSpPr>
        <p:spPr>
          <a:xfrm>
            <a:off x="104775" y="123825"/>
            <a:ext cx="7867650" cy="563563"/>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a:p>
            <a:pPr marL="0" marR="0" lvl="0" indent="0" algn="l" defTabSz="914400" rtl="0" eaLnBrk="1" fontAlgn="base" latinLnBrk="0" hangingPunct="1">
              <a:lnSpc>
                <a:spcPts val="2000"/>
              </a:lnSpc>
              <a:spcBef>
                <a:spcPct val="0"/>
              </a:spcBef>
              <a:spcAft>
                <a:spcPct val="0"/>
              </a:spcAft>
              <a:buClrTx/>
              <a:buSzTx/>
              <a:buFontTx/>
              <a:buNone/>
              <a:tabLst/>
              <a:defRPr/>
            </a:pPr>
            <a:endParaRPr kumimoji="0" lang="ru-RU" sz="2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sp>
        <p:nvSpPr>
          <p:cNvPr id="8" name="Rectangle 2">
            <a:extLst>
              <a:ext uri="{FF2B5EF4-FFF2-40B4-BE49-F238E27FC236}">
                <a16:creationId xmlns:a16="http://schemas.microsoft.com/office/drawing/2014/main" xmlns="" id="{0ACC4E6B-8CF2-034C-8104-4D0EC8DE6144}"/>
              </a:ext>
            </a:extLst>
          </p:cNvPr>
          <p:cNvSpPr txBox="1">
            <a:spLocks noChangeArrowheads="1"/>
          </p:cNvSpPr>
          <p:nvPr/>
        </p:nvSpPr>
        <p:spPr>
          <a:xfrm>
            <a:off x="1255594" y="190500"/>
            <a:ext cx="6359857" cy="437297"/>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marL="0" marR="0" lvl="0" indent="0" algn="l" defTabSz="914400" rtl="0" eaLnBrk="1" fontAlgn="base" latinLnBrk="0" hangingPunct="1">
              <a:lnSpc>
                <a:spcPts val="2600"/>
              </a:lnSpc>
              <a:spcBef>
                <a:spcPct val="0"/>
              </a:spcBef>
              <a:spcAft>
                <a:spcPct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t>The Tagged </a:t>
            </a:r>
            <a:r>
              <a:rPr lang="en-US" kern="0" dirty="0" smtClean="0">
                <a:solidFill>
                  <a:srgbClr val="FFFFFF"/>
                </a:solidFill>
                <a:latin typeface="Calibri" panose="020F0502020204030204" pitchFamily="34" charset="0"/>
                <a:cs typeface="Calibri" panose="020F0502020204030204" pitchFamily="34" charset="0"/>
              </a:rPr>
              <a:t>N</a:t>
            </a:r>
            <a:r>
              <a:rPr kumimoji="0" lang="en-US" b="1" i="0" u="none" strike="noStrike" kern="0" cap="none" spc="0" normalizeH="0" baseline="0" noProof="0" dirty="0" err="1" smtClean="0">
                <a:ln>
                  <a:noFill/>
                </a:ln>
                <a:solidFill>
                  <a:srgbClr val="FFFFFF"/>
                </a:solidFill>
                <a:effectLst/>
                <a:uLnTx/>
                <a:uFillTx/>
                <a:latin typeface="Calibri" panose="020F0502020204030204" pitchFamily="34" charset="0"/>
                <a:ea typeface="+mj-ea"/>
                <a:cs typeface="Calibri" panose="020F0502020204030204" pitchFamily="34" charset="0"/>
              </a:rPr>
              <a:t>eutron</a:t>
            </a:r>
            <a:r>
              <a:rPr kumimoji="0" lang="en-US" b="1"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t> Method (TNM)</a:t>
            </a:r>
            <a:endParaRPr kumimoji="0" lang="ru-RU"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pic>
        <p:nvPicPr>
          <p:cNvPr id="2" name="Рисунок 1">
            <a:extLst>
              <a:ext uri="{FF2B5EF4-FFF2-40B4-BE49-F238E27FC236}">
                <a16:creationId xmlns:a16="http://schemas.microsoft.com/office/drawing/2014/main" xmlns="" id="{5E3B73A0-0C04-45DF-A928-C321B14AD8B9}"/>
              </a:ext>
            </a:extLst>
          </p:cNvPr>
          <p:cNvPicPr>
            <a:picLocks noChangeAspect="1"/>
          </p:cNvPicPr>
          <p:nvPr/>
        </p:nvPicPr>
        <p:blipFill>
          <a:blip r:embed="rId2" cstate="print"/>
          <a:stretch>
            <a:fillRect/>
          </a:stretch>
        </p:blipFill>
        <p:spPr>
          <a:xfrm>
            <a:off x="57150" y="355308"/>
            <a:ext cx="952499" cy="357187"/>
          </a:xfrm>
          <a:prstGeom prst="rect">
            <a:avLst/>
          </a:prstGeom>
        </p:spPr>
      </p:pic>
      <p:sp>
        <p:nvSpPr>
          <p:cNvPr id="11" name="Прямоугольник 10">
            <a:extLst>
              <a:ext uri="{FF2B5EF4-FFF2-40B4-BE49-F238E27FC236}">
                <a16:creationId xmlns:a16="http://schemas.microsoft.com/office/drawing/2014/main" xmlns="" id="{0B955DCF-41C3-42E3-AC08-AEC2A54D5434}"/>
              </a:ext>
            </a:extLst>
          </p:cNvPr>
          <p:cNvSpPr/>
          <p:nvPr/>
        </p:nvSpPr>
        <p:spPr>
          <a:xfrm>
            <a:off x="436728" y="3425219"/>
            <a:ext cx="8175009" cy="2585323"/>
          </a:xfrm>
          <a:prstGeom prst="rect">
            <a:avLst/>
          </a:prstGeom>
        </p:spPr>
        <p:txBody>
          <a:bodyPr wrap="square">
            <a:spAutoFit/>
          </a:bodyPr>
          <a:lstStyle/>
          <a:p>
            <a:r>
              <a:rPr lang="en-US" sz="1800" b="1" dirty="0" smtClean="0">
                <a:solidFill>
                  <a:prstClr val="black"/>
                </a:solidFill>
                <a:latin typeface="Times New Roman" panose="02020603050405020304" pitchFamily="18" charset="0"/>
                <a:cs typeface="Times New Roman" panose="02020603050405020304" pitchFamily="18" charset="0"/>
              </a:rPr>
              <a:t>Main advantages of the TNM:</a:t>
            </a:r>
          </a:p>
          <a:p>
            <a:endParaRPr lang="en-US" sz="1800" b="1" dirty="0" smtClean="0">
              <a:solidFill>
                <a:prstClr val="black"/>
              </a:solidFill>
              <a:latin typeface="Times New Roman" panose="02020603050405020304" pitchFamily="18" charset="0"/>
              <a:cs typeface="Times New Roman" panose="02020603050405020304" pitchFamily="18" charset="0"/>
            </a:endParaRPr>
          </a:p>
          <a:p>
            <a:pPr algn="l">
              <a:buFont typeface="Arial" pitchFamily="34" charset="0"/>
              <a:buChar char="•"/>
            </a:pPr>
            <a:r>
              <a:rPr lang="en-US" sz="1800" b="1" dirty="0" smtClean="0">
                <a:solidFill>
                  <a:prstClr val="black"/>
                </a:solidFill>
                <a:latin typeface="Times New Roman" panose="02020603050405020304" pitchFamily="18" charset="0"/>
                <a:cs typeface="Times New Roman" panose="02020603050405020304" pitchFamily="18" charset="0"/>
              </a:rPr>
              <a:t> neutrons with an energy of 14.1 </a:t>
            </a:r>
            <a:r>
              <a:rPr lang="en-US" sz="1800" b="1" dirty="0" err="1" smtClean="0">
                <a:solidFill>
                  <a:prstClr val="black"/>
                </a:solidFill>
                <a:latin typeface="Times New Roman" panose="02020603050405020304" pitchFamily="18" charset="0"/>
                <a:cs typeface="Times New Roman" panose="02020603050405020304" pitchFamily="18" charset="0"/>
              </a:rPr>
              <a:t>MeV</a:t>
            </a:r>
            <a:r>
              <a:rPr lang="en-US" sz="1800" b="1" dirty="0" smtClean="0">
                <a:solidFill>
                  <a:prstClr val="black"/>
                </a:solidFill>
                <a:latin typeface="Times New Roman" panose="02020603050405020304" pitchFamily="18" charset="0"/>
                <a:cs typeface="Times New Roman" panose="02020603050405020304" pitchFamily="18" charset="0"/>
              </a:rPr>
              <a:t> are used, which have a high penetrating power;</a:t>
            </a:r>
          </a:p>
          <a:p>
            <a:pPr algn="l">
              <a:buFont typeface="Arial" pitchFamily="34" charset="0"/>
              <a:buChar char="•"/>
            </a:pPr>
            <a:r>
              <a:rPr lang="en-US" sz="1800" b="1" dirty="0" smtClean="0">
                <a:solidFill>
                  <a:prstClr val="black"/>
                </a:solidFill>
                <a:latin typeface="Times New Roman" panose="02020603050405020304" pitchFamily="18" charset="0"/>
                <a:cs typeface="Times New Roman" panose="02020603050405020304" pitchFamily="18" charset="0"/>
              </a:rPr>
              <a:t> the ability to determine the spatial distribution of elements in the object under study;</a:t>
            </a:r>
          </a:p>
          <a:p>
            <a:pPr algn="l">
              <a:buFont typeface="Arial" pitchFamily="34" charset="0"/>
              <a:buChar char="•"/>
            </a:pPr>
            <a:r>
              <a:rPr lang="en-US" sz="1800" b="1" dirty="0" smtClean="0">
                <a:solidFill>
                  <a:prstClr val="black"/>
                </a:solidFill>
                <a:latin typeface="Times New Roman" panose="02020603050405020304" pitchFamily="18" charset="0"/>
                <a:cs typeface="Times New Roman" panose="02020603050405020304" pitchFamily="18" charset="0"/>
              </a:rPr>
              <a:t> the possibility of creating portable installations;</a:t>
            </a:r>
          </a:p>
          <a:p>
            <a:pPr algn="l">
              <a:buFont typeface="Arial" pitchFamily="34" charset="0"/>
              <a:buChar char="•"/>
            </a:pPr>
            <a:r>
              <a:rPr lang="en-US" sz="1800" b="1" dirty="0" smtClean="0">
                <a:solidFill>
                  <a:prstClr val="black"/>
                </a:solidFill>
                <a:latin typeface="Times New Roman" panose="02020603050405020304" pitchFamily="18" charset="0"/>
                <a:cs typeface="Times New Roman" panose="02020603050405020304" pitchFamily="18" charset="0"/>
              </a:rPr>
              <a:t> improvement of the effect/background ratio due to neutron tagging;</a:t>
            </a:r>
          </a:p>
          <a:p>
            <a:pPr algn="l">
              <a:buFont typeface="Arial" pitchFamily="34" charset="0"/>
              <a:buChar char="•"/>
            </a:pPr>
            <a:r>
              <a:rPr lang="en-US" sz="1800" b="1" dirty="0" smtClean="0">
                <a:solidFill>
                  <a:prstClr val="black"/>
                </a:solidFill>
                <a:latin typeface="Times New Roman" panose="02020603050405020304" pitchFamily="18" charset="0"/>
                <a:cs typeface="Times New Roman" panose="02020603050405020304" pitchFamily="18" charset="0"/>
              </a:rPr>
              <a:t> induced activity and absorbed dose are negligible.</a:t>
            </a:r>
          </a:p>
        </p:txBody>
      </p:sp>
      <p:grpSp>
        <p:nvGrpSpPr>
          <p:cNvPr id="12" name="Группа 11">
            <a:extLst>
              <a:ext uri="{FF2B5EF4-FFF2-40B4-BE49-F238E27FC236}">
                <a16:creationId xmlns:a16="http://schemas.microsoft.com/office/drawing/2014/main" xmlns="" id="{3EF1F452-158A-404D-BA58-B3BBD7A178A0}"/>
              </a:ext>
            </a:extLst>
          </p:cNvPr>
          <p:cNvGrpSpPr/>
          <p:nvPr/>
        </p:nvGrpSpPr>
        <p:grpSpPr>
          <a:xfrm>
            <a:off x="434379" y="1115122"/>
            <a:ext cx="6100235" cy="2021000"/>
            <a:chOff x="705173" y="957618"/>
            <a:chExt cx="7507140" cy="2520207"/>
          </a:xfrm>
        </p:grpSpPr>
        <p:pic>
          <p:nvPicPr>
            <p:cNvPr id="13" name="Рисунок 12" descr="250px-Deuterium-tritium_fusion-ru.svg.png">
              <a:extLst>
                <a:ext uri="{FF2B5EF4-FFF2-40B4-BE49-F238E27FC236}">
                  <a16:creationId xmlns:a16="http://schemas.microsoft.com/office/drawing/2014/main" xmlns="" id="{32FFD51B-36E6-4B6B-A9DC-38689D05FF0F}"/>
                </a:ext>
              </a:extLst>
            </p:cNvPr>
            <p:cNvPicPr>
              <a:picLocks noChangeAspect="1"/>
            </p:cNvPicPr>
            <p:nvPr/>
          </p:nvPicPr>
          <p:blipFill>
            <a:blip r:embed="rId3" cstate="print"/>
            <a:srcRect/>
            <a:stretch>
              <a:fillRect/>
            </a:stretch>
          </p:blipFill>
          <p:spPr>
            <a:xfrm>
              <a:off x="6345746" y="2625916"/>
              <a:ext cx="396044" cy="360040"/>
            </a:xfrm>
            <a:prstGeom prst="rect">
              <a:avLst/>
            </a:prstGeom>
          </p:spPr>
        </p:pic>
        <p:grpSp>
          <p:nvGrpSpPr>
            <p:cNvPr id="14" name="Группа 13">
              <a:extLst>
                <a:ext uri="{FF2B5EF4-FFF2-40B4-BE49-F238E27FC236}">
                  <a16:creationId xmlns:a16="http://schemas.microsoft.com/office/drawing/2014/main" xmlns="" id="{0C2A19CA-6A5C-4908-A312-2E68ECBD0F0B}"/>
                </a:ext>
              </a:extLst>
            </p:cNvPr>
            <p:cNvGrpSpPr/>
            <p:nvPr/>
          </p:nvGrpSpPr>
          <p:grpSpPr>
            <a:xfrm>
              <a:off x="2295186" y="2402290"/>
              <a:ext cx="756084" cy="756084"/>
              <a:chOff x="3635896" y="4509120"/>
              <a:chExt cx="756084" cy="756084"/>
            </a:xfrm>
          </p:grpSpPr>
          <p:pic>
            <p:nvPicPr>
              <p:cNvPr id="37" name="Рисунок 36" descr="250px-Deuterium-tritium_fusion-ru.svg.png">
                <a:extLst>
                  <a:ext uri="{FF2B5EF4-FFF2-40B4-BE49-F238E27FC236}">
                    <a16:creationId xmlns:a16="http://schemas.microsoft.com/office/drawing/2014/main" xmlns="" id="{28CC884C-A854-4039-9A63-73D265E99157}"/>
                  </a:ext>
                </a:extLst>
              </p:cNvPr>
              <p:cNvPicPr>
                <a:picLocks noChangeAspect="1"/>
              </p:cNvPicPr>
              <p:nvPr/>
            </p:nvPicPr>
            <p:blipFill>
              <a:blip r:embed="rId4" cstate="print"/>
              <a:srcRect/>
              <a:stretch>
                <a:fillRect/>
              </a:stretch>
            </p:blipFill>
            <p:spPr>
              <a:xfrm>
                <a:off x="3707904" y="4509120"/>
                <a:ext cx="684076" cy="756084"/>
              </a:xfrm>
              <a:prstGeom prst="rect">
                <a:avLst/>
              </a:prstGeom>
            </p:spPr>
          </p:pic>
          <p:sp>
            <p:nvSpPr>
              <p:cNvPr id="38" name="Прямоугольник 37">
                <a:extLst>
                  <a:ext uri="{FF2B5EF4-FFF2-40B4-BE49-F238E27FC236}">
                    <a16:creationId xmlns:a16="http://schemas.microsoft.com/office/drawing/2014/main" xmlns="" id="{6EED6CD1-2C5C-4E91-86A9-3FF94D2A10EF}"/>
                  </a:ext>
                </a:extLst>
              </p:cNvPr>
              <p:cNvSpPr/>
              <p:nvPr/>
            </p:nvSpPr>
            <p:spPr>
              <a:xfrm>
                <a:off x="3635896" y="4581128"/>
                <a:ext cx="180020" cy="172418"/>
              </a:xfrm>
              <a:prstGeom prst="rect">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600" b="1" i="0" u="none" strike="noStrike" kern="0" cap="none" spc="0" normalizeH="0" baseline="0" noProof="0">
                  <a:ln>
                    <a:noFill/>
                  </a:ln>
                  <a:solidFill>
                    <a:prstClr val="white"/>
                  </a:solidFill>
                  <a:effectLst/>
                  <a:uLnTx/>
                  <a:uFillTx/>
                  <a:latin typeface="Calibri"/>
                  <a:ea typeface="+mn-ea"/>
                  <a:cs typeface="+mn-cs"/>
                </a:endParaRPr>
              </a:p>
            </p:txBody>
          </p:sp>
        </p:grpSp>
        <p:cxnSp>
          <p:nvCxnSpPr>
            <p:cNvPr id="16" name="Прямая со стрелкой 15">
              <a:extLst>
                <a:ext uri="{FF2B5EF4-FFF2-40B4-BE49-F238E27FC236}">
                  <a16:creationId xmlns:a16="http://schemas.microsoft.com/office/drawing/2014/main" xmlns="" id="{77EB3073-7A68-4B9C-B49F-78B748BABC87}"/>
                </a:ext>
              </a:extLst>
            </p:cNvPr>
            <p:cNvCxnSpPr/>
            <p:nvPr/>
          </p:nvCxnSpPr>
          <p:spPr>
            <a:xfrm rot="5400000">
              <a:off x="4474246" y="2193098"/>
              <a:ext cx="432000" cy="1588"/>
            </a:xfrm>
            <a:prstGeom prst="straightConnector1">
              <a:avLst/>
            </a:prstGeom>
            <a:noFill/>
            <a:ln w="25400" cap="flat" cmpd="sng" algn="ctr">
              <a:solidFill>
                <a:sysClr val="windowText" lastClr="000000"/>
              </a:solidFill>
              <a:prstDash val="solid"/>
              <a:tailEnd type="arrow"/>
            </a:ln>
            <a:effectLst/>
          </p:spPr>
        </p:cxnSp>
        <p:cxnSp>
          <p:nvCxnSpPr>
            <p:cNvPr id="18" name="Прямая со стрелкой 17">
              <a:extLst>
                <a:ext uri="{FF2B5EF4-FFF2-40B4-BE49-F238E27FC236}">
                  <a16:creationId xmlns:a16="http://schemas.microsoft.com/office/drawing/2014/main" xmlns="" id="{C9E36683-B597-4395-9A6F-C20B0A214F4A}"/>
                </a:ext>
              </a:extLst>
            </p:cNvPr>
            <p:cNvCxnSpPr/>
            <p:nvPr/>
          </p:nvCxnSpPr>
          <p:spPr>
            <a:xfrm flipH="1">
              <a:off x="3249292" y="2769956"/>
              <a:ext cx="845060" cy="0"/>
            </a:xfrm>
            <a:prstGeom prst="straightConnector1">
              <a:avLst/>
            </a:prstGeom>
            <a:noFill/>
            <a:ln w="25400" cap="flat" cmpd="sng" algn="ctr">
              <a:solidFill>
                <a:sysClr val="windowText" lastClr="000000"/>
              </a:solidFill>
              <a:prstDash val="solid"/>
              <a:tailEnd type="arrow"/>
            </a:ln>
            <a:effectLst/>
          </p:spPr>
        </p:cxnSp>
        <p:cxnSp>
          <p:nvCxnSpPr>
            <p:cNvPr id="20" name="Прямая со стрелкой 19">
              <a:extLst>
                <a:ext uri="{FF2B5EF4-FFF2-40B4-BE49-F238E27FC236}">
                  <a16:creationId xmlns:a16="http://schemas.microsoft.com/office/drawing/2014/main" xmlns="" id="{EFA219AE-1F20-4AC5-975E-87764CBE2985}"/>
                </a:ext>
              </a:extLst>
            </p:cNvPr>
            <p:cNvCxnSpPr/>
            <p:nvPr/>
          </p:nvCxnSpPr>
          <p:spPr>
            <a:xfrm>
              <a:off x="5265516" y="2769956"/>
              <a:ext cx="845060" cy="0"/>
            </a:xfrm>
            <a:prstGeom prst="straightConnector1">
              <a:avLst/>
            </a:prstGeom>
            <a:noFill/>
            <a:ln w="25400" cap="flat" cmpd="sng" algn="ctr">
              <a:solidFill>
                <a:sysClr val="windowText" lastClr="000000"/>
              </a:solidFill>
              <a:prstDash val="solid"/>
              <a:tailEnd type="arrow"/>
            </a:ln>
            <a:effectLst/>
          </p:spPr>
        </p:cxnSp>
        <p:grpSp>
          <p:nvGrpSpPr>
            <p:cNvPr id="21" name="Группа 20">
              <a:extLst>
                <a:ext uri="{FF2B5EF4-FFF2-40B4-BE49-F238E27FC236}">
                  <a16:creationId xmlns:a16="http://schemas.microsoft.com/office/drawing/2014/main" xmlns="" id="{07FDFE3E-BCD4-4FD6-B5F2-644BAF956272}"/>
                </a:ext>
              </a:extLst>
            </p:cNvPr>
            <p:cNvGrpSpPr/>
            <p:nvPr/>
          </p:nvGrpSpPr>
          <p:grpSpPr>
            <a:xfrm>
              <a:off x="4310376" y="2409892"/>
              <a:ext cx="792088" cy="759234"/>
              <a:chOff x="4300936" y="3176972"/>
              <a:chExt cx="792088" cy="759234"/>
            </a:xfrm>
          </p:grpSpPr>
          <p:grpSp>
            <p:nvGrpSpPr>
              <p:cNvPr id="33" name="Группа 32">
                <a:extLst>
                  <a:ext uri="{FF2B5EF4-FFF2-40B4-BE49-F238E27FC236}">
                    <a16:creationId xmlns:a16="http://schemas.microsoft.com/office/drawing/2014/main" xmlns="" id="{7C77DBCD-394D-48DA-BBDF-295740766474}"/>
                  </a:ext>
                </a:extLst>
              </p:cNvPr>
              <p:cNvGrpSpPr/>
              <p:nvPr/>
            </p:nvGrpSpPr>
            <p:grpSpPr>
              <a:xfrm>
                <a:off x="4300936" y="3176972"/>
                <a:ext cx="792088" cy="759234"/>
                <a:chOff x="4391980" y="3176972"/>
                <a:chExt cx="792088" cy="759234"/>
              </a:xfrm>
            </p:grpSpPr>
            <p:pic>
              <p:nvPicPr>
                <p:cNvPr id="35" name="Рисунок 34" descr="250px-Deuterium-tritium_fusion-ru.svg.png">
                  <a:extLst>
                    <a:ext uri="{FF2B5EF4-FFF2-40B4-BE49-F238E27FC236}">
                      <a16:creationId xmlns:a16="http://schemas.microsoft.com/office/drawing/2014/main" xmlns="" id="{B091C9BE-B166-4282-BB62-BF0CA541BAC0}"/>
                    </a:ext>
                  </a:extLst>
                </p:cNvPr>
                <p:cNvPicPr>
                  <a:picLocks noChangeAspect="1"/>
                </p:cNvPicPr>
                <p:nvPr/>
              </p:nvPicPr>
              <p:blipFill>
                <a:blip r:embed="rId5" cstate="print"/>
                <a:srcRect/>
                <a:stretch>
                  <a:fillRect/>
                </a:stretch>
              </p:blipFill>
              <p:spPr>
                <a:xfrm>
                  <a:off x="4391980" y="3176972"/>
                  <a:ext cx="792088" cy="748482"/>
                </a:xfrm>
                <a:prstGeom prst="rect">
                  <a:avLst/>
                </a:prstGeom>
              </p:spPr>
            </p:pic>
            <p:sp>
              <p:nvSpPr>
                <p:cNvPr id="36" name="Прямоугольник 35">
                  <a:extLst>
                    <a:ext uri="{FF2B5EF4-FFF2-40B4-BE49-F238E27FC236}">
                      <a16:creationId xmlns:a16="http://schemas.microsoft.com/office/drawing/2014/main" xmlns="" id="{9EF3995F-19BF-4892-AE32-03BD1BA5992B}"/>
                    </a:ext>
                  </a:extLst>
                </p:cNvPr>
                <p:cNvSpPr/>
                <p:nvPr/>
              </p:nvSpPr>
              <p:spPr>
                <a:xfrm>
                  <a:off x="4470163" y="3776663"/>
                  <a:ext cx="221455" cy="159543"/>
                </a:xfrm>
                <a:prstGeom prst="rect">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600" b="1" i="0" u="none" strike="noStrike" kern="0" cap="none" spc="0" normalizeH="0" baseline="0" noProof="0">
                    <a:ln>
                      <a:noFill/>
                    </a:ln>
                    <a:solidFill>
                      <a:prstClr val="white"/>
                    </a:solidFill>
                    <a:effectLst/>
                    <a:uLnTx/>
                    <a:uFillTx/>
                    <a:latin typeface="Calibri"/>
                    <a:ea typeface="+mn-ea"/>
                    <a:cs typeface="+mn-cs"/>
                  </a:endParaRPr>
                </a:p>
              </p:txBody>
            </p:sp>
          </p:grpSp>
          <p:sp>
            <p:nvSpPr>
              <p:cNvPr id="34" name="Прямоугольник 33">
                <a:extLst>
                  <a:ext uri="{FF2B5EF4-FFF2-40B4-BE49-F238E27FC236}">
                    <a16:creationId xmlns:a16="http://schemas.microsoft.com/office/drawing/2014/main" xmlns="" id="{9C1588A5-1E17-4ED7-8885-67A84D51C2BB}"/>
                  </a:ext>
                </a:extLst>
              </p:cNvPr>
              <p:cNvSpPr/>
              <p:nvPr/>
            </p:nvSpPr>
            <p:spPr>
              <a:xfrm>
                <a:off x="4852152" y="3228419"/>
                <a:ext cx="221455" cy="283326"/>
              </a:xfrm>
              <a:prstGeom prst="rect">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600" b="1" i="0" u="none" strike="noStrike" kern="0" cap="none" spc="0" normalizeH="0" baseline="0" noProof="0">
                  <a:ln>
                    <a:noFill/>
                  </a:ln>
                  <a:solidFill>
                    <a:prstClr val="white"/>
                  </a:solidFill>
                  <a:effectLst/>
                  <a:uLnTx/>
                  <a:uFillTx/>
                  <a:latin typeface="Calibri"/>
                  <a:ea typeface="+mn-ea"/>
                  <a:cs typeface="+mn-cs"/>
                </a:endParaRPr>
              </a:p>
            </p:txBody>
          </p:sp>
        </p:grpSp>
        <p:grpSp>
          <p:nvGrpSpPr>
            <p:cNvPr id="22" name="Группа 21">
              <a:extLst>
                <a:ext uri="{FF2B5EF4-FFF2-40B4-BE49-F238E27FC236}">
                  <a16:creationId xmlns:a16="http://schemas.microsoft.com/office/drawing/2014/main" xmlns="" id="{74448B16-6272-4CC5-AEFC-DFDA77DF3E80}"/>
                </a:ext>
              </a:extLst>
            </p:cNvPr>
            <p:cNvGrpSpPr/>
            <p:nvPr/>
          </p:nvGrpSpPr>
          <p:grpSpPr>
            <a:xfrm>
              <a:off x="4310376" y="1194214"/>
              <a:ext cx="667108" cy="662604"/>
              <a:chOff x="4300936" y="1961294"/>
              <a:chExt cx="667108" cy="662604"/>
            </a:xfrm>
          </p:grpSpPr>
          <p:grpSp>
            <p:nvGrpSpPr>
              <p:cNvPr id="29" name="Группа 28">
                <a:extLst>
                  <a:ext uri="{FF2B5EF4-FFF2-40B4-BE49-F238E27FC236}">
                    <a16:creationId xmlns:a16="http://schemas.microsoft.com/office/drawing/2014/main" xmlns="" id="{6043D913-AB9A-4C2B-8746-0448D9EB25A7}"/>
                  </a:ext>
                </a:extLst>
              </p:cNvPr>
              <p:cNvGrpSpPr/>
              <p:nvPr/>
            </p:nvGrpSpPr>
            <p:grpSpPr>
              <a:xfrm>
                <a:off x="4300936" y="1961294"/>
                <a:ext cx="667108" cy="662604"/>
                <a:chOff x="4391980" y="2021807"/>
                <a:chExt cx="667108" cy="662604"/>
              </a:xfrm>
            </p:grpSpPr>
            <p:pic>
              <p:nvPicPr>
                <p:cNvPr id="31" name="Рисунок 30" descr="250px-Deuterium-tritium_fusion-ru.svg.png">
                  <a:extLst>
                    <a:ext uri="{FF2B5EF4-FFF2-40B4-BE49-F238E27FC236}">
                      <a16:creationId xmlns:a16="http://schemas.microsoft.com/office/drawing/2014/main" xmlns="" id="{89E06D65-8167-4511-8702-8AF024AB602A}"/>
                    </a:ext>
                  </a:extLst>
                </p:cNvPr>
                <p:cNvPicPr>
                  <a:picLocks noChangeAspect="1"/>
                </p:cNvPicPr>
                <p:nvPr/>
              </p:nvPicPr>
              <p:blipFill>
                <a:blip r:embed="rId6" cstate="print"/>
                <a:srcRect/>
                <a:stretch>
                  <a:fillRect/>
                </a:stretch>
              </p:blipFill>
              <p:spPr>
                <a:xfrm>
                  <a:off x="4391980" y="2021807"/>
                  <a:ext cx="667108" cy="602091"/>
                </a:xfrm>
                <a:prstGeom prst="rect">
                  <a:avLst/>
                </a:prstGeom>
              </p:spPr>
            </p:pic>
            <p:sp>
              <p:nvSpPr>
                <p:cNvPr id="32" name="Прямоугольник 31">
                  <a:extLst>
                    <a:ext uri="{FF2B5EF4-FFF2-40B4-BE49-F238E27FC236}">
                      <a16:creationId xmlns:a16="http://schemas.microsoft.com/office/drawing/2014/main" xmlns="" id="{C59E4F8D-C01F-4C49-886F-4DB6D75BD83B}"/>
                    </a:ext>
                  </a:extLst>
                </p:cNvPr>
                <p:cNvSpPr/>
                <p:nvPr/>
              </p:nvSpPr>
              <p:spPr>
                <a:xfrm>
                  <a:off x="4860032" y="2563385"/>
                  <a:ext cx="108012" cy="121026"/>
                </a:xfrm>
                <a:prstGeom prst="rect">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600" b="1" i="0" u="none" strike="noStrike" kern="0" cap="none" spc="0" normalizeH="0" baseline="0" noProof="0">
                    <a:ln>
                      <a:noFill/>
                    </a:ln>
                    <a:solidFill>
                      <a:prstClr val="white"/>
                    </a:solidFill>
                    <a:effectLst/>
                    <a:uLnTx/>
                    <a:uFillTx/>
                    <a:latin typeface="Calibri"/>
                    <a:ea typeface="+mn-ea"/>
                    <a:cs typeface="+mn-cs"/>
                  </a:endParaRPr>
                </a:p>
              </p:txBody>
            </p:sp>
          </p:grpSp>
          <p:sp>
            <p:nvSpPr>
              <p:cNvPr id="30" name="Прямоугольник 29">
                <a:extLst>
                  <a:ext uri="{FF2B5EF4-FFF2-40B4-BE49-F238E27FC236}">
                    <a16:creationId xmlns:a16="http://schemas.microsoft.com/office/drawing/2014/main" xmlns="" id="{5205F8AA-3B7F-4996-8B07-96E64387214A}"/>
                  </a:ext>
                </a:extLst>
              </p:cNvPr>
              <p:cNvSpPr/>
              <p:nvPr/>
            </p:nvSpPr>
            <p:spPr>
              <a:xfrm>
                <a:off x="4342593" y="2008312"/>
                <a:ext cx="221455" cy="186059"/>
              </a:xfrm>
              <a:prstGeom prst="rect">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600" b="1" i="0" u="none" strike="noStrike" kern="0" cap="none" spc="0" normalizeH="0" baseline="0" noProof="0">
                  <a:ln>
                    <a:noFill/>
                  </a:ln>
                  <a:solidFill>
                    <a:prstClr val="white"/>
                  </a:solidFill>
                  <a:effectLst/>
                  <a:uLnTx/>
                  <a:uFillTx/>
                  <a:latin typeface="Calibri"/>
                  <a:ea typeface="+mn-ea"/>
                  <a:cs typeface="+mn-cs"/>
                </a:endParaRPr>
              </a:p>
            </p:txBody>
          </p:sp>
        </p:grpSp>
        <p:sp>
          <p:nvSpPr>
            <p:cNvPr id="23" name="TextBox 22">
              <a:extLst>
                <a:ext uri="{FF2B5EF4-FFF2-40B4-BE49-F238E27FC236}">
                  <a16:creationId xmlns:a16="http://schemas.microsoft.com/office/drawing/2014/main" xmlns="" id="{3C52A436-0F03-4C37-9225-FF690250F67E}"/>
                </a:ext>
              </a:extLst>
            </p:cNvPr>
            <p:cNvSpPr txBox="1"/>
            <p:nvPr/>
          </p:nvSpPr>
          <p:spPr>
            <a:xfrm>
              <a:off x="5152940" y="1328420"/>
              <a:ext cx="2478114" cy="422180"/>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600" b="1" kern="0" dirty="0" smtClean="0">
                  <a:solidFill>
                    <a:prstClr val="black"/>
                  </a:solidFill>
                  <a:latin typeface="Arial" pitchFamily="34" charset="0"/>
                </a:rPr>
                <a:t>D</a:t>
              </a:r>
              <a:r>
                <a:rPr kumimoji="0" lang="en-US" sz="1600" b="1" i="0" u="none" strike="noStrike" kern="0" cap="none" spc="0" normalizeH="0" baseline="0" noProof="0" dirty="0" err="1" smtClean="0">
                  <a:ln>
                    <a:noFill/>
                  </a:ln>
                  <a:solidFill>
                    <a:prstClr val="black"/>
                  </a:solidFill>
                  <a:effectLst/>
                  <a:uLnTx/>
                  <a:uFillTx/>
                  <a:latin typeface="Arial" pitchFamily="34" charset="0"/>
                </a:rPr>
                <a:t>euteron</a:t>
              </a:r>
              <a:r>
                <a:rPr kumimoji="0" lang="ru-RU" sz="1600" b="1" i="0" u="none" strike="noStrike" kern="0" cap="none" spc="0" normalizeH="0" baseline="0" noProof="0" dirty="0" smtClean="0">
                  <a:ln>
                    <a:noFill/>
                  </a:ln>
                  <a:solidFill>
                    <a:prstClr val="black"/>
                  </a:solidFill>
                  <a:effectLst/>
                  <a:uLnTx/>
                  <a:uFillTx/>
                  <a:latin typeface="Arial" pitchFamily="34" charset="0"/>
                </a:rPr>
                <a:t> </a:t>
              </a:r>
              <a:r>
                <a:rPr kumimoji="0" lang="en-US" sz="1600" b="1" i="0" u="none" strike="noStrike" kern="0" cap="none" spc="0" normalizeH="0" baseline="0" noProof="0" dirty="0">
                  <a:ln>
                    <a:noFill/>
                  </a:ln>
                  <a:solidFill>
                    <a:prstClr val="black"/>
                  </a:solidFill>
                  <a:effectLst/>
                  <a:uLnTx/>
                  <a:uFillTx/>
                  <a:latin typeface="Arial" pitchFamily="34" charset="0"/>
                </a:rPr>
                <a:t>~100 </a:t>
              </a:r>
              <a:r>
                <a:rPr kumimoji="0" lang="ru-RU" sz="1600" b="1" i="0" u="none" strike="noStrike" kern="0" cap="none" spc="0" normalizeH="0" baseline="0" noProof="0" dirty="0" smtClean="0">
                  <a:ln>
                    <a:noFill/>
                  </a:ln>
                  <a:solidFill>
                    <a:prstClr val="black"/>
                  </a:solidFill>
                  <a:effectLst/>
                  <a:uLnTx/>
                  <a:uFillTx/>
                  <a:latin typeface="Arial" pitchFamily="34" charset="0"/>
                </a:rPr>
                <a:t>к</a:t>
              </a:r>
              <a:r>
                <a:rPr kumimoji="0" lang="en-US" sz="1600" b="1" i="0" u="none" strike="noStrike" kern="0" cap="none" spc="0" normalizeH="0" baseline="0" noProof="0" dirty="0" err="1" smtClean="0">
                  <a:ln>
                    <a:noFill/>
                  </a:ln>
                  <a:solidFill>
                    <a:prstClr val="black"/>
                  </a:solidFill>
                  <a:effectLst/>
                  <a:uLnTx/>
                  <a:uFillTx/>
                  <a:latin typeface="Arial" pitchFamily="34" charset="0"/>
                </a:rPr>
                <a:t>eV</a:t>
              </a:r>
              <a:endParaRPr kumimoji="0" lang="ru-RU" sz="1600" b="1" i="0" u="none" strike="noStrike" kern="0" cap="none" spc="0" normalizeH="0" baseline="0" noProof="0" dirty="0">
                <a:ln>
                  <a:noFill/>
                </a:ln>
                <a:solidFill>
                  <a:prstClr val="black"/>
                </a:solidFill>
                <a:effectLst/>
                <a:uLnTx/>
                <a:uFillTx/>
                <a:latin typeface="Arial" pitchFamily="34" charset="0"/>
              </a:endParaRPr>
            </a:p>
          </p:txBody>
        </p:sp>
        <p:sp>
          <p:nvSpPr>
            <p:cNvPr id="24" name="TextBox 23">
              <a:extLst>
                <a:ext uri="{FF2B5EF4-FFF2-40B4-BE49-F238E27FC236}">
                  <a16:creationId xmlns:a16="http://schemas.microsoft.com/office/drawing/2014/main" xmlns="" id="{9E0C5CE8-EEFE-4B61-84CB-E5B9BE57EE30}"/>
                </a:ext>
              </a:extLst>
            </p:cNvPr>
            <p:cNvSpPr txBox="1"/>
            <p:nvPr/>
          </p:nvSpPr>
          <p:spPr>
            <a:xfrm>
              <a:off x="4105189" y="3042920"/>
              <a:ext cx="943349" cy="422180"/>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Arial" pitchFamily="34" charset="0"/>
                </a:rPr>
                <a:t>Triton</a:t>
              </a:r>
              <a:endParaRPr kumimoji="0" lang="ru-RU" sz="1600" b="1" i="0" u="none" strike="noStrike" kern="0" cap="none" spc="0" normalizeH="0" baseline="0" noProof="0" dirty="0">
                <a:ln>
                  <a:noFill/>
                </a:ln>
                <a:solidFill>
                  <a:prstClr val="black"/>
                </a:solidFill>
                <a:effectLst/>
                <a:uLnTx/>
                <a:uFillTx/>
                <a:latin typeface="Arial" pitchFamily="34" charset="0"/>
              </a:endParaRPr>
            </a:p>
          </p:txBody>
        </p:sp>
        <p:sp>
          <p:nvSpPr>
            <p:cNvPr id="25" name="TextBox 24">
              <a:extLst>
                <a:ext uri="{FF2B5EF4-FFF2-40B4-BE49-F238E27FC236}">
                  <a16:creationId xmlns:a16="http://schemas.microsoft.com/office/drawing/2014/main" xmlns="" id="{55904BC2-1EFA-4BC7-818E-7DDBFA96E891}"/>
                </a:ext>
              </a:extLst>
            </p:cNvPr>
            <p:cNvSpPr txBox="1"/>
            <p:nvPr/>
          </p:nvSpPr>
          <p:spPr>
            <a:xfrm>
              <a:off x="1233074" y="3055645"/>
              <a:ext cx="2379478" cy="422180"/>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a:ln>
                    <a:noFill/>
                  </a:ln>
                  <a:solidFill>
                    <a:prstClr val="black"/>
                  </a:solidFill>
                  <a:effectLst/>
                  <a:uLnTx/>
                  <a:uFillTx/>
                  <a:latin typeface="Arial" pitchFamily="34" charset="0"/>
                </a:rPr>
                <a:t>α</a:t>
              </a:r>
              <a:r>
                <a:rPr kumimoji="0" lang="ru-RU" sz="1600" b="1" i="0" u="none" strike="noStrike" kern="0" cap="none" spc="0" normalizeH="0" baseline="0" noProof="0" dirty="0" smtClean="0">
                  <a:ln>
                    <a:noFill/>
                  </a:ln>
                  <a:solidFill>
                    <a:prstClr val="black"/>
                  </a:solidFill>
                  <a:effectLst/>
                  <a:uLnTx/>
                  <a:uFillTx/>
                  <a:latin typeface="Arial" pitchFamily="34" charset="0"/>
                </a:rPr>
                <a:t>-</a:t>
              </a:r>
              <a:r>
                <a:rPr kumimoji="0" lang="en-US" sz="1600" b="1" i="0" u="none" strike="noStrike" kern="0" cap="none" spc="0" normalizeH="0" baseline="0" noProof="0" dirty="0" smtClean="0">
                  <a:ln>
                    <a:noFill/>
                  </a:ln>
                  <a:solidFill>
                    <a:prstClr val="black"/>
                  </a:solidFill>
                  <a:effectLst/>
                  <a:uLnTx/>
                  <a:uFillTx/>
                  <a:latin typeface="Arial" pitchFamily="34" charset="0"/>
                </a:rPr>
                <a:t>particle</a:t>
              </a:r>
              <a:r>
                <a:rPr kumimoji="0" lang="ru-RU" sz="1600" b="1" i="0" u="none" strike="noStrike" kern="0" cap="none" spc="0" normalizeH="0" baseline="0" noProof="0" dirty="0" smtClean="0">
                  <a:ln>
                    <a:noFill/>
                  </a:ln>
                  <a:solidFill>
                    <a:prstClr val="black"/>
                  </a:solidFill>
                  <a:effectLst/>
                  <a:uLnTx/>
                  <a:uFillTx/>
                  <a:latin typeface="Arial" pitchFamily="34" charset="0"/>
                </a:rPr>
                <a:t> </a:t>
              </a:r>
              <a:r>
                <a:rPr kumimoji="0" lang="ru-RU" sz="1600" b="1" i="0" u="none" strike="noStrike" kern="0" cap="none" spc="0" normalizeH="0" baseline="0" noProof="0" dirty="0">
                  <a:ln>
                    <a:noFill/>
                  </a:ln>
                  <a:solidFill>
                    <a:prstClr val="black"/>
                  </a:solidFill>
                  <a:effectLst/>
                  <a:uLnTx/>
                  <a:uFillTx/>
                  <a:latin typeface="Arial" pitchFamily="34" charset="0"/>
                </a:rPr>
                <a:t>3,5</a:t>
              </a:r>
              <a:r>
                <a:rPr kumimoji="0" lang="en-US" sz="1600" b="1" i="0" u="none" strike="noStrike" kern="0" cap="none" spc="0" normalizeH="0" baseline="0" noProof="0" dirty="0">
                  <a:ln>
                    <a:noFill/>
                  </a:ln>
                  <a:solidFill>
                    <a:prstClr val="black"/>
                  </a:solidFill>
                  <a:effectLst/>
                  <a:uLnTx/>
                  <a:uFillTx/>
                  <a:latin typeface="Arial" pitchFamily="34" charset="0"/>
                </a:rPr>
                <a:t> </a:t>
              </a:r>
              <a:r>
                <a:rPr kumimoji="0" lang="ru-RU" sz="1600" b="1" i="0" u="none" strike="noStrike" kern="0" cap="none" spc="0" normalizeH="0" baseline="0" noProof="0" dirty="0" smtClean="0">
                  <a:ln>
                    <a:noFill/>
                  </a:ln>
                  <a:solidFill>
                    <a:prstClr val="black"/>
                  </a:solidFill>
                  <a:effectLst/>
                  <a:uLnTx/>
                  <a:uFillTx/>
                  <a:latin typeface="Arial" pitchFamily="34" charset="0"/>
                </a:rPr>
                <a:t>М</a:t>
              </a:r>
              <a:r>
                <a:rPr kumimoji="0" lang="en-US" sz="1600" b="1" i="0" u="none" strike="noStrike" kern="0" cap="none" spc="0" normalizeH="0" baseline="0" noProof="0" dirty="0" err="1" smtClean="0">
                  <a:ln>
                    <a:noFill/>
                  </a:ln>
                  <a:solidFill>
                    <a:prstClr val="black"/>
                  </a:solidFill>
                  <a:effectLst/>
                  <a:uLnTx/>
                  <a:uFillTx/>
                  <a:latin typeface="Arial" pitchFamily="34" charset="0"/>
                </a:rPr>
                <a:t>eV</a:t>
              </a:r>
              <a:endParaRPr kumimoji="0" lang="ru-RU" sz="1600" b="1" i="0" u="none" strike="noStrike" kern="0" cap="none" spc="0" normalizeH="0" baseline="0" noProof="0" dirty="0">
                <a:ln>
                  <a:noFill/>
                </a:ln>
                <a:solidFill>
                  <a:prstClr val="black"/>
                </a:solidFill>
                <a:effectLst/>
                <a:uLnTx/>
                <a:uFillTx/>
                <a:latin typeface="Arial" pitchFamily="34" charset="0"/>
              </a:endParaRPr>
            </a:p>
          </p:txBody>
        </p:sp>
        <p:sp>
          <p:nvSpPr>
            <p:cNvPr id="26" name="TextBox 25">
              <a:extLst>
                <a:ext uri="{FF2B5EF4-FFF2-40B4-BE49-F238E27FC236}">
                  <a16:creationId xmlns:a16="http://schemas.microsoft.com/office/drawing/2014/main" xmlns="" id="{88FB6DE3-5C99-4A0A-ADC9-CE48395BF5DB}"/>
                </a:ext>
              </a:extLst>
            </p:cNvPr>
            <p:cNvSpPr txBox="1"/>
            <p:nvPr/>
          </p:nvSpPr>
          <p:spPr>
            <a:xfrm>
              <a:off x="5500275" y="3030268"/>
              <a:ext cx="2345941" cy="422180"/>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Arial" pitchFamily="34" charset="0"/>
                </a:rPr>
                <a:t>Neutron</a:t>
              </a:r>
              <a:r>
                <a:rPr kumimoji="0" lang="ru-RU" sz="1600" b="1" i="0" u="none" strike="noStrike" kern="0" cap="none" spc="0" normalizeH="0" baseline="0" noProof="0" dirty="0" smtClean="0">
                  <a:ln>
                    <a:noFill/>
                  </a:ln>
                  <a:solidFill>
                    <a:prstClr val="black"/>
                  </a:solidFill>
                  <a:effectLst/>
                  <a:uLnTx/>
                  <a:uFillTx/>
                  <a:latin typeface="Arial" pitchFamily="34" charset="0"/>
                </a:rPr>
                <a:t> </a:t>
              </a:r>
              <a:r>
                <a:rPr kumimoji="0" lang="ru-RU" sz="1600" b="1" i="0" u="none" strike="noStrike" kern="0" cap="none" spc="0" normalizeH="0" baseline="0" noProof="0" dirty="0">
                  <a:ln>
                    <a:noFill/>
                  </a:ln>
                  <a:solidFill>
                    <a:prstClr val="black"/>
                  </a:solidFill>
                  <a:effectLst/>
                  <a:uLnTx/>
                  <a:uFillTx/>
                  <a:latin typeface="Arial" pitchFamily="34" charset="0"/>
                </a:rPr>
                <a:t>14.1 </a:t>
              </a:r>
              <a:r>
                <a:rPr kumimoji="0" lang="ru-RU" sz="1600" b="1" i="0" u="none" strike="noStrike" kern="0" cap="none" spc="0" normalizeH="0" baseline="0" noProof="0" dirty="0" smtClean="0">
                  <a:ln>
                    <a:noFill/>
                  </a:ln>
                  <a:solidFill>
                    <a:prstClr val="black"/>
                  </a:solidFill>
                  <a:effectLst/>
                  <a:uLnTx/>
                  <a:uFillTx/>
                  <a:latin typeface="Arial" pitchFamily="34" charset="0"/>
                </a:rPr>
                <a:t>М</a:t>
              </a:r>
              <a:r>
                <a:rPr kumimoji="0" lang="en-US" sz="1600" b="1" i="0" u="none" strike="noStrike" kern="0" cap="none" spc="0" normalizeH="0" baseline="0" noProof="0" dirty="0" err="1" smtClean="0">
                  <a:ln>
                    <a:noFill/>
                  </a:ln>
                  <a:solidFill>
                    <a:prstClr val="black"/>
                  </a:solidFill>
                  <a:effectLst/>
                  <a:uLnTx/>
                  <a:uFillTx/>
                  <a:latin typeface="Arial" pitchFamily="34" charset="0"/>
                </a:rPr>
                <a:t>eV</a:t>
              </a:r>
              <a:endParaRPr kumimoji="0" lang="ru-RU" sz="1600" b="1" i="0" u="none" strike="noStrike" kern="0" cap="none" spc="0" normalizeH="0" baseline="0" noProof="0" dirty="0">
                <a:ln>
                  <a:noFill/>
                </a:ln>
                <a:solidFill>
                  <a:prstClr val="black"/>
                </a:solidFill>
                <a:effectLst/>
                <a:uLnTx/>
                <a:uFillTx/>
                <a:latin typeface="Arial" pitchFamily="34" charset="0"/>
              </a:endParaRPr>
            </a:p>
          </p:txBody>
        </p:sp>
        <p:sp>
          <p:nvSpPr>
            <p:cNvPr id="27" name="Прямоугольник 5">
              <a:extLst>
                <a:ext uri="{FF2B5EF4-FFF2-40B4-BE49-F238E27FC236}">
                  <a16:creationId xmlns:a16="http://schemas.microsoft.com/office/drawing/2014/main" xmlns="" id="{9C113754-A69F-4264-90D5-3E2F8284725D}"/>
                </a:ext>
              </a:extLst>
            </p:cNvPr>
            <p:cNvSpPr>
              <a:spLocks noChangeArrowheads="1"/>
            </p:cNvSpPr>
            <p:nvPr/>
          </p:nvSpPr>
          <p:spPr bwMode="auto">
            <a:xfrm>
              <a:off x="705173" y="1752033"/>
              <a:ext cx="4161581" cy="383801"/>
            </a:xfrm>
            <a:prstGeom prst="rect">
              <a:avLst/>
            </a:prstGeom>
            <a:noFill/>
            <a:ln w="9525">
              <a:noFill/>
              <a:miter lim="800000"/>
              <a:headEnd/>
              <a:tailEnd/>
            </a:ln>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Arial" pitchFamily="34" charset="0"/>
                </a:rPr>
                <a:t>D </a:t>
              </a:r>
              <a:r>
                <a:rPr kumimoji="0" lang="ru-RU" sz="1800" b="1" i="0" u="none" strike="noStrike" kern="0" cap="none" spc="0" normalizeH="0" baseline="0" noProof="0" dirty="0">
                  <a:ln>
                    <a:noFill/>
                  </a:ln>
                  <a:solidFill>
                    <a:srgbClr val="FF0000"/>
                  </a:solidFill>
                  <a:effectLst/>
                  <a:uLnTx/>
                  <a:uFillTx/>
                  <a:latin typeface="Arial" pitchFamily="34" charset="0"/>
                </a:rPr>
                <a:t>+ </a:t>
              </a:r>
              <a:r>
                <a:rPr kumimoji="0" lang="en-US" sz="1800" b="1" i="0" u="none" strike="noStrike" kern="0" cap="none" spc="0" normalizeH="0" baseline="0" noProof="0" dirty="0">
                  <a:ln>
                    <a:noFill/>
                  </a:ln>
                  <a:solidFill>
                    <a:srgbClr val="FF0000"/>
                  </a:solidFill>
                  <a:effectLst/>
                  <a:uLnTx/>
                  <a:uFillTx/>
                  <a:latin typeface="Arial" pitchFamily="34" charset="0"/>
                </a:rPr>
                <a:t>T </a:t>
              </a:r>
              <a:r>
                <a:rPr kumimoji="0" lang="ru-RU" sz="1800" b="1" i="0" u="none" strike="noStrike" kern="0" cap="none" spc="0" normalizeH="0" baseline="0" noProof="0" dirty="0">
                  <a:ln>
                    <a:noFill/>
                  </a:ln>
                  <a:solidFill>
                    <a:srgbClr val="FF0000"/>
                  </a:solidFill>
                  <a:effectLst/>
                  <a:uLnTx/>
                  <a:uFillTx/>
                  <a:latin typeface="Arial" pitchFamily="34" charset="0"/>
                  <a:sym typeface="Symbol" pitchFamily="18" charset="2"/>
                </a:rPr>
                <a:t></a:t>
              </a:r>
              <a:r>
                <a:rPr kumimoji="0" lang="ru-RU" sz="1800" b="1" i="0" u="none" strike="noStrike" kern="0" cap="none" spc="0" normalizeH="0" baseline="0" noProof="0" dirty="0">
                  <a:ln>
                    <a:noFill/>
                  </a:ln>
                  <a:solidFill>
                    <a:srgbClr val="FF0000"/>
                  </a:solidFill>
                  <a:effectLst/>
                  <a:uLnTx/>
                  <a:uFillTx/>
                  <a:latin typeface="Arial" pitchFamily="34" charset="0"/>
                </a:rPr>
                <a:t> </a:t>
              </a:r>
              <a:r>
                <a:rPr kumimoji="0" lang="ru-RU" sz="1800" b="1" i="0" u="none" strike="noStrike" kern="0" cap="none" spc="0" normalizeH="0" baseline="30000" noProof="0" dirty="0">
                  <a:ln>
                    <a:noFill/>
                  </a:ln>
                  <a:solidFill>
                    <a:srgbClr val="FF0000"/>
                  </a:solidFill>
                  <a:effectLst/>
                  <a:uLnTx/>
                  <a:uFillTx/>
                  <a:latin typeface="Arial" pitchFamily="34" charset="0"/>
                </a:rPr>
                <a:t>4</a:t>
              </a:r>
              <a:r>
                <a:rPr kumimoji="0" lang="ru-RU" sz="1800" b="1" i="0" u="none" strike="noStrike" kern="0" cap="none" spc="0" normalizeH="0" baseline="0" noProof="0" dirty="0">
                  <a:ln>
                    <a:noFill/>
                  </a:ln>
                  <a:solidFill>
                    <a:srgbClr val="FF0000"/>
                  </a:solidFill>
                  <a:effectLst/>
                  <a:uLnTx/>
                  <a:uFillTx/>
                  <a:latin typeface="Arial" pitchFamily="34" charset="0"/>
                </a:rPr>
                <a:t>He (3.5М</a:t>
              </a:r>
              <a:r>
                <a:rPr kumimoji="0" lang="en-US" sz="1800" b="1" i="0" u="none" strike="noStrike" kern="0" cap="none" spc="0" normalizeH="0" baseline="0" noProof="0" dirty="0" err="1">
                  <a:ln>
                    <a:noFill/>
                  </a:ln>
                  <a:solidFill>
                    <a:srgbClr val="FF0000"/>
                  </a:solidFill>
                  <a:effectLst/>
                  <a:uLnTx/>
                  <a:uFillTx/>
                  <a:latin typeface="Arial" pitchFamily="34" charset="0"/>
                </a:rPr>
                <a:t>eV</a:t>
              </a:r>
              <a:r>
                <a:rPr kumimoji="0" lang="ru-RU" sz="1800" b="1" i="0" u="none" strike="noStrike" kern="0" cap="none" spc="0" normalizeH="0" baseline="0" noProof="0" dirty="0">
                  <a:ln>
                    <a:noFill/>
                  </a:ln>
                  <a:solidFill>
                    <a:srgbClr val="FF0000"/>
                  </a:solidFill>
                  <a:effectLst/>
                  <a:uLnTx/>
                  <a:uFillTx/>
                  <a:latin typeface="Arial" pitchFamily="34" charset="0"/>
                </a:rPr>
                <a:t>)  + </a:t>
              </a:r>
              <a:r>
                <a:rPr kumimoji="0" lang="ru-RU" sz="1800" b="1" i="0" u="none" strike="noStrike" kern="0" cap="none" spc="0" normalizeH="0" baseline="0" noProof="0" dirty="0" err="1">
                  <a:ln>
                    <a:noFill/>
                  </a:ln>
                  <a:solidFill>
                    <a:srgbClr val="FF0000"/>
                  </a:solidFill>
                  <a:effectLst/>
                  <a:uLnTx/>
                  <a:uFillTx/>
                  <a:latin typeface="Arial" pitchFamily="34" charset="0"/>
                </a:rPr>
                <a:t>n</a:t>
              </a:r>
              <a:r>
                <a:rPr kumimoji="0" lang="ru-RU" sz="1800" b="1" i="0" u="none" strike="noStrike" kern="0" cap="none" spc="0" normalizeH="0" baseline="0" noProof="0" dirty="0">
                  <a:ln>
                    <a:noFill/>
                  </a:ln>
                  <a:solidFill>
                    <a:srgbClr val="FF0000"/>
                  </a:solidFill>
                  <a:effectLst/>
                  <a:uLnTx/>
                  <a:uFillTx/>
                  <a:latin typeface="Arial" pitchFamily="34" charset="0"/>
                </a:rPr>
                <a:t> (14.1М</a:t>
              </a:r>
              <a:r>
                <a:rPr kumimoji="0" lang="en-US" sz="1800" b="1" i="0" u="none" strike="noStrike" kern="0" cap="none" spc="0" normalizeH="0" baseline="0" noProof="0" dirty="0" err="1">
                  <a:ln>
                    <a:noFill/>
                  </a:ln>
                  <a:solidFill>
                    <a:srgbClr val="FF0000"/>
                  </a:solidFill>
                  <a:effectLst/>
                  <a:uLnTx/>
                  <a:uFillTx/>
                  <a:latin typeface="Arial" pitchFamily="34" charset="0"/>
                </a:rPr>
                <a:t>eV</a:t>
              </a:r>
              <a:r>
                <a:rPr kumimoji="0" lang="ru-RU" sz="1800" b="1" i="0" u="none" strike="noStrike" kern="0" cap="none" spc="0" normalizeH="0" baseline="0" noProof="0" dirty="0">
                  <a:ln>
                    <a:noFill/>
                  </a:ln>
                  <a:solidFill>
                    <a:srgbClr val="FF0000"/>
                  </a:solidFill>
                  <a:effectLst/>
                  <a:uLnTx/>
                  <a:uFillTx/>
                  <a:latin typeface="Arial" pitchFamily="34" charset="0"/>
                </a:rPr>
                <a:t>)</a:t>
              </a:r>
            </a:p>
          </p:txBody>
        </p:sp>
        <p:sp>
          <p:nvSpPr>
            <p:cNvPr id="28" name="Прямоугольник 27">
              <a:extLst>
                <a:ext uri="{FF2B5EF4-FFF2-40B4-BE49-F238E27FC236}">
                  <a16:creationId xmlns:a16="http://schemas.microsoft.com/office/drawing/2014/main" xmlns="" id="{5B2C5B0B-5241-42F3-9C1C-F503E491C2A1}"/>
                </a:ext>
              </a:extLst>
            </p:cNvPr>
            <p:cNvSpPr/>
            <p:nvPr/>
          </p:nvSpPr>
          <p:spPr>
            <a:xfrm>
              <a:off x="746987" y="957618"/>
              <a:ext cx="7465326" cy="2511188"/>
            </a:xfrm>
            <a:prstGeom prst="rect">
              <a:avLst/>
            </a:prstGeom>
            <a:no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600" b="1" i="0" u="none" strike="noStrike" kern="0" cap="none" spc="0" normalizeH="0" baseline="0" noProof="0">
                <a:ln>
                  <a:noFill/>
                </a:ln>
                <a:solidFill>
                  <a:prstClr val="white"/>
                </a:solidFill>
                <a:effectLst/>
                <a:uLnTx/>
                <a:uFillTx/>
                <a:latin typeface="Calibri"/>
                <a:ea typeface="+mn-ea"/>
                <a:cs typeface="+mn-cs"/>
              </a:endParaRPr>
            </a:p>
          </p:txBody>
        </p:sp>
      </p:grpSp>
      <p:pic>
        <p:nvPicPr>
          <p:cNvPr id="40" name="Изображение 1" descr="P3240001.JPG">
            <a:extLst>
              <a:ext uri="{FF2B5EF4-FFF2-40B4-BE49-F238E27FC236}">
                <a16:creationId xmlns:a16="http://schemas.microsoft.com/office/drawing/2014/main" xmlns="" id="{FC117501-148B-4ACA-80FB-0522EDC04E62}"/>
              </a:ext>
            </a:extLst>
          </p:cNvPr>
          <p:cNvPicPr>
            <a:picLocks noChangeAspect="1"/>
          </p:cNvPicPr>
          <p:nvPr/>
        </p:nvPicPr>
        <p:blipFill>
          <a:blip r:embed="rId7" cstate="print"/>
          <a:srcRect/>
          <a:stretch>
            <a:fillRect/>
          </a:stretch>
        </p:blipFill>
        <p:spPr bwMode="auto">
          <a:xfrm>
            <a:off x="6942288" y="1272276"/>
            <a:ext cx="1761110" cy="1852024"/>
          </a:xfrm>
          <a:prstGeom prst="rect">
            <a:avLst/>
          </a:prstGeom>
          <a:noFill/>
          <a:ln w="9525">
            <a:noFill/>
            <a:miter lim="800000"/>
            <a:headEnd/>
            <a:tailEnd/>
          </a:ln>
        </p:spPr>
      </p:pic>
      <p:sp>
        <p:nvSpPr>
          <p:cNvPr id="41" name="TextBox 40">
            <a:extLst>
              <a:ext uri="{FF2B5EF4-FFF2-40B4-BE49-F238E27FC236}">
                <a16:creationId xmlns:a16="http://schemas.microsoft.com/office/drawing/2014/main" xmlns="" id="{CDC4D60A-5D6C-4092-B977-0D0A531D9BC4}"/>
              </a:ext>
            </a:extLst>
          </p:cNvPr>
          <p:cNvSpPr txBox="1"/>
          <p:nvPr/>
        </p:nvSpPr>
        <p:spPr>
          <a:xfrm>
            <a:off x="6633160" y="3030538"/>
            <a:ext cx="1907895" cy="261610"/>
          </a:xfrm>
          <a:prstGeom prst="rect">
            <a:avLst/>
          </a:prstGeom>
          <a:noFill/>
        </p:spPr>
        <p:txBody>
          <a:bodyPr wrap="none" rtlCol="0">
            <a:spAutoFit/>
          </a:bodyPr>
          <a:lstStyle/>
          <a:p>
            <a:pPr algn="l"/>
            <a:r>
              <a:rPr lang="en-US" sz="1100" b="1" dirty="0" smtClean="0">
                <a:solidFill>
                  <a:prstClr val="black"/>
                </a:solidFill>
                <a:latin typeface="Arial" pitchFamily="34" charset="0"/>
              </a:rPr>
              <a:t>Neutron generator</a:t>
            </a:r>
            <a:r>
              <a:rPr lang="ru-RU" sz="1100" b="1" dirty="0" smtClean="0">
                <a:solidFill>
                  <a:prstClr val="black"/>
                </a:solidFill>
                <a:latin typeface="Arial" pitchFamily="34" charset="0"/>
              </a:rPr>
              <a:t> </a:t>
            </a:r>
            <a:r>
              <a:rPr lang="en-US" sz="1100" b="1" dirty="0" smtClean="0">
                <a:solidFill>
                  <a:prstClr val="black"/>
                </a:solidFill>
                <a:latin typeface="Arial" pitchFamily="34" charset="0"/>
              </a:rPr>
              <a:t>ING</a:t>
            </a:r>
            <a:r>
              <a:rPr lang="ru-RU" sz="1100" b="1" dirty="0" smtClean="0">
                <a:solidFill>
                  <a:prstClr val="black"/>
                </a:solidFill>
                <a:latin typeface="Arial" pitchFamily="34" charset="0"/>
              </a:rPr>
              <a:t>-27</a:t>
            </a:r>
            <a:endParaRPr lang="ru-RU" sz="1100" b="1" dirty="0">
              <a:solidFill>
                <a:prstClr val="black"/>
              </a:solidFill>
              <a:latin typeface="Arial" pitchFamily="34" charset="0"/>
            </a:endParaRPr>
          </a:p>
        </p:txBody>
      </p:sp>
    </p:spTree>
    <p:extLst>
      <p:ext uri="{BB962C8B-B14F-4D97-AF65-F5344CB8AC3E}">
        <p14:creationId xmlns:p14="http://schemas.microsoft.com/office/powerpoint/2010/main" xmlns="" val="306259847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1"/>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111FFEF-D33E-40B1-B036-A08336C9EFD6}" type="slidenum">
              <a:rPr kumimoji="0" lang="en-US" sz="1800" b="0" i="0" u="none" strike="noStrike" kern="1200" cap="none" spc="0" normalizeH="0" baseline="0" noProof="0">
                <a:ln>
                  <a:noFill/>
                </a:ln>
                <a:solidFill>
                  <a:srgbClr val="003399"/>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0" lang="en-US" sz="1800" b="0" i="0" u="none" strike="noStrike" kern="1200" cap="none" spc="0" normalizeH="0" baseline="0" noProof="0">
              <a:ln>
                <a:noFill/>
              </a:ln>
              <a:solidFill>
                <a:srgbClr val="003399"/>
              </a:solidFill>
              <a:effectLst/>
              <a:uLnTx/>
              <a:uFillTx/>
              <a:latin typeface="Tahoma"/>
              <a:ea typeface="+mn-ea"/>
              <a:cs typeface="+mn-cs"/>
            </a:endParaRPr>
          </a:p>
        </p:txBody>
      </p:sp>
      <p:sp>
        <p:nvSpPr>
          <p:cNvPr id="49" name="Номер слайда 4"/>
          <p:cNvSpPr txBox="1">
            <a:spLocks noGrp="1"/>
          </p:cNvSpPr>
          <p:nvPr/>
        </p:nvSpPr>
        <p:spPr bwMode="gray">
          <a:xfrm>
            <a:off x="0" y="6477000"/>
            <a:ext cx="533400" cy="381000"/>
          </a:xfrm>
          <a:prstGeom prst="rect">
            <a:avLst/>
          </a:prstGeom>
          <a:noFill/>
          <a:ln>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A167CE1-B709-4869-9AEC-85823D6A7835}" type="slidenum">
              <a:rPr kumimoji="0" lang="en-US" sz="1800" b="0" i="0" u="none" strike="noStrike" kern="1200" cap="none" spc="0" normalizeH="0" baseline="0" noProof="0">
                <a:ln>
                  <a:noFill/>
                </a:ln>
                <a:solidFill>
                  <a:srgbClr val="969696"/>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0" lang="en-US" sz="1800" b="0" i="0" u="none" strike="noStrike" kern="1200" cap="none" spc="0" normalizeH="0" baseline="0" noProof="0" dirty="0">
              <a:ln>
                <a:noFill/>
              </a:ln>
              <a:solidFill>
                <a:srgbClr val="969696"/>
              </a:solidFill>
              <a:effectLst/>
              <a:uLnTx/>
              <a:uFillTx/>
              <a:latin typeface="Tahoma"/>
              <a:ea typeface="+mn-ea"/>
              <a:cs typeface="+mn-cs"/>
            </a:endParaRPr>
          </a:p>
        </p:txBody>
      </p:sp>
      <p:sp>
        <p:nvSpPr>
          <p:cNvPr id="19" name="Rectangle 2"/>
          <p:cNvSpPr txBox="1">
            <a:spLocks noChangeArrowheads="1"/>
          </p:cNvSpPr>
          <p:nvPr/>
        </p:nvSpPr>
        <p:spPr>
          <a:xfrm>
            <a:off x="104775" y="123825"/>
            <a:ext cx="7867650" cy="563563"/>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a:p>
            <a:pPr marL="0" marR="0" lvl="0" indent="0" algn="l" defTabSz="914400" rtl="0" eaLnBrk="1" fontAlgn="base" latinLnBrk="0" hangingPunct="1">
              <a:lnSpc>
                <a:spcPts val="2000"/>
              </a:lnSpc>
              <a:spcBef>
                <a:spcPct val="0"/>
              </a:spcBef>
              <a:spcAft>
                <a:spcPct val="0"/>
              </a:spcAft>
              <a:buClrTx/>
              <a:buSzTx/>
              <a:buFontTx/>
              <a:buNone/>
              <a:tabLst/>
              <a:defRPr/>
            </a:pPr>
            <a:endParaRPr kumimoji="0" lang="ru-RU" sz="2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sp>
        <p:nvSpPr>
          <p:cNvPr id="8" name="Rectangle 2">
            <a:extLst>
              <a:ext uri="{FF2B5EF4-FFF2-40B4-BE49-F238E27FC236}">
                <a16:creationId xmlns:a16="http://schemas.microsoft.com/office/drawing/2014/main" xmlns="" id="{0ACC4E6B-8CF2-034C-8104-4D0EC8DE6144}"/>
              </a:ext>
            </a:extLst>
          </p:cNvPr>
          <p:cNvSpPr txBox="1">
            <a:spLocks noChangeArrowheads="1"/>
          </p:cNvSpPr>
          <p:nvPr/>
        </p:nvSpPr>
        <p:spPr>
          <a:xfrm>
            <a:off x="1353671" y="190500"/>
            <a:ext cx="6666379" cy="563563"/>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marL="0" marR="0" lvl="0" indent="0" algn="ctr" defTabSz="914400" rtl="0" eaLnBrk="1" fontAlgn="base" latinLnBrk="0" hangingPunct="1">
              <a:lnSpc>
                <a:spcPts val="2600"/>
              </a:lnSpc>
              <a:spcBef>
                <a:spcPct val="0"/>
              </a:spcBef>
              <a:spcAft>
                <a:spcPct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t>Elemental analysis using fast neutrons</a:t>
            </a:r>
            <a:endParaRPr kumimoji="0" lang="ru-RU"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pic>
        <p:nvPicPr>
          <p:cNvPr id="2" name="Рисунок 1">
            <a:extLst>
              <a:ext uri="{FF2B5EF4-FFF2-40B4-BE49-F238E27FC236}">
                <a16:creationId xmlns:a16="http://schemas.microsoft.com/office/drawing/2014/main" xmlns="" id="{5E3B73A0-0C04-45DF-A928-C321B14AD8B9}"/>
              </a:ext>
            </a:extLst>
          </p:cNvPr>
          <p:cNvPicPr>
            <a:picLocks noChangeAspect="1"/>
          </p:cNvPicPr>
          <p:nvPr/>
        </p:nvPicPr>
        <p:blipFill>
          <a:blip r:embed="rId2" cstate="print"/>
          <a:stretch>
            <a:fillRect/>
          </a:stretch>
        </p:blipFill>
        <p:spPr>
          <a:xfrm>
            <a:off x="57150" y="355308"/>
            <a:ext cx="952499" cy="357187"/>
          </a:xfrm>
          <a:prstGeom prst="rect">
            <a:avLst/>
          </a:prstGeom>
        </p:spPr>
      </p:pic>
      <p:pic>
        <p:nvPicPr>
          <p:cNvPr id="39" name="Рисунок 38" descr="TNM_colored.png">
            <a:extLst>
              <a:ext uri="{FF2B5EF4-FFF2-40B4-BE49-F238E27FC236}">
                <a16:creationId xmlns:a16="http://schemas.microsoft.com/office/drawing/2014/main" xmlns="" id="{41577596-28B7-4B88-A15D-A40772333C87}"/>
              </a:ext>
            </a:extLst>
          </p:cNvPr>
          <p:cNvPicPr>
            <a:picLocks noChangeAspect="1"/>
          </p:cNvPicPr>
          <p:nvPr/>
        </p:nvPicPr>
        <p:blipFill>
          <a:blip r:embed="rId3" cstate="print"/>
          <a:stretch>
            <a:fillRect/>
          </a:stretch>
        </p:blipFill>
        <p:spPr>
          <a:xfrm>
            <a:off x="191218" y="1405054"/>
            <a:ext cx="4813341" cy="3434576"/>
          </a:xfrm>
          <a:prstGeom prst="rect">
            <a:avLst/>
          </a:prstGeom>
        </p:spPr>
      </p:pic>
      <p:pic>
        <p:nvPicPr>
          <p:cNvPr id="42" name="Рисунок 41" descr="Spectra.png">
            <a:extLst>
              <a:ext uri="{FF2B5EF4-FFF2-40B4-BE49-F238E27FC236}">
                <a16:creationId xmlns:a16="http://schemas.microsoft.com/office/drawing/2014/main" xmlns="" id="{03656678-45FB-4FC6-8D6D-00E0AF5AF53E}"/>
              </a:ext>
            </a:extLst>
          </p:cNvPr>
          <p:cNvPicPr>
            <a:picLocks noChangeAspect="1"/>
          </p:cNvPicPr>
          <p:nvPr/>
        </p:nvPicPr>
        <p:blipFill>
          <a:blip r:embed="rId4" cstate="print"/>
          <a:stretch>
            <a:fillRect/>
          </a:stretch>
        </p:blipFill>
        <p:spPr>
          <a:xfrm>
            <a:off x="5453000" y="1301010"/>
            <a:ext cx="3523732" cy="1955146"/>
          </a:xfrm>
          <a:prstGeom prst="rect">
            <a:avLst/>
          </a:prstGeom>
        </p:spPr>
      </p:pic>
      <p:sp>
        <p:nvSpPr>
          <p:cNvPr id="43" name="Прямоугольник 42">
            <a:extLst>
              <a:ext uri="{FF2B5EF4-FFF2-40B4-BE49-F238E27FC236}">
                <a16:creationId xmlns:a16="http://schemas.microsoft.com/office/drawing/2014/main" xmlns="" id="{BC3AA590-80BC-4231-954E-C0192A742E53}"/>
              </a:ext>
            </a:extLst>
          </p:cNvPr>
          <p:cNvSpPr/>
          <p:nvPr/>
        </p:nvSpPr>
        <p:spPr>
          <a:xfrm>
            <a:off x="600502" y="5403693"/>
            <a:ext cx="7833815" cy="923330"/>
          </a:xfrm>
          <a:prstGeom prst="rect">
            <a:avLst/>
          </a:prstGeom>
        </p:spPr>
        <p:txBody>
          <a:bodyPr wrap="square">
            <a:spAutoFit/>
          </a:bodyPr>
          <a:lstStyle/>
          <a:p>
            <a:r>
              <a:rPr lang="en-US" sz="1800" b="1" dirty="0" smtClean="0">
                <a:solidFill>
                  <a:schemeClr val="accent2">
                    <a:lumMod val="50000"/>
                  </a:schemeClr>
                </a:solidFill>
                <a:latin typeface="Times New Roman" panose="02020603050405020304" pitchFamily="18" charset="0"/>
                <a:cs typeface="Times New Roman" panose="02020603050405020304" pitchFamily="18" charset="0"/>
              </a:rPr>
              <a:t>Elements can be identified by their characteristic spectra.</a:t>
            </a:r>
          </a:p>
          <a:p>
            <a:endParaRPr lang="en-US" sz="1800" b="1" dirty="0" smtClean="0">
              <a:solidFill>
                <a:schemeClr val="accent2">
                  <a:lumMod val="50000"/>
                </a:schemeClr>
              </a:solidFill>
              <a:latin typeface="Times New Roman" panose="02020603050405020304" pitchFamily="18" charset="0"/>
              <a:cs typeface="Times New Roman" panose="02020603050405020304" pitchFamily="18" charset="0"/>
            </a:endParaRPr>
          </a:p>
          <a:p>
            <a:r>
              <a:rPr lang="en-US" sz="1800" b="1" dirty="0" smtClean="0">
                <a:solidFill>
                  <a:schemeClr val="accent2">
                    <a:lumMod val="50000"/>
                  </a:schemeClr>
                </a:solidFill>
                <a:latin typeface="Times New Roman" panose="02020603050405020304" pitchFamily="18" charset="0"/>
                <a:cs typeface="Times New Roman" panose="02020603050405020304" pitchFamily="18" charset="0"/>
              </a:rPr>
              <a:t>The spectrum of carbon consists of a single line with the energy of 4438 </a:t>
            </a:r>
            <a:r>
              <a:rPr lang="en-US" sz="1800" b="1" dirty="0" err="1" smtClean="0">
                <a:solidFill>
                  <a:schemeClr val="accent2">
                    <a:lumMod val="50000"/>
                  </a:schemeClr>
                </a:solidFill>
                <a:latin typeface="Times New Roman" panose="02020603050405020304" pitchFamily="18" charset="0"/>
                <a:cs typeface="Times New Roman" panose="02020603050405020304" pitchFamily="18" charset="0"/>
              </a:rPr>
              <a:t>keV</a:t>
            </a:r>
            <a:r>
              <a:rPr lang="en-US" sz="1800" b="1" dirty="0" smtClean="0">
                <a:solidFill>
                  <a:schemeClr val="accent2">
                    <a:lumMod val="50000"/>
                  </a:schemeClr>
                </a:solidFill>
                <a:latin typeface="Times New Roman" panose="02020603050405020304" pitchFamily="18" charset="0"/>
                <a:cs typeface="Times New Roman" panose="02020603050405020304" pitchFamily="18" charset="0"/>
              </a:rPr>
              <a:t>.</a:t>
            </a:r>
          </a:p>
        </p:txBody>
      </p:sp>
      <p:pic>
        <p:nvPicPr>
          <p:cNvPr id="44" name="Picture 2">
            <a:extLst>
              <a:ext uri="{FF2B5EF4-FFF2-40B4-BE49-F238E27FC236}">
                <a16:creationId xmlns:a16="http://schemas.microsoft.com/office/drawing/2014/main" xmlns="" id="{CDBA46E6-EBF8-4FD5-9104-22C609445E0D}"/>
              </a:ext>
            </a:extLst>
          </p:cNvPr>
          <p:cNvPicPr>
            <a:picLocks noChangeAspect="1" noChangeArrowheads="1"/>
          </p:cNvPicPr>
          <p:nvPr/>
        </p:nvPicPr>
        <p:blipFill>
          <a:blip r:embed="rId5" cstate="print"/>
          <a:srcRect/>
          <a:stretch>
            <a:fillRect/>
          </a:stretch>
        </p:blipFill>
        <p:spPr bwMode="auto">
          <a:xfrm>
            <a:off x="5397191" y="3189249"/>
            <a:ext cx="3612994" cy="2105018"/>
          </a:xfrm>
          <a:prstGeom prst="rect">
            <a:avLst/>
          </a:prstGeom>
          <a:noFill/>
          <a:ln w="9525">
            <a:noFill/>
            <a:miter lim="800000"/>
            <a:headEnd/>
            <a:tailEnd/>
          </a:ln>
        </p:spPr>
      </p:pic>
      <p:sp>
        <p:nvSpPr>
          <p:cNvPr id="45" name="Стрелка вправо 7">
            <a:extLst>
              <a:ext uri="{FF2B5EF4-FFF2-40B4-BE49-F238E27FC236}">
                <a16:creationId xmlns:a16="http://schemas.microsoft.com/office/drawing/2014/main" xmlns="" id="{F79EA0DC-E504-44FD-A6B6-5D3F71F11E01}"/>
              </a:ext>
            </a:extLst>
          </p:cNvPr>
          <p:cNvSpPr/>
          <p:nvPr/>
        </p:nvSpPr>
        <p:spPr>
          <a:xfrm>
            <a:off x="5140714" y="3021981"/>
            <a:ext cx="412595" cy="323385"/>
          </a:xfrm>
          <a:prstGeom prst="rightArrow">
            <a:avLst/>
          </a:prstGeom>
          <a:solidFill>
            <a:srgbClr val="C0504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1" i="0" u="none" strike="noStrike" kern="0" cap="none" spc="0" normalizeH="0" baseline="0" noProof="0">
              <a:ln>
                <a:noFill/>
              </a:ln>
              <a:solidFill>
                <a:prstClr val="white"/>
              </a:solidFill>
              <a:effectLst/>
              <a:uLnTx/>
              <a:uFillTx/>
              <a:latin typeface="Calibri"/>
              <a:ea typeface="+mn-ea"/>
              <a:cs typeface="+mn-cs"/>
            </a:endParaRPr>
          </a:p>
        </p:txBody>
      </p:sp>
      <p:cxnSp>
        <p:nvCxnSpPr>
          <p:cNvPr id="13" name="Прямая со стрелкой 12"/>
          <p:cNvCxnSpPr/>
          <p:nvPr/>
        </p:nvCxnSpPr>
        <p:spPr bwMode="auto">
          <a:xfrm flipH="1">
            <a:off x="7547212" y="4326340"/>
            <a:ext cx="122830" cy="382138"/>
          </a:xfrm>
          <a:prstGeom prst="straightConnector1">
            <a:avLst/>
          </a:prstGeom>
          <a:solidFill>
            <a:schemeClr val="bg1"/>
          </a:solidFill>
          <a:ln w="9525" cap="flat" cmpd="sng" algn="ctr">
            <a:solidFill>
              <a:srgbClr val="000000"/>
            </a:solidFill>
            <a:prstDash val="solid"/>
            <a:round/>
            <a:headEnd type="none" w="med" len="med"/>
            <a:tailEnd type="arrow"/>
          </a:ln>
          <a:effectLst/>
        </p:spPr>
      </p:cxnSp>
      <p:sp>
        <p:nvSpPr>
          <p:cNvPr id="14" name="TextBox 13"/>
          <p:cNvSpPr txBox="1"/>
          <p:nvPr/>
        </p:nvSpPr>
        <p:spPr>
          <a:xfrm>
            <a:off x="7591505" y="4067033"/>
            <a:ext cx="314510" cy="307777"/>
          </a:xfrm>
          <a:prstGeom prst="rect">
            <a:avLst/>
          </a:prstGeom>
          <a:noFill/>
        </p:spPr>
        <p:txBody>
          <a:bodyPr wrap="none" rtlCol="0">
            <a:spAutoFit/>
          </a:bodyPr>
          <a:lstStyle/>
          <a:p>
            <a:r>
              <a:rPr lang="en-US" b="1" dirty="0" smtClean="0"/>
              <a:t>C</a:t>
            </a:r>
            <a:endParaRPr lang="ru-RU" b="1" dirty="0"/>
          </a:p>
        </p:txBody>
      </p:sp>
    </p:spTree>
    <p:extLst>
      <p:ext uri="{BB962C8B-B14F-4D97-AF65-F5344CB8AC3E}">
        <p14:creationId xmlns:p14="http://schemas.microsoft.com/office/powerpoint/2010/main" xmlns="" val="379055496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1"/>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111FFEF-D33E-40B1-B036-A08336C9EFD6}" type="slidenum">
              <a:rPr kumimoji="0" lang="en-US" sz="1800" b="0" i="0" u="none" strike="noStrike" kern="1200" cap="none" spc="0" normalizeH="0" baseline="0" noProof="0">
                <a:ln>
                  <a:noFill/>
                </a:ln>
                <a:solidFill>
                  <a:srgbClr val="003399"/>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en-US" sz="1800" b="0" i="0" u="none" strike="noStrike" kern="1200" cap="none" spc="0" normalizeH="0" baseline="0" noProof="0">
              <a:ln>
                <a:noFill/>
              </a:ln>
              <a:solidFill>
                <a:srgbClr val="003399"/>
              </a:solidFill>
              <a:effectLst/>
              <a:uLnTx/>
              <a:uFillTx/>
              <a:latin typeface="Tahoma"/>
              <a:ea typeface="+mn-ea"/>
              <a:cs typeface="+mn-cs"/>
            </a:endParaRPr>
          </a:p>
        </p:txBody>
      </p:sp>
      <p:sp>
        <p:nvSpPr>
          <p:cNvPr id="49" name="Номер слайда 4"/>
          <p:cNvSpPr txBox="1">
            <a:spLocks noGrp="1"/>
          </p:cNvSpPr>
          <p:nvPr/>
        </p:nvSpPr>
        <p:spPr bwMode="gray">
          <a:xfrm>
            <a:off x="0" y="6477000"/>
            <a:ext cx="533400" cy="381000"/>
          </a:xfrm>
          <a:prstGeom prst="rect">
            <a:avLst/>
          </a:prstGeom>
          <a:noFill/>
          <a:ln>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A167CE1-B709-4869-9AEC-85823D6A7835}" type="slidenum">
              <a:rPr kumimoji="0" lang="en-US" sz="1800" b="0" i="0" u="none" strike="noStrike" kern="1200" cap="none" spc="0" normalizeH="0" baseline="0" noProof="0">
                <a:ln>
                  <a:noFill/>
                </a:ln>
                <a:solidFill>
                  <a:srgbClr val="969696"/>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en-US" sz="1800" b="0" i="0" u="none" strike="noStrike" kern="1200" cap="none" spc="0" normalizeH="0" baseline="0" noProof="0" dirty="0">
              <a:ln>
                <a:noFill/>
              </a:ln>
              <a:solidFill>
                <a:srgbClr val="969696"/>
              </a:solidFill>
              <a:effectLst/>
              <a:uLnTx/>
              <a:uFillTx/>
              <a:latin typeface="Tahoma"/>
              <a:ea typeface="+mn-ea"/>
              <a:cs typeface="+mn-cs"/>
            </a:endParaRPr>
          </a:p>
        </p:txBody>
      </p:sp>
      <p:sp>
        <p:nvSpPr>
          <p:cNvPr id="19" name="Rectangle 2"/>
          <p:cNvSpPr txBox="1">
            <a:spLocks noChangeArrowheads="1"/>
          </p:cNvSpPr>
          <p:nvPr/>
        </p:nvSpPr>
        <p:spPr>
          <a:xfrm>
            <a:off x="104775" y="123825"/>
            <a:ext cx="7867650" cy="563563"/>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a:p>
            <a:pPr marL="0" marR="0" lvl="0" indent="0" algn="l" defTabSz="914400" rtl="0" eaLnBrk="1" fontAlgn="base" latinLnBrk="0" hangingPunct="1">
              <a:lnSpc>
                <a:spcPts val="2000"/>
              </a:lnSpc>
              <a:spcBef>
                <a:spcPct val="0"/>
              </a:spcBef>
              <a:spcAft>
                <a:spcPct val="0"/>
              </a:spcAft>
              <a:buClrTx/>
              <a:buSzTx/>
              <a:buFontTx/>
              <a:buNone/>
              <a:tabLst/>
              <a:defRPr/>
            </a:pPr>
            <a:endParaRPr kumimoji="0" lang="ru-RU" sz="2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sp>
        <p:nvSpPr>
          <p:cNvPr id="8" name="Rectangle 2">
            <a:extLst>
              <a:ext uri="{FF2B5EF4-FFF2-40B4-BE49-F238E27FC236}">
                <a16:creationId xmlns:a16="http://schemas.microsoft.com/office/drawing/2014/main" xmlns="" id="{0ACC4E6B-8CF2-034C-8104-4D0EC8DE6144}"/>
              </a:ext>
            </a:extLst>
          </p:cNvPr>
          <p:cNvSpPr txBox="1">
            <a:spLocks noChangeArrowheads="1"/>
          </p:cNvSpPr>
          <p:nvPr/>
        </p:nvSpPr>
        <p:spPr>
          <a:xfrm>
            <a:off x="1869743" y="163773"/>
            <a:ext cx="5240741" cy="563563"/>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marL="0" marR="0" lvl="0" indent="0" algn="ctr" defTabSz="914400" rtl="0" eaLnBrk="1" fontAlgn="base" latinLnBrk="0" hangingPunct="1">
              <a:lnSpc>
                <a:spcPts val="2600"/>
              </a:lnSpc>
              <a:spcBef>
                <a:spcPct val="0"/>
              </a:spcBef>
              <a:spcAft>
                <a:spcPct val="0"/>
              </a:spcAft>
              <a:buClrTx/>
              <a:buSzTx/>
              <a:buFontTx/>
              <a:buNone/>
              <a:tabLst/>
              <a:defRPr/>
            </a:pPr>
            <a:r>
              <a:rPr lang="en-US" kern="0" dirty="0" smtClean="0">
                <a:solidFill>
                  <a:srgbClr val="FFFFFF"/>
                </a:solidFill>
                <a:latin typeface="Calibri" panose="020F0502020204030204" pitchFamily="34" charset="0"/>
                <a:cs typeface="Calibri" panose="020F0502020204030204" pitchFamily="34" charset="0"/>
              </a:rPr>
              <a:t>The </a:t>
            </a:r>
            <a:r>
              <a:rPr kumimoji="0" lang="en-US" b="1"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t>TANGRA project at JINR</a:t>
            </a:r>
            <a:endParaRPr kumimoji="0" lang="ru-RU"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pic>
        <p:nvPicPr>
          <p:cNvPr id="2" name="Рисунок 1">
            <a:extLst>
              <a:ext uri="{FF2B5EF4-FFF2-40B4-BE49-F238E27FC236}">
                <a16:creationId xmlns:a16="http://schemas.microsoft.com/office/drawing/2014/main" xmlns="" id="{5E3B73A0-0C04-45DF-A928-C321B14AD8B9}"/>
              </a:ext>
            </a:extLst>
          </p:cNvPr>
          <p:cNvPicPr>
            <a:picLocks noChangeAspect="1"/>
          </p:cNvPicPr>
          <p:nvPr/>
        </p:nvPicPr>
        <p:blipFill>
          <a:blip r:embed="rId2" cstate="print"/>
          <a:stretch>
            <a:fillRect/>
          </a:stretch>
        </p:blipFill>
        <p:spPr>
          <a:xfrm>
            <a:off x="57150" y="355308"/>
            <a:ext cx="952499" cy="357187"/>
          </a:xfrm>
          <a:prstGeom prst="rect">
            <a:avLst/>
          </a:prstGeom>
        </p:spPr>
      </p:pic>
      <p:sp>
        <p:nvSpPr>
          <p:cNvPr id="10" name="Прямоугольник 9">
            <a:extLst>
              <a:ext uri="{FF2B5EF4-FFF2-40B4-BE49-F238E27FC236}">
                <a16:creationId xmlns:a16="http://schemas.microsoft.com/office/drawing/2014/main" xmlns="" id="{3CD7F193-5C95-45DE-8B60-11BB0E726510}"/>
              </a:ext>
            </a:extLst>
          </p:cNvPr>
          <p:cNvSpPr/>
          <p:nvPr/>
        </p:nvSpPr>
        <p:spPr>
          <a:xfrm>
            <a:off x="379757" y="1026349"/>
            <a:ext cx="8357190" cy="2862322"/>
          </a:xfrm>
          <a:prstGeom prst="rect">
            <a:avLst/>
          </a:prstGeom>
        </p:spPr>
        <p:txBody>
          <a:bodyPr wrap="square">
            <a:spAutoFit/>
          </a:bodyPr>
          <a:lstStyle/>
          <a:p>
            <a:r>
              <a:rPr lang="en-US" sz="1800" b="1" dirty="0" smtClean="0">
                <a:solidFill>
                  <a:schemeClr val="accent2">
                    <a:lumMod val="50000"/>
                  </a:schemeClr>
                </a:solidFill>
                <a:latin typeface="Times New Roman" panose="02020603050405020304" pitchFamily="18" charset="0"/>
                <a:cs typeface="Times New Roman" panose="02020603050405020304" pitchFamily="18" charset="0"/>
              </a:rPr>
              <a:t>The TANGRA project (TAGGED NEUTRONS &amp; GAMMA RAYS) is being implemented at JINR with the participation of Russian and foreign institutes.</a:t>
            </a:r>
          </a:p>
          <a:p>
            <a:endParaRPr lang="en-US" sz="1800" b="1" dirty="0" smtClean="0">
              <a:solidFill>
                <a:schemeClr val="accent2">
                  <a:lumMod val="50000"/>
                </a:schemeClr>
              </a:solidFill>
              <a:latin typeface="Times New Roman" panose="02020603050405020304" pitchFamily="18" charset="0"/>
              <a:cs typeface="Times New Roman" panose="02020603050405020304" pitchFamily="18" charset="0"/>
            </a:endParaRPr>
          </a:p>
          <a:p>
            <a:r>
              <a:rPr lang="en-US" sz="1800" b="1" dirty="0" smtClean="0">
                <a:solidFill>
                  <a:schemeClr val="accent2">
                    <a:lumMod val="50000"/>
                  </a:schemeClr>
                </a:solidFill>
                <a:latin typeface="Times New Roman" panose="02020603050405020304" pitchFamily="18" charset="0"/>
                <a:cs typeface="Times New Roman" panose="02020603050405020304" pitchFamily="18" charset="0"/>
              </a:rPr>
              <a:t>The project uses an installation  that includes the ING-27 neutron generator (manufactured by the VNIIA, Moscow), gamma detectors and Russian-made electronics.</a:t>
            </a:r>
          </a:p>
          <a:p>
            <a:endParaRPr lang="en-US" sz="1800" b="1" dirty="0" smtClean="0">
              <a:solidFill>
                <a:schemeClr val="accent2">
                  <a:lumMod val="50000"/>
                </a:schemeClr>
              </a:solidFill>
              <a:latin typeface="Times New Roman" panose="02020603050405020304" pitchFamily="18" charset="0"/>
              <a:cs typeface="Times New Roman" panose="02020603050405020304" pitchFamily="18" charset="0"/>
            </a:endParaRPr>
          </a:p>
          <a:p>
            <a:r>
              <a:rPr lang="en-US" sz="1800" b="1" dirty="0" smtClean="0">
                <a:solidFill>
                  <a:schemeClr val="accent2">
                    <a:lumMod val="50000"/>
                  </a:schemeClr>
                </a:solidFill>
                <a:latin typeface="Times New Roman" panose="02020603050405020304" pitchFamily="18" charset="0"/>
                <a:cs typeface="Times New Roman" panose="02020603050405020304" pitchFamily="18" charset="0"/>
              </a:rPr>
              <a:t>The project participants have experience in applying this technique to create devices for detecting drugs and explosives, as well as for elemental analysis of rocks and ores.</a:t>
            </a:r>
            <a:endParaRPr lang="ru-RU" sz="18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1" name="Изображение 1" descr="P3240001.JPG">
            <a:extLst>
              <a:ext uri="{FF2B5EF4-FFF2-40B4-BE49-F238E27FC236}">
                <a16:creationId xmlns:a16="http://schemas.microsoft.com/office/drawing/2014/main" xmlns="" id="{1F2B29AC-F810-4589-B71D-0E73898268FE}"/>
              </a:ext>
            </a:extLst>
          </p:cNvPr>
          <p:cNvPicPr>
            <a:picLocks noChangeAspect="1"/>
          </p:cNvPicPr>
          <p:nvPr/>
        </p:nvPicPr>
        <p:blipFill>
          <a:blip r:embed="rId3" cstate="print"/>
          <a:srcRect/>
          <a:stretch>
            <a:fillRect/>
          </a:stretch>
        </p:blipFill>
        <p:spPr bwMode="auto">
          <a:xfrm>
            <a:off x="502941" y="4137650"/>
            <a:ext cx="1761110" cy="1852024"/>
          </a:xfrm>
          <a:prstGeom prst="rect">
            <a:avLst/>
          </a:prstGeom>
          <a:noFill/>
          <a:ln w="9525">
            <a:noFill/>
            <a:miter lim="800000"/>
            <a:headEnd/>
            <a:tailEnd/>
          </a:ln>
        </p:spPr>
      </p:pic>
      <p:pic>
        <p:nvPicPr>
          <p:cNvPr id="12" name="Рисунок 20" descr="Screenshot at 2018-05-29 21-13-52.png">
            <a:extLst>
              <a:ext uri="{FF2B5EF4-FFF2-40B4-BE49-F238E27FC236}">
                <a16:creationId xmlns:a16="http://schemas.microsoft.com/office/drawing/2014/main" xmlns="" id="{550DE5E5-C2C8-402D-B63F-AFEA27390718}"/>
              </a:ext>
            </a:extLst>
          </p:cNvPr>
          <p:cNvPicPr>
            <a:picLocks noChangeAspect="1"/>
          </p:cNvPicPr>
          <p:nvPr/>
        </p:nvPicPr>
        <p:blipFill>
          <a:blip r:embed="rId4" cstate="print"/>
          <a:srcRect/>
          <a:stretch>
            <a:fillRect/>
          </a:stretch>
        </p:blipFill>
        <p:spPr bwMode="auto">
          <a:xfrm>
            <a:off x="5012384" y="4137650"/>
            <a:ext cx="3981450" cy="1792288"/>
          </a:xfrm>
          <a:prstGeom prst="rect">
            <a:avLst/>
          </a:prstGeom>
          <a:noFill/>
          <a:ln w="9525">
            <a:noFill/>
            <a:miter lim="800000"/>
            <a:headEnd/>
            <a:tailEnd/>
          </a:ln>
        </p:spPr>
      </p:pic>
      <p:sp>
        <p:nvSpPr>
          <p:cNvPr id="13" name="TextBox 12">
            <a:extLst>
              <a:ext uri="{FF2B5EF4-FFF2-40B4-BE49-F238E27FC236}">
                <a16:creationId xmlns:a16="http://schemas.microsoft.com/office/drawing/2014/main" xmlns="" id="{1EA3C1AF-78FF-44F5-AA09-2C87EFDE10DD}"/>
              </a:ext>
            </a:extLst>
          </p:cNvPr>
          <p:cNvSpPr txBox="1"/>
          <p:nvPr/>
        </p:nvSpPr>
        <p:spPr>
          <a:xfrm>
            <a:off x="331622" y="5972639"/>
            <a:ext cx="2372765" cy="307777"/>
          </a:xfrm>
          <a:prstGeom prst="rect">
            <a:avLst/>
          </a:prstGeom>
          <a:noFill/>
        </p:spPr>
        <p:txBody>
          <a:bodyPr wrap="none" rtlCol="0">
            <a:spAutoFit/>
          </a:bodyPr>
          <a:lstStyle/>
          <a:p>
            <a:pPr algn="l"/>
            <a:r>
              <a:rPr lang="en-US" b="1" dirty="0" smtClean="0">
                <a:solidFill>
                  <a:prstClr val="black"/>
                </a:solidFill>
                <a:latin typeface="Arial" pitchFamily="34" charset="0"/>
              </a:rPr>
              <a:t>Neutron generator ING</a:t>
            </a:r>
            <a:r>
              <a:rPr lang="ru-RU" b="1" dirty="0" smtClean="0">
                <a:solidFill>
                  <a:prstClr val="black"/>
                </a:solidFill>
                <a:latin typeface="Arial" pitchFamily="34" charset="0"/>
              </a:rPr>
              <a:t>-27</a:t>
            </a:r>
            <a:endParaRPr lang="ru-RU" b="1" dirty="0">
              <a:solidFill>
                <a:prstClr val="black"/>
              </a:solidFill>
              <a:latin typeface="Arial" pitchFamily="34" charset="0"/>
            </a:endParaRPr>
          </a:p>
        </p:txBody>
      </p:sp>
      <p:sp>
        <p:nvSpPr>
          <p:cNvPr id="14" name="TextBox 13">
            <a:extLst>
              <a:ext uri="{FF2B5EF4-FFF2-40B4-BE49-F238E27FC236}">
                <a16:creationId xmlns:a16="http://schemas.microsoft.com/office/drawing/2014/main" xmlns="" id="{3A20B3CF-5E91-4A3B-BD91-D90D3A4915A6}"/>
              </a:ext>
            </a:extLst>
          </p:cNvPr>
          <p:cNvSpPr txBox="1"/>
          <p:nvPr/>
        </p:nvSpPr>
        <p:spPr>
          <a:xfrm>
            <a:off x="4962603" y="6036332"/>
            <a:ext cx="3912418" cy="338554"/>
          </a:xfrm>
          <a:prstGeom prst="rect">
            <a:avLst/>
          </a:prstGeom>
          <a:noFill/>
        </p:spPr>
        <p:txBody>
          <a:bodyPr wrap="none" rtlCol="0">
            <a:spAutoFit/>
          </a:bodyPr>
          <a:lstStyle/>
          <a:p>
            <a:pPr algn="l"/>
            <a:r>
              <a:rPr lang="en-US" sz="1600" b="1" dirty="0" smtClean="0">
                <a:solidFill>
                  <a:prstClr val="black"/>
                </a:solidFill>
                <a:latin typeface="Arial" pitchFamily="34" charset="0"/>
              </a:rPr>
              <a:t>Experimental  facility TANGRA</a:t>
            </a:r>
            <a:r>
              <a:rPr lang="ru-RU" sz="1600" b="1" dirty="0" smtClean="0">
                <a:solidFill>
                  <a:prstClr val="black"/>
                </a:solidFill>
                <a:latin typeface="Arial" pitchFamily="34" charset="0"/>
              </a:rPr>
              <a:t> </a:t>
            </a:r>
            <a:r>
              <a:rPr lang="en-US" sz="1600" b="1" dirty="0" smtClean="0">
                <a:solidFill>
                  <a:prstClr val="black"/>
                </a:solidFill>
                <a:latin typeface="Arial" pitchFamily="34" charset="0"/>
              </a:rPr>
              <a:t>at JINR</a:t>
            </a:r>
            <a:endParaRPr lang="ru-RU" sz="1600" b="1" dirty="0">
              <a:solidFill>
                <a:prstClr val="black"/>
              </a:solidFill>
              <a:latin typeface="Arial" pitchFamily="34" charset="0"/>
            </a:endParaRPr>
          </a:p>
        </p:txBody>
      </p:sp>
      <p:pic>
        <p:nvPicPr>
          <p:cNvPr id="16" name="Рисунок 15">
            <a:extLst>
              <a:ext uri="{FF2B5EF4-FFF2-40B4-BE49-F238E27FC236}">
                <a16:creationId xmlns:a16="http://schemas.microsoft.com/office/drawing/2014/main" xmlns="" id="{063D03CD-69E8-4788-A6BB-6FECF97B72B1}"/>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49827" y="4012995"/>
            <a:ext cx="2176780" cy="2364105"/>
          </a:xfrm>
          <a:prstGeom prst="rect">
            <a:avLst/>
          </a:prstGeom>
          <a:noFill/>
          <a:ln>
            <a:noFill/>
          </a:ln>
        </p:spPr>
      </p:pic>
    </p:spTree>
    <p:extLst>
      <p:ext uri="{BB962C8B-B14F-4D97-AF65-F5344CB8AC3E}">
        <p14:creationId xmlns:p14="http://schemas.microsoft.com/office/powerpoint/2010/main" xmlns="" val="416972755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1"/>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111FFEF-D33E-40B1-B036-A08336C9EFD6}" type="slidenum">
              <a:rPr kumimoji="0" lang="en-US" sz="1800" b="0" i="0" u="none" strike="noStrike" kern="1200" cap="none" spc="0" normalizeH="0" baseline="0" noProof="0">
                <a:ln>
                  <a:noFill/>
                </a:ln>
                <a:solidFill>
                  <a:srgbClr val="003399"/>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en-US" sz="1800" b="0" i="0" u="none" strike="noStrike" kern="1200" cap="none" spc="0" normalizeH="0" baseline="0" noProof="0">
              <a:ln>
                <a:noFill/>
              </a:ln>
              <a:solidFill>
                <a:srgbClr val="003399"/>
              </a:solidFill>
              <a:effectLst/>
              <a:uLnTx/>
              <a:uFillTx/>
              <a:latin typeface="Tahoma"/>
              <a:ea typeface="+mn-ea"/>
              <a:cs typeface="+mn-cs"/>
            </a:endParaRPr>
          </a:p>
        </p:txBody>
      </p:sp>
      <p:sp>
        <p:nvSpPr>
          <p:cNvPr id="49" name="Номер слайда 4"/>
          <p:cNvSpPr txBox="1">
            <a:spLocks noGrp="1"/>
          </p:cNvSpPr>
          <p:nvPr/>
        </p:nvSpPr>
        <p:spPr bwMode="gray">
          <a:xfrm>
            <a:off x="0" y="6477000"/>
            <a:ext cx="533400" cy="381000"/>
          </a:xfrm>
          <a:prstGeom prst="rect">
            <a:avLst/>
          </a:prstGeom>
          <a:noFill/>
          <a:ln>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A167CE1-B709-4869-9AEC-85823D6A7835}" type="slidenum">
              <a:rPr kumimoji="0" lang="en-US" sz="1800" b="0" i="0" u="none" strike="noStrike" kern="1200" cap="none" spc="0" normalizeH="0" baseline="0" noProof="0">
                <a:ln>
                  <a:noFill/>
                </a:ln>
                <a:solidFill>
                  <a:srgbClr val="969696"/>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en-US" sz="1800" b="0" i="0" u="none" strike="noStrike" kern="1200" cap="none" spc="0" normalizeH="0" baseline="0" noProof="0" dirty="0">
              <a:ln>
                <a:noFill/>
              </a:ln>
              <a:solidFill>
                <a:srgbClr val="969696"/>
              </a:solidFill>
              <a:effectLst/>
              <a:uLnTx/>
              <a:uFillTx/>
              <a:latin typeface="Tahoma"/>
              <a:ea typeface="+mn-ea"/>
              <a:cs typeface="+mn-cs"/>
            </a:endParaRPr>
          </a:p>
        </p:txBody>
      </p:sp>
      <p:sp>
        <p:nvSpPr>
          <p:cNvPr id="19" name="Rectangle 2"/>
          <p:cNvSpPr txBox="1">
            <a:spLocks noChangeArrowheads="1"/>
          </p:cNvSpPr>
          <p:nvPr/>
        </p:nvSpPr>
        <p:spPr>
          <a:xfrm>
            <a:off x="104775" y="123825"/>
            <a:ext cx="7867650" cy="563563"/>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a:p>
            <a:pPr marL="0" marR="0" lvl="0" indent="0" algn="l" defTabSz="914400" rtl="0" eaLnBrk="1" fontAlgn="base" latinLnBrk="0" hangingPunct="1">
              <a:lnSpc>
                <a:spcPts val="2000"/>
              </a:lnSpc>
              <a:spcBef>
                <a:spcPct val="0"/>
              </a:spcBef>
              <a:spcAft>
                <a:spcPct val="0"/>
              </a:spcAft>
              <a:buClrTx/>
              <a:buSzTx/>
              <a:buFontTx/>
              <a:buNone/>
              <a:tabLst/>
              <a:defRPr/>
            </a:pPr>
            <a:endParaRPr kumimoji="0" lang="ru-RU" sz="2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sp>
        <p:nvSpPr>
          <p:cNvPr id="8" name="Rectangle 2">
            <a:extLst>
              <a:ext uri="{FF2B5EF4-FFF2-40B4-BE49-F238E27FC236}">
                <a16:creationId xmlns:a16="http://schemas.microsoft.com/office/drawing/2014/main" xmlns="" id="{0ACC4E6B-8CF2-034C-8104-4D0EC8DE6144}"/>
              </a:ext>
            </a:extLst>
          </p:cNvPr>
          <p:cNvSpPr txBox="1">
            <a:spLocks noChangeArrowheads="1"/>
          </p:cNvSpPr>
          <p:nvPr/>
        </p:nvSpPr>
        <p:spPr>
          <a:xfrm>
            <a:off x="1228299" y="0"/>
            <a:ext cx="6482686" cy="900752"/>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lvl="0">
              <a:lnSpc>
                <a:spcPts val="2600"/>
              </a:lnSpc>
              <a:defRPr/>
            </a:pPr>
            <a:r>
              <a:rPr lang="en-US" sz="2400" kern="0" dirty="0" smtClean="0">
                <a:solidFill>
                  <a:srgbClr val="FFFFFF"/>
                </a:solidFill>
                <a:latin typeface="Calibri" panose="020F0502020204030204" pitchFamily="34" charset="0"/>
                <a:cs typeface="Calibri" panose="020F0502020204030204" pitchFamily="34" charset="0"/>
              </a:rPr>
              <a:t>Investigation of the possibility of determining the carbon concentration in soil using the TNM</a:t>
            </a:r>
            <a:endParaRPr kumimoji="0" lang="ru-RU" sz="24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pic>
        <p:nvPicPr>
          <p:cNvPr id="2" name="Рисунок 1">
            <a:extLst>
              <a:ext uri="{FF2B5EF4-FFF2-40B4-BE49-F238E27FC236}">
                <a16:creationId xmlns:a16="http://schemas.microsoft.com/office/drawing/2014/main" xmlns="" id="{5E3B73A0-0C04-45DF-A928-C321B14AD8B9}"/>
              </a:ext>
            </a:extLst>
          </p:cNvPr>
          <p:cNvPicPr>
            <a:picLocks noChangeAspect="1"/>
          </p:cNvPicPr>
          <p:nvPr/>
        </p:nvPicPr>
        <p:blipFill>
          <a:blip r:embed="rId2" cstate="print"/>
          <a:stretch>
            <a:fillRect/>
          </a:stretch>
        </p:blipFill>
        <p:spPr>
          <a:xfrm>
            <a:off x="57150" y="355308"/>
            <a:ext cx="952499" cy="357187"/>
          </a:xfrm>
          <a:prstGeom prst="rect">
            <a:avLst/>
          </a:prstGeom>
        </p:spPr>
      </p:pic>
      <p:sp>
        <p:nvSpPr>
          <p:cNvPr id="43" name="Прямоугольник 42">
            <a:extLst>
              <a:ext uri="{FF2B5EF4-FFF2-40B4-BE49-F238E27FC236}">
                <a16:creationId xmlns:a16="http://schemas.microsoft.com/office/drawing/2014/main" xmlns="" id="{BC3AA590-80BC-4231-954E-C0192A742E53}"/>
              </a:ext>
            </a:extLst>
          </p:cNvPr>
          <p:cNvSpPr/>
          <p:nvPr/>
        </p:nvSpPr>
        <p:spPr>
          <a:xfrm>
            <a:off x="767277" y="1827979"/>
            <a:ext cx="7803515" cy="3970318"/>
          </a:xfrm>
          <a:prstGeom prst="rect">
            <a:avLst/>
          </a:prstGeom>
        </p:spPr>
        <p:txBody>
          <a:bodyPr wrap="square">
            <a:spAutoFit/>
          </a:bodyPr>
          <a:lstStyle/>
          <a:p>
            <a:pPr algn="l">
              <a:buFont typeface="Arial" pitchFamily="34" charset="0"/>
              <a:buChar char="•"/>
            </a:pPr>
            <a:r>
              <a:rPr lang="en-US" sz="2800" b="1" dirty="0" smtClean="0">
                <a:solidFill>
                  <a:schemeClr val="accent2">
                    <a:lumMod val="50000"/>
                  </a:schemeClr>
                </a:solidFill>
                <a:latin typeface="Times New Roman" panose="02020603050405020304" pitchFamily="18" charset="0"/>
                <a:cs typeface="Times New Roman" panose="02020603050405020304" pitchFamily="18" charset="0"/>
              </a:rPr>
              <a:t>Choosing the right type of detectors</a:t>
            </a:r>
          </a:p>
          <a:p>
            <a:pPr algn="l"/>
            <a:endParaRPr lang="en-US" sz="2800" b="1" dirty="0" smtClean="0">
              <a:solidFill>
                <a:schemeClr val="accent2">
                  <a:lumMod val="50000"/>
                </a:schemeClr>
              </a:solidFill>
              <a:latin typeface="Times New Roman" panose="02020603050405020304" pitchFamily="18" charset="0"/>
              <a:cs typeface="Times New Roman" panose="02020603050405020304" pitchFamily="18" charset="0"/>
              <a:sym typeface="Symbol"/>
            </a:endParaRPr>
          </a:p>
          <a:p>
            <a:pPr algn="l">
              <a:buFont typeface="Arial" pitchFamily="34" charset="0"/>
              <a:buChar char="•"/>
            </a:pPr>
            <a:r>
              <a:rPr lang="en-US" sz="2800" b="1" dirty="0" smtClean="0">
                <a:solidFill>
                  <a:schemeClr val="accent2">
                    <a:lumMod val="50000"/>
                  </a:schemeClr>
                </a:solidFill>
                <a:latin typeface="Times New Roman" panose="02020603050405020304" pitchFamily="18" charset="0"/>
                <a:cs typeface="Times New Roman" panose="02020603050405020304" pitchFamily="18" charset="0"/>
                <a:sym typeface="Symbol"/>
              </a:rPr>
              <a:t>Determination of the carbon detection threshold and of the sensitivity of the method</a:t>
            </a:r>
          </a:p>
          <a:p>
            <a:pPr algn="l">
              <a:buFont typeface="Arial" pitchFamily="34" charset="0"/>
              <a:buChar char="•"/>
            </a:pPr>
            <a:endParaRPr lang="en-US" sz="2800" b="1" dirty="0" smtClean="0">
              <a:solidFill>
                <a:schemeClr val="accent2">
                  <a:lumMod val="50000"/>
                </a:schemeClr>
              </a:solidFill>
              <a:latin typeface="Times New Roman" panose="02020603050405020304" pitchFamily="18" charset="0"/>
              <a:cs typeface="Times New Roman" panose="02020603050405020304" pitchFamily="18" charset="0"/>
              <a:sym typeface="Symbol"/>
            </a:endParaRPr>
          </a:p>
          <a:p>
            <a:pPr algn="l">
              <a:buFont typeface="Arial" pitchFamily="34" charset="0"/>
              <a:buChar char="•"/>
            </a:pPr>
            <a:r>
              <a:rPr lang="en-US" sz="2800" b="1" dirty="0" smtClean="0">
                <a:solidFill>
                  <a:schemeClr val="accent2">
                    <a:lumMod val="50000"/>
                  </a:schemeClr>
                </a:solidFill>
                <a:latin typeface="Times New Roman" panose="02020603050405020304" pitchFamily="18" charset="0"/>
                <a:cs typeface="Times New Roman" panose="02020603050405020304" pitchFamily="18" charset="0"/>
                <a:sym typeface="Symbol"/>
              </a:rPr>
              <a:t>Determination of the repeatability of the method</a:t>
            </a:r>
          </a:p>
          <a:p>
            <a:pPr algn="l">
              <a:buFont typeface="Arial" pitchFamily="34" charset="0"/>
              <a:buChar char="•"/>
            </a:pPr>
            <a:endParaRPr lang="en-US" sz="2800" b="1" dirty="0" smtClean="0">
              <a:solidFill>
                <a:schemeClr val="accent2">
                  <a:lumMod val="50000"/>
                </a:schemeClr>
              </a:solidFill>
              <a:latin typeface="Times New Roman" panose="02020603050405020304" pitchFamily="18" charset="0"/>
              <a:cs typeface="Times New Roman" panose="02020603050405020304" pitchFamily="18" charset="0"/>
              <a:sym typeface="Symbol"/>
            </a:endParaRPr>
          </a:p>
          <a:p>
            <a:pPr algn="l">
              <a:buFont typeface="Arial" pitchFamily="34" charset="0"/>
              <a:buChar char="•"/>
            </a:pPr>
            <a:r>
              <a:rPr lang="en-US" sz="2800" b="1" dirty="0" smtClean="0">
                <a:solidFill>
                  <a:schemeClr val="accent2">
                    <a:lumMod val="50000"/>
                  </a:schemeClr>
                </a:solidFill>
                <a:latin typeface="Times New Roman" panose="02020603050405020304" pitchFamily="18" charset="0"/>
                <a:cs typeface="Times New Roman" panose="02020603050405020304" pitchFamily="18" charset="0"/>
                <a:sym typeface="Symbol"/>
              </a:rPr>
              <a:t>Monte Carlo simulations of the possibility to determine the depth profile of carbon in soil</a:t>
            </a:r>
            <a:endParaRPr lang="ru-RU" sz="2800" b="1" dirty="0">
              <a:solidFill>
                <a:schemeClr val="accent2">
                  <a:lumMod val="50000"/>
                </a:schemeClr>
              </a:solidFill>
              <a:latin typeface="Times New Roman" panose="02020603050405020304" pitchFamily="18" charset="0"/>
              <a:cs typeface="Times New Roman" panose="02020603050405020304" pitchFamily="18" charset="0"/>
              <a:sym typeface="Symbol"/>
            </a:endParaRPr>
          </a:p>
        </p:txBody>
      </p:sp>
    </p:spTree>
    <p:extLst>
      <p:ext uri="{BB962C8B-B14F-4D97-AF65-F5344CB8AC3E}">
        <p14:creationId xmlns:p14="http://schemas.microsoft.com/office/powerpoint/2010/main" xmlns="" val="379055496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1"/>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111FFEF-D33E-40B1-B036-A08336C9EFD6}" type="slidenum">
              <a:rPr kumimoji="0" lang="en-US" sz="1800" b="0" i="0" u="none" strike="noStrike" kern="1200" cap="none" spc="0" normalizeH="0" baseline="0" noProof="0">
                <a:ln>
                  <a:noFill/>
                </a:ln>
                <a:solidFill>
                  <a:srgbClr val="003399"/>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en-US" sz="1800" b="0" i="0" u="none" strike="noStrike" kern="1200" cap="none" spc="0" normalizeH="0" baseline="0" noProof="0">
              <a:ln>
                <a:noFill/>
              </a:ln>
              <a:solidFill>
                <a:srgbClr val="003399"/>
              </a:solidFill>
              <a:effectLst/>
              <a:uLnTx/>
              <a:uFillTx/>
              <a:latin typeface="Tahoma"/>
              <a:ea typeface="+mn-ea"/>
              <a:cs typeface="+mn-cs"/>
            </a:endParaRPr>
          </a:p>
        </p:txBody>
      </p:sp>
      <p:sp>
        <p:nvSpPr>
          <p:cNvPr id="49" name="Номер слайда 4"/>
          <p:cNvSpPr txBox="1">
            <a:spLocks noGrp="1"/>
          </p:cNvSpPr>
          <p:nvPr/>
        </p:nvSpPr>
        <p:spPr bwMode="gray">
          <a:xfrm>
            <a:off x="0" y="6477000"/>
            <a:ext cx="533400" cy="381000"/>
          </a:xfrm>
          <a:prstGeom prst="rect">
            <a:avLst/>
          </a:prstGeom>
          <a:noFill/>
          <a:ln>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A167CE1-B709-4869-9AEC-85823D6A7835}" type="slidenum">
              <a:rPr kumimoji="0" lang="en-US" sz="1800" b="0" i="0" u="none" strike="noStrike" kern="1200" cap="none" spc="0" normalizeH="0" baseline="0" noProof="0">
                <a:ln>
                  <a:noFill/>
                </a:ln>
                <a:solidFill>
                  <a:srgbClr val="969696"/>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en-US" sz="1800" b="0" i="0" u="none" strike="noStrike" kern="1200" cap="none" spc="0" normalizeH="0" baseline="0" noProof="0" dirty="0">
              <a:ln>
                <a:noFill/>
              </a:ln>
              <a:solidFill>
                <a:srgbClr val="969696"/>
              </a:solidFill>
              <a:effectLst/>
              <a:uLnTx/>
              <a:uFillTx/>
              <a:latin typeface="Tahoma"/>
              <a:ea typeface="+mn-ea"/>
              <a:cs typeface="+mn-cs"/>
            </a:endParaRPr>
          </a:p>
        </p:txBody>
      </p:sp>
      <p:sp>
        <p:nvSpPr>
          <p:cNvPr id="19" name="Rectangle 2"/>
          <p:cNvSpPr txBox="1">
            <a:spLocks noChangeArrowheads="1"/>
          </p:cNvSpPr>
          <p:nvPr/>
        </p:nvSpPr>
        <p:spPr>
          <a:xfrm>
            <a:off x="104775" y="123825"/>
            <a:ext cx="7867650" cy="563563"/>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a:p>
            <a:pPr marL="0" marR="0" lvl="0" indent="0" algn="l" defTabSz="914400" rtl="0" eaLnBrk="1" fontAlgn="base" latinLnBrk="0" hangingPunct="1">
              <a:lnSpc>
                <a:spcPts val="2000"/>
              </a:lnSpc>
              <a:spcBef>
                <a:spcPct val="0"/>
              </a:spcBef>
              <a:spcAft>
                <a:spcPct val="0"/>
              </a:spcAft>
              <a:buClrTx/>
              <a:buSzTx/>
              <a:buFontTx/>
              <a:buNone/>
              <a:tabLst/>
              <a:defRPr/>
            </a:pPr>
            <a:endParaRPr kumimoji="0" lang="ru-RU" sz="26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sp>
        <p:nvSpPr>
          <p:cNvPr id="8" name="Rectangle 2">
            <a:extLst>
              <a:ext uri="{FF2B5EF4-FFF2-40B4-BE49-F238E27FC236}">
                <a16:creationId xmlns:a16="http://schemas.microsoft.com/office/drawing/2014/main" xmlns="" id="{0ACC4E6B-8CF2-034C-8104-4D0EC8DE6144}"/>
              </a:ext>
            </a:extLst>
          </p:cNvPr>
          <p:cNvSpPr txBox="1">
            <a:spLocks noChangeArrowheads="1"/>
          </p:cNvSpPr>
          <p:nvPr/>
        </p:nvSpPr>
        <p:spPr>
          <a:xfrm>
            <a:off x="1258137" y="0"/>
            <a:ext cx="6666379" cy="754063"/>
          </a:xfrm>
          <a:prstGeom prst="rect">
            <a:avLst/>
          </a:prstGeom>
        </p:spPr>
        <p:txBody>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a:lstStyle>
          <a:p>
            <a:pPr marL="0" marR="0" lvl="0" indent="0" algn="ctr" defTabSz="914400" rtl="0" eaLnBrk="1" fontAlgn="base" latinLnBrk="0" hangingPunct="1">
              <a:lnSpc>
                <a:spcPts val="26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t>Testing the performance of different gamma detectors</a:t>
            </a:r>
            <a:endParaRPr kumimoji="0" lang="ru-RU" sz="28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pic>
        <p:nvPicPr>
          <p:cNvPr id="2" name="Рисунок 1">
            <a:extLst>
              <a:ext uri="{FF2B5EF4-FFF2-40B4-BE49-F238E27FC236}">
                <a16:creationId xmlns:a16="http://schemas.microsoft.com/office/drawing/2014/main" xmlns="" id="{5E3B73A0-0C04-45DF-A928-C321B14AD8B9}"/>
              </a:ext>
            </a:extLst>
          </p:cNvPr>
          <p:cNvPicPr>
            <a:picLocks noChangeAspect="1"/>
          </p:cNvPicPr>
          <p:nvPr/>
        </p:nvPicPr>
        <p:blipFill>
          <a:blip r:embed="rId2" cstate="print"/>
          <a:stretch>
            <a:fillRect/>
          </a:stretch>
        </p:blipFill>
        <p:spPr>
          <a:xfrm>
            <a:off x="57150" y="355308"/>
            <a:ext cx="952499" cy="357187"/>
          </a:xfrm>
          <a:prstGeom prst="rect">
            <a:avLst/>
          </a:prstGeom>
        </p:spPr>
      </p:pic>
      <p:pic>
        <p:nvPicPr>
          <p:cNvPr id="1843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219200" cy="542925"/>
          </a:xfrm>
          <a:prstGeom prst="rect">
            <a:avLst/>
          </a:prstGeom>
          <a:noFill/>
        </p:spPr>
      </p:pic>
      <p:pic>
        <p:nvPicPr>
          <p:cNvPr id="18435"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1190625" cy="314325"/>
          </a:xfrm>
          <a:prstGeom prst="rect">
            <a:avLst/>
          </a:prstGeom>
          <a:noFill/>
        </p:spPr>
      </p:pic>
      <p:pic>
        <p:nvPicPr>
          <p:cNvPr id="22" name="Рисунок 21" descr="Facility_col.png"/>
          <p:cNvPicPr>
            <a:picLocks noChangeAspect="1"/>
          </p:cNvPicPr>
          <p:nvPr/>
        </p:nvPicPr>
        <p:blipFill>
          <a:blip r:embed="rId5" cstate="print"/>
          <a:stretch>
            <a:fillRect/>
          </a:stretch>
        </p:blipFill>
        <p:spPr>
          <a:xfrm>
            <a:off x="397290" y="1998855"/>
            <a:ext cx="4681564" cy="3542136"/>
          </a:xfrm>
          <a:prstGeom prst="rect">
            <a:avLst/>
          </a:prstGeom>
        </p:spPr>
      </p:pic>
      <p:sp>
        <p:nvSpPr>
          <p:cNvPr id="10" name="Прямоугольник 9"/>
          <p:cNvSpPr/>
          <p:nvPr/>
        </p:nvSpPr>
        <p:spPr>
          <a:xfrm>
            <a:off x="5493224" y="1515507"/>
            <a:ext cx="3459708" cy="4247317"/>
          </a:xfrm>
          <a:prstGeom prst="rect">
            <a:avLst/>
          </a:prstGeom>
        </p:spPr>
        <p:txBody>
          <a:bodyPr wrap="square">
            <a:spAutoFit/>
          </a:bodyPr>
          <a:lstStyle/>
          <a:p>
            <a:pPr algn="l"/>
            <a:r>
              <a:rPr lang="en-US" sz="1800" b="1" dirty="0" smtClean="0"/>
              <a:t>Test setup</a:t>
            </a:r>
          </a:p>
          <a:p>
            <a:pPr algn="l"/>
            <a:r>
              <a:rPr lang="en-US" sz="1800" b="1" dirty="0" smtClean="0"/>
              <a:t>includes 6 BGO and</a:t>
            </a:r>
          </a:p>
          <a:p>
            <a:pPr algn="l"/>
            <a:r>
              <a:rPr lang="en-US" sz="1800" b="1" dirty="0" smtClean="0"/>
              <a:t>2 </a:t>
            </a:r>
            <a:r>
              <a:rPr lang="en-US" sz="1800" b="1" dirty="0" err="1" smtClean="0"/>
              <a:t>LaBr</a:t>
            </a:r>
            <a:r>
              <a:rPr lang="en-US" sz="1800" b="1" dirty="0" smtClean="0"/>
              <a:t> γ detectors</a:t>
            </a:r>
          </a:p>
          <a:p>
            <a:pPr algn="l"/>
            <a:endParaRPr lang="en-US" sz="1800" b="1" dirty="0" smtClean="0"/>
          </a:p>
          <a:p>
            <a:pPr algn="l"/>
            <a:r>
              <a:rPr lang="en-US" sz="1800" b="1" dirty="0" smtClean="0"/>
              <a:t>Sample: a mixture of sand and coal with known C concentration in a wooden box 30 x 30 x 20 cm.</a:t>
            </a:r>
          </a:p>
          <a:p>
            <a:pPr algn="l"/>
            <a:endParaRPr lang="en-US" sz="1800" b="1" dirty="0" smtClean="0"/>
          </a:p>
          <a:p>
            <a:pPr algn="l"/>
            <a:r>
              <a:rPr lang="en-US" sz="1800" b="1" dirty="0" smtClean="0"/>
              <a:t>Irradiation time: 2 hours</a:t>
            </a:r>
          </a:p>
          <a:p>
            <a:pPr algn="l"/>
            <a:endParaRPr lang="en-US" sz="1800" b="1" dirty="0" smtClean="0"/>
          </a:p>
          <a:p>
            <a:pPr algn="l"/>
            <a:r>
              <a:rPr lang="en-US" sz="1800" b="1" dirty="0" smtClean="0"/>
              <a:t>Intensity:</a:t>
            </a:r>
          </a:p>
          <a:p>
            <a:pPr algn="l"/>
            <a:r>
              <a:rPr lang="en-US" sz="1800" b="1" dirty="0" smtClean="0"/>
              <a:t>10</a:t>
            </a:r>
            <a:r>
              <a:rPr lang="en-US" sz="1800" b="1" baseline="30000" dirty="0" smtClean="0"/>
              <a:t>6</a:t>
            </a:r>
            <a:r>
              <a:rPr lang="en-US" sz="1800" b="1" dirty="0" smtClean="0"/>
              <a:t> neutrons/sec</a:t>
            </a:r>
          </a:p>
          <a:p>
            <a:pPr algn="l"/>
            <a:r>
              <a:rPr lang="en-US" sz="1800" b="1" dirty="0" smtClean="0"/>
              <a:t>(~2 × 10</a:t>
            </a:r>
            <a:r>
              <a:rPr lang="en-US" sz="1800" b="1" baseline="30000" dirty="0" smtClean="0"/>
              <a:t>4</a:t>
            </a:r>
            <a:r>
              <a:rPr lang="en-US" sz="1800" b="1" dirty="0" smtClean="0"/>
              <a:t> tagged neutrons/sec)</a:t>
            </a:r>
            <a:endParaRPr lang="ru-RU" sz="1800" b="1" dirty="0"/>
          </a:p>
        </p:txBody>
      </p:sp>
    </p:spTree>
    <p:extLst>
      <p:ext uri="{BB962C8B-B14F-4D97-AF65-F5344CB8AC3E}">
        <p14:creationId xmlns:p14="http://schemas.microsoft.com/office/powerpoint/2010/main" xmlns="" val="379055496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ample">
  <a:themeElements>
    <a:clrScheme name="sample 4">
      <a:dk1>
        <a:srgbClr val="000000"/>
      </a:dk1>
      <a:lt1>
        <a:srgbClr val="FFFFFF"/>
      </a:lt1>
      <a:dk2>
        <a:srgbClr val="000000"/>
      </a:dk2>
      <a:lt2>
        <a:srgbClr val="B2B2B2"/>
      </a:lt2>
      <a:accent1>
        <a:srgbClr val="35C9C2"/>
      </a:accent1>
      <a:accent2>
        <a:srgbClr val="398AC7"/>
      </a:accent2>
      <a:accent3>
        <a:srgbClr val="FFFFFF"/>
      </a:accent3>
      <a:accent4>
        <a:srgbClr val="000000"/>
      </a:accent4>
      <a:accent5>
        <a:srgbClr val="AEE1DD"/>
      </a:accent5>
      <a:accent6>
        <a:srgbClr val="337DB4"/>
      </a:accent6>
      <a:hlink>
        <a:srgbClr val="8BBC00"/>
      </a:hlink>
      <a:folHlink>
        <a:srgbClr val="6D50CA"/>
      </a:folHlink>
    </a:clrScheme>
    <a:fontScheme name="sample">
      <a:majorFont>
        <a:latin typeface="Tahoma"/>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000000"/>
          </a:solidFill>
          <a:prstDash val="solid"/>
          <a:round/>
          <a:headEnd type="none" w="med" len="med"/>
          <a:tailEnd type="none" w="med" len="med"/>
        </a:ln>
        <a:effectLst>
          <a:outerShdw dist="107763" dir="2700000" algn="ctr" rotWithShape="0">
            <a:srgbClr val="333333">
              <a:alpha val="50000"/>
            </a:srgbClr>
          </a:outerShdw>
        </a:effectLst>
      </a:spPr>
      <a:bodyPr vert="horz" wrap="square" lIns="180000" tIns="46800" rIns="180000" bIns="46800" numCol="1" anchor="t" anchorCtr="0" compatLnSpc="1">
        <a:prstTxWarp prst="textNoShape">
          <a:avLst/>
        </a:prstTxWarp>
      </a:bodyPr>
      <a:lstStyle>
        <a:defPPr marL="342900" marR="0" indent="-34290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rgbClr val="000000"/>
          </a:solidFill>
          <a:prstDash val="solid"/>
          <a:round/>
          <a:headEnd type="none" w="med" len="med"/>
          <a:tailEnd type="none" w="med" len="med"/>
        </a:ln>
        <a:effectLst>
          <a:outerShdw dist="107763" dir="2700000" algn="ctr" rotWithShape="0">
            <a:srgbClr val="333333">
              <a:alpha val="50000"/>
            </a:srgbClr>
          </a:outerShdw>
        </a:effectLst>
      </a:spPr>
      <a:bodyPr vert="horz" wrap="square" lIns="180000" tIns="46800" rIns="180000" bIns="46800" numCol="1" anchor="t" anchorCtr="0" compatLnSpc="1">
        <a:prstTxWarp prst="textNoShape">
          <a:avLst/>
        </a:prstTxWarp>
      </a:bodyPr>
      <a:lstStyle>
        <a:defPPr marL="342900" marR="0" indent="-34290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charset="0"/>
          </a:defRPr>
        </a:defPPr>
      </a:lstStyle>
    </a:lnDef>
  </a:objectDefaults>
  <a:extraClrSchemeLst>
    <a:extraClrScheme>
      <a:clrScheme name="sample 1">
        <a:dk1>
          <a:srgbClr val="000000"/>
        </a:dk1>
        <a:lt1>
          <a:srgbClr val="FFFFFF"/>
        </a:lt1>
        <a:dk2>
          <a:srgbClr val="1640B6"/>
        </a:dk2>
        <a:lt2>
          <a:srgbClr val="B2B2B2"/>
        </a:lt2>
        <a:accent1>
          <a:srgbClr val="48BDEC"/>
        </a:accent1>
        <a:accent2>
          <a:srgbClr val="E68402"/>
        </a:accent2>
        <a:accent3>
          <a:srgbClr val="FFFFFF"/>
        </a:accent3>
        <a:accent4>
          <a:srgbClr val="000000"/>
        </a:accent4>
        <a:accent5>
          <a:srgbClr val="B1DBF4"/>
        </a:accent5>
        <a:accent6>
          <a:srgbClr val="D07702"/>
        </a:accent6>
        <a:hlink>
          <a:srgbClr val="339966"/>
        </a:hlink>
        <a:folHlink>
          <a:srgbClr val="7E88E4"/>
        </a:folHlink>
      </a:clrScheme>
      <a:clrMap bg1="lt1" tx1="dk1" bg2="lt2" tx2="dk2" accent1="accent1" accent2="accent2" accent3="accent3" accent4="accent4" accent5="accent5" accent6="accent6" hlink="hlink" folHlink="folHlink"/>
    </a:extraClrScheme>
    <a:extraClrScheme>
      <a:clrScheme name="sample 2">
        <a:dk1>
          <a:srgbClr val="19426B"/>
        </a:dk1>
        <a:lt1>
          <a:srgbClr val="FFFFFF"/>
        </a:lt1>
        <a:dk2>
          <a:srgbClr val="008080"/>
        </a:dk2>
        <a:lt2>
          <a:srgbClr val="B2B2B2"/>
        </a:lt2>
        <a:accent1>
          <a:srgbClr val="35C9C2"/>
        </a:accent1>
        <a:accent2>
          <a:srgbClr val="398AC7"/>
        </a:accent2>
        <a:accent3>
          <a:srgbClr val="FFFFFF"/>
        </a:accent3>
        <a:accent4>
          <a:srgbClr val="14375A"/>
        </a:accent4>
        <a:accent5>
          <a:srgbClr val="AEE1DD"/>
        </a:accent5>
        <a:accent6>
          <a:srgbClr val="337DB4"/>
        </a:accent6>
        <a:hlink>
          <a:srgbClr val="8BBC00"/>
        </a:hlink>
        <a:folHlink>
          <a:srgbClr val="6D50CA"/>
        </a:folHlink>
      </a:clrScheme>
      <a:clrMap bg1="lt1" tx1="dk1" bg2="lt2" tx2="dk2" accent1="accent1" accent2="accent2" accent3="accent3" accent4="accent4" accent5="accent5" accent6="accent6" hlink="hlink" folHlink="folHlink"/>
    </a:extraClrScheme>
    <a:extraClrScheme>
      <a:clrScheme name="sample 3">
        <a:dk1>
          <a:srgbClr val="25095D"/>
        </a:dk1>
        <a:lt1>
          <a:srgbClr val="FFFFFF"/>
        </a:lt1>
        <a:dk2>
          <a:srgbClr val="235752"/>
        </a:dk2>
        <a:lt2>
          <a:srgbClr val="B2B2B2"/>
        </a:lt2>
        <a:accent1>
          <a:srgbClr val="DAAF34"/>
        </a:accent1>
        <a:accent2>
          <a:srgbClr val="6F9A3C"/>
        </a:accent2>
        <a:accent3>
          <a:srgbClr val="FFFFFF"/>
        </a:accent3>
        <a:accent4>
          <a:srgbClr val="1E064E"/>
        </a:accent4>
        <a:accent5>
          <a:srgbClr val="EAD4AE"/>
        </a:accent5>
        <a:accent6>
          <a:srgbClr val="648B35"/>
        </a:accent6>
        <a:hlink>
          <a:srgbClr val="8DAED9"/>
        </a:hlink>
        <a:folHlink>
          <a:srgbClr val="A8CB7D"/>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B2B2B2"/>
        </a:lt2>
        <a:accent1>
          <a:srgbClr val="35C9C2"/>
        </a:accent1>
        <a:accent2>
          <a:srgbClr val="398AC7"/>
        </a:accent2>
        <a:accent3>
          <a:srgbClr val="FFFFFF"/>
        </a:accent3>
        <a:accent4>
          <a:srgbClr val="000000"/>
        </a:accent4>
        <a:accent5>
          <a:srgbClr val="AEE1DD"/>
        </a:accent5>
        <a:accent6>
          <a:srgbClr val="337DB4"/>
        </a:accent6>
        <a:hlink>
          <a:srgbClr val="8BBC00"/>
        </a:hlink>
        <a:folHlink>
          <a:srgbClr val="6D50C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35502</TotalTime>
  <Words>1084</Words>
  <Application>Microsoft Office PowerPoint</Application>
  <PresentationFormat>Экран (4:3)</PresentationFormat>
  <Paragraphs>169</Paragraphs>
  <Slides>19</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0</vt:i4>
      </vt:variant>
      <vt:variant>
        <vt:lpstr>Заголовки слайдов</vt:lpstr>
      </vt:variant>
      <vt:variant>
        <vt:i4>19</vt:i4>
      </vt:variant>
    </vt:vector>
  </HeadingPairs>
  <TitlesOfParts>
    <vt:vector size="20" baseType="lpstr">
      <vt:lpstr>sample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Company>Guilddesign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Sung Ha, Park</dc:creator>
  <cp:lastModifiedBy>Admin</cp:lastModifiedBy>
  <cp:revision>3556</cp:revision>
  <cp:lastPrinted>2018-05-14T13:49:29Z</cp:lastPrinted>
  <dcterms:created xsi:type="dcterms:W3CDTF">2004-08-26T06:30:40Z</dcterms:created>
  <dcterms:modified xsi:type="dcterms:W3CDTF">2022-07-13T06:19:09Z</dcterms:modified>
</cp:coreProperties>
</file>