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5" r:id="rId3"/>
    <p:sldId id="312" r:id="rId4"/>
    <p:sldId id="327" r:id="rId5"/>
    <p:sldId id="330" r:id="rId6"/>
    <p:sldId id="326" r:id="rId7"/>
    <p:sldId id="331" r:id="rId8"/>
    <p:sldId id="329" r:id="rId9"/>
    <p:sldId id="313" r:id="rId10"/>
    <p:sldId id="321" r:id="rId11"/>
    <p:sldId id="328" r:id="rId12"/>
    <p:sldId id="318" r:id="rId13"/>
    <p:sldId id="337" r:id="rId14"/>
    <p:sldId id="339" r:id="rId15"/>
    <p:sldId id="338" r:id="rId16"/>
    <p:sldId id="314" r:id="rId17"/>
    <p:sldId id="316" r:id="rId18"/>
    <p:sldId id="320" r:id="rId19"/>
    <p:sldId id="323" r:id="rId20"/>
    <p:sldId id="302" r:id="rId21"/>
    <p:sldId id="342" r:id="rId22"/>
    <p:sldId id="271" r:id="rId23"/>
    <p:sldId id="267" r:id="rId24"/>
    <p:sldId id="269" r:id="rId25"/>
    <p:sldId id="336" r:id="rId26"/>
    <p:sldId id="333" r:id="rId27"/>
    <p:sldId id="340" r:id="rId28"/>
    <p:sldId id="341" r:id="rId29"/>
    <p:sldId id="32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2184-B48E-42F0-8F48-74ED006127D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1D86-74F4-48C9-BCFB-DF021EED2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1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1820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36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71D86-74F4-48C9-BCFB-DF021EED258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67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4258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67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180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485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435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6656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7430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57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54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38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50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2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87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68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53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1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96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8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150EF-9F4A-44BB-9674-4395A6DAEA7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41C73-AD51-4CDD-9D52-046A70E1D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26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02568"/>
            <a:ext cx="9144000" cy="102027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MONITORING OF PULSED INTERMEDIATE-ENERGY NUCLEON BEEMS USING AIR </a:t>
            </a:r>
            <a:r>
              <a:rPr lang="en-US" sz="3200" dirty="0" smtClean="0">
                <a:latin typeface="+mn-lt"/>
              </a:rPr>
              <a:t>ACTIVATION</a:t>
            </a:r>
            <a:endParaRPr lang="ru-RU" sz="32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138862"/>
            <a:ext cx="9144000" cy="1118937"/>
          </a:xfrm>
        </p:spPr>
        <p:txBody>
          <a:bodyPr>
            <a:noAutofit/>
          </a:bodyPr>
          <a:lstStyle/>
          <a:p>
            <a:r>
              <a:rPr lang="en-US" sz="2800" dirty="0" smtClean="0"/>
              <a:t>V. M. </a:t>
            </a:r>
            <a:r>
              <a:rPr lang="en-US" sz="2800" dirty="0" err="1" smtClean="0"/>
              <a:t>Skorkin</a:t>
            </a:r>
            <a:endParaRPr lang="en-US" sz="2800" dirty="0" smtClean="0"/>
          </a:p>
          <a:p>
            <a:r>
              <a:rPr lang="en-US" sz="2800" dirty="0" smtClean="0"/>
              <a:t>INR RAS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5566" y="259882"/>
            <a:ext cx="7132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/>
                <a:ea typeface="Times New Roman" panose="02020603050405020304" pitchFamily="18" charset="0"/>
              </a:rPr>
              <a:t>LXXII International Conference "Nucleus-2022”, </a:t>
            </a:r>
            <a:r>
              <a:rPr lang="en-US" sz="2400" dirty="0"/>
              <a:t>Moscow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46802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417307" y="245045"/>
            <a:ext cx="9529010" cy="685800"/>
          </a:xfrm>
        </p:spPr>
        <p:txBody>
          <a:bodyPr>
            <a:noAutofit/>
          </a:bodyPr>
          <a:lstStyle/>
          <a:p>
            <a:r>
              <a:rPr lang="en-US" sz="3600" dirty="0"/>
              <a:t>The </a:t>
            </a:r>
            <a:r>
              <a:rPr lang="en-US" sz="3600" dirty="0" smtClean="0"/>
              <a:t>scattered neutron </a:t>
            </a:r>
            <a:r>
              <a:rPr lang="en-US" sz="3600" dirty="0"/>
              <a:t>spectrum </a:t>
            </a:r>
            <a:r>
              <a:rPr lang="en-US" sz="3600" dirty="0" smtClean="0"/>
              <a:t>on </a:t>
            </a:r>
            <a:r>
              <a:rPr lang="en-US" sz="3600" dirty="0"/>
              <a:t>pulsed </a:t>
            </a:r>
            <a:r>
              <a:rPr lang="en-US" sz="3600" dirty="0" smtClean="0"/>
              <a:t>source</a:t>
            </a:r>
            <a:endParaRPr lang="ru-RU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781801" y="15310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8266" y="5784616"/>
            <a:ext cx="11000876" cy="5467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The </a:t>
            </a:r>
            <a:r>
              <a:rPr lang="en-US" sz="3200" dirty="0" smtClean="0"/>
              <a:t>neutron spectrum from cascade </a:t>
            </a:r>
            <a:r>
              <a:rPr lang="en-US" sz="3200" i="1" dirty="0" smtClean="0"/>
              <a:t>n</a:t>
            </a:r>
            <a:r>
              <a:rPr lang="en-US" sz="3200" dirty="0" smtClean="0"/>
              <a:t> scattering in </a:t>
            </a:r>
            <a:r>
              <a:rPr lang="en-US" sz="3200" dirty="0"/>
              <a:t>pulsed source</a:t>
            </a:r>
            <a:r>
              <a:rPr lang="en-US" sz="3200" dirty="0" smtClean="0"/>
              <a:t> </a:t>
            </a:r>
            <a:r>
              <a:rPr lang="en-US" sz="3200" dirty="0"/>
              <a:t>transporting </a:t>
            </a:r>
            <a:r>
              <a:rPr lang="en-US" sz="3200" dirty="0" smtClean="0"/>
              <a:t>channel.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3831" y="1498463"/>
            <a:ext cx="5935579" cy="405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2"/>
    </mc:Choice>
    <mc:Fallback xmlns="">
      <p:transition spd="slow" advTm="1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041816" y="229338"/>
            <a:ext cx="10332956" cy="560692"/>
          </a:xfrm>
        </p:spPr>
        <p:txBody>
          <a:bodyPr>
            <a:noAutofit/>
          </a:bodyPr>
          <a:lstStyle/>
          <a:p>
            <a:r>
              <a:rPr lang="en-US" sz="3600" dirty="0"/>
              <a:t>The </a:t>
            </a:r>
            <a:r>
              <a:rPr lang="en-US" sz="3600" dirty="0">
                <a:sym typeface="Symbol" panose="05050102010706020507" pitchFamily="18" charset="2"/>
              </a:rPr>
              <a:t>-</a:t>
            </a:r>
            <a:r>
              <a:rPr lang="en-US" sz="3600" i="1" dirty="0"/>
              <a:t> </a:t>
            </a:r>
            <a:r>
              <a:rPr lang="en-US" sz="3600" dirty="0"/>
              <a:t>and</a:t>
            </a:r>
            <a:r>
              <a:rPr lang="en-US" sz="3600" i="1" dirty="0"/>
              <a:t> </a:t>
            </a:r>
            <a:r>
              <a:rPr lang="en-US" sz="3600" dirty="0">
                <a:sym typeface="Symbol" panose="05050102010706020507" pitchFamily="18" charset="2"/>
              </a:rPr>
              <a:t>-</a:t>
            </a:r>
            <a:r>
              <a:rPr lang="en-US" sz="3600" i="1" dirty="0"/>
              <a:t> </a:t>
            </a:r>
            <a:r>
              <a:rPr lang="en-US" sz="3600" dirty="0"/>
              <a:t>radiation </a:t>
            </a:r>
            <a:r>
              <a:rPr lang="en-US" sz="3600" dirty="0" smtClean="0"/>
              <a:t>from </a:t>
            </a:r>
            <a:r>
              <a:rPr lang="en-US" sz="3600" i="1" dirty="0" smtClean="0"/>
              <a:t>n</a:t>
            </a:r>
            <a:r>
              <a:rPr lang="en-US" sz="3600" dirty="0" smtClean="0"/>
              <a:t> and </a:t>
            </a:r>
            <a:r>
              <a:rPr lang="en-US" sz="3600" i="1" dirty="0" smtClean="0"/>
              <a:t>p</a:t>
            </a:r>
            <a:r>
              <a:rPr lang="en-US" sz="3600" dirty="0" smtClean="0"/>
              <a:t> irradiated material</a:t>
            </a:r>
            <a:endParaRPr lang="en-US" altLang="ru-RU" sz="3600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27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1" y="1084391"/>
            <a:ext cx="9572560" cy="450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147" y="5827499"/>
            <a:ext cx="10780295" cy="4717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 monitoring system of a proton beam losses </a:t>
            </a:r>
            <a:r>
              <a:rPr lang="en-US" dirty="0" smtClean="0"/>
              <a:t>used </a:t>
            </a:r>
            <a:r>
              <a:rPr lang="en-US" dirty="0">
                <a:sym typeface="Symbol" panose="05050102010706020507" pitchFamily="18" charset="2"/>
              </a:rPr>
              <a:t> </a:t>
            </a:r>
            <a:r>
              <a:rPr lang="en-US" dirty="0" smtClean="0"/>
              <a:t>- </a:t>
            </a:r>
            <a:r>
              <a:rPr lang="en-US" dirty="0"/>
              <a:t>ray dose measured BDMG </a:t>
            </a:r>
            <a:r>
              <a:rPr lang="en-US" dirty="0" smtClean="0"/>
              <a:t>detector.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4"/>
    </mc:Choice>
    <mc:Fallback xmlns="">
      <p:transition spd="slow" advTm="11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148" y="179705"/>
            <a:ext cx="10866922" cy="972153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radiation </a:t>
            </a:r>
            <a:r>
              <a:rPr lang="en-US" sz="3600" dirty="0"/>
              <a:t>dose </a:t>
            </a:r>
            <a:r>
              <a:rPr lang="en-US" sz="3600" dirty="0" smtClean="0"/>
              <a:t>from </a:t>
            </a:r>
            <a:r>
              <a:rPr lang="en-US" sz="3600" i="1" dirty="0" smtClean="0"/>
              <a:t>p</a:t>
            </a:r>
            <a:r>
              <a:rPr lang="en-US" sz="3600" dirty="0" smtClean="0"/>
              <a:t> </a:t>
            </a:r>
            <a:r>
              <a:rPr lang="en-US" sz="3600" dirty="0"/>
              <a:t>pulse </a:t>
            </a:r>
            <a:r>
              <a:rPr lang="en-US" sz="3600" dirty="0" smtClean="0"/>
              <a:t>losses </a:t>
            </a:r>
            <a:r>
              <a:rPr lang="en-US" sz="3600" dirty="0"/>
              <a:t>when </a:t>
            </a:r>
            <a:r>
              <a:rPr lang="en-US" sz="3600" dirty="0" smtClean="0"/>
              <a:t>interacting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5524" y="1527242"/>
            <a:ext cx="10443411" cy="463292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 smtClean="0"/>
              <a:t>The </a:t>
            </a:r>
            <a:r>
              <a:rPr lang="en-US" sz="3200" dirty="0"/>
              <a:t>10</a:t>
            </a:r>
            <a:r>
              <a:rPr lang="en-US" sz="3200" baseline="30000" dirty="0"/>
              <a:t>10 </a:t>
            </a:r>
            <a:r>
              <a:rPr lang="en-US" sz="3200" dirty="0"/>
              <a:t>proton</a:t>
            </a:r>
            <a:r>
              <a:rPr lang="en-US" sz="3200" dirty="0" smtClean="0"/>
              <a:t> pulse create </a:t>
            </a:r>
            <a:r>
              <a:rPr lang="en-US" sz="3200" dirty="0"/>
              <a:t>1.6 </a:t>
            </a:r>
            <a:r>
              <a:rPr lang="en-US" sz="3200" dirty="0" err="1" smtClean="0"/>
              <a:t>mSv</a:t>
            </a:r>
            <a:r>
              <a:rPr lang="en-US" sz="3200" dirty="0" smtClean="0"/>
              <a:t> dose of the evaporation neutrons in </a:t>
            </a:r>
            <a:r>
              <a:rPr lang="en-US" sz="3200" dirty="0"/>
              <a:t>channels for transporting </a:t>
            </a:r>
            <a:r>
              <a:rPr lang="en-US" sz="3200" dirty="0" smtClean="0"/>
              <a:t>a beam </a:t>
            </a:r>
            <a:r>
              <a:rPr lang="en-US" sz="3200" dirty="0"/>
              <a:t>to </a:t>
            </a:r>
            <a:r>
              <a:rPr lang="en-US" sz="3200" dirty="0" smtClean="0"/>
              <a:t>targets. </a:t>
            </a:r>
            <a:endParaRPr lang="ru-RU" sz="32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en-US" sz="3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The irradiation of the biological targets and </a:t>
            </a:r>
            <a:r>
              <a:rPr lang="en-US" sz="3200" dirty="0" smtClean="0"/>
              <a:t>materials </a:t>
            </a:r>
            <a:r>
              <a:rPr lang="en-US" sz="3200" dirty="0"/>
              <a:t>with </a:t>
            </a:r>
            <a:r>
              <a:rPr lang="en-US" sz="3200" dirty="0" smtClean="0"/>
              <a:t>10</a:t>
            </a:r>
            <a:r>
              <a:rPr lang="en-US" sz="3200" baseline="30000" dirty="0" smtClean="0"/>
              <a:t>10 </a:t>
            </a:r>
            <a:r>
              <a:rPr lang="en-US" sz="3200" dirty="0"/>
              <a:t>intermediate-energy </a:t>
            </a:r>
            <a:r>
              <a:rPr lang="en-US" sz="3200" dirty="0" smtClean="0"/>
              <a:t>proton and neutron pulse </a:t>
            </a:r>
            <a:r>
              <a:rPr lang="en-US" sz="3200" dirty="0"/>
              <a:t>create 24 µ</a:t>
            </a:r>
            <a:r>
              <a:rPr lang="en-US" sz="3200" dirty="0" err="1"/>
              <a:t>Sv</a:t>
            </a:r>
            <a:r>
              <a:rPr lang="en-US" sz="3200" dirty="0"/>
              <a:t> </a:t>
            </a:r>
            <a:r>
              <a:rPr lang="en-US" sz="3200" dirty="0" smtClean="0"/>
              <a:t>dose</a:t>
            </a:r>
            <a:r>
              <a:rPr lang="en-US" sz="3200" dirty="0"/>
              <a:t> of the </a:t>
            </a:r>
            <a:r>
              <a:rPr lang="en-US" sz="3200" dirty="0" smtClean="0"/>
              <a:t>gamma </a:t>
            </a:r>
            <a:r>
              <a:rPr lang="en-US" sz="3200" dirty="0"/>
              <a:t>and </a:t>
            </a:r>
            <a:r>
              <a:rPr lang="en-US" sz="3200"/>
              <a:t>beta </a:t>
            </a:r>
            <a:r>
              <a:rPr lang="en-US" sz="3200" smtClean="0"/>
              <a:t>radiation</a:t>
            </a:r>
            <a:r>
              <a:rPr lang="ru-RU" sz="3200" smtClean="0"/>
              <a:t>.</a:t>
            </a:r>
            <a:endParaRPr lang="ru-RU" sz="3200" dirty="0"/>
          </a:p>
          <a:p>
            <a:pPr marL="0" indent="0" algn="just">
              <a:lnSpc>
                <a:spcPct val="150000"/>
              </a:lnSpc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996235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MKS-01R radiometer </a:t>
            </a:r>
            <a:r>
              <a:rPr lang="en-US" sz="3600" dirty="0" smtClean="0"/>
              <a:t>for measurement of </a:t>
            </a:r>
            <a:r>
              <a:rPr lang="en-US" sz="3600" dirty="0" smtClean="0">
                <a:sym typeface="Symbol" panose="05050102010706020507" pitchFamily="18" charset="2"/>
              </a:rPr>
              <a:t></a:t>
            </a:r>
            <a:r>
              <a:rPr lang="en-US" sz="3600" dirty="0">
                <a:sym typeface="Symbol" panose="05050102010706020507" pitchFamily="18" charset="2"/>
              </a:rPr>
              <a:t>-</a:t>
            </a:r>
            <a:r>
              <a:rPr lang="en-US" sz="3600" i="1" dirty="0"/>
              <a:t> </a:t>
            </a:r>
            <a:r>
              <a:rPr lang="en-US" sz="3600" dirty="0"/>
              <a:t>and</a:t>
            </a:r>
            <a:r>
              <a:rPr lang="en-US" sz="3600" i="1" dirty="0"/>
              <a:t> </a:t>
            </a:r>
            <a:r>
              <a:rPr lang="en-US" sz="3600" dirty="0">
                <a:sym typeface="Symbol" panose="05050102010706020507" pitchFamily="18" charset="2"/>
              </a:rPr>
              <a:t>-</a:t>
            </a:r>
            <a:r>
              <a:rPr lang="en-US" sz="3600" i="1" dirty="0"/>
              <a:t> </a:t>
            </a:r>
            <a:r>
              <a:rPr lang="en-US" sz="3600" dirty="0"/>
              <a:t>radiation from </a:t>
            </a:r>
            <a:r>
              <a:rPr lang="en-US" sz="3600" i="1" dirty="0"/>
              <a:t>n</a:t>
            </a:r>
            <a:r>
              <a:rPr lang="en-US" sz="3600" dirty="0"/>
              <a:t> and </a:t>
            </a:r>
            <a:r>
              <a:rPr lang="en-US" sz="3600" i="1" dirty="0"/>
              <a:t>p</a:t>
            </a:r>
            <a:r>
              <a:rPr lang="en-US" sz="3600" dirty="0"/>
              <a:t> irradiated </a:t>
            </a:r>
            <a:r>
              <a:rPr lang="en-US" sz="3600" dirty="0" smtClean="0"/>
              <a:t>material and </a:t>
            </a:r>
            <a:r>
              <a:rPr lang="en-US" sz="3600" dirty="0"/>
              <a:t>biological targets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982395"/>
            <a:ext cx="5592757" cy="4194568"/>
          </a:xfrm>
        </p:spPr>
      </p:pic>
    </p:spTree>
    <p:extLst>
      <p:ext uri="{BB962C8B-B14F-4D97-AF65-F5344CB8AC3E}">
        <p14:creationId xmlns:p14="http://schemas.microsoft.com/office/powerpoint/2010/main" val="1419253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The </a:t>
            </a:r>
            <a:r>
              <a:rPr lang="en-US" sz="3200" dirty="0">
                <a:sym typeface="Symbol" panose="05050102010706020507" pitchFamily="18" charset="2"/>
              </a:rPr>
              <a:t>-</a:t>
            </a:r>
            <a:r>
              <a:rPr lang="en-US" sz="3200" i="1" dirty="0"/>
              <a:t> </a:t>
            </a:r>
            <a:r>
              <a:rPr lang="en-US" sz="3200" dirty="0"/>
              <a:t>and</a:t>
            </a:r>
            <a:r>
              <a:rPr lang="en-US" sz="3200" i="1" dirty="0"/>
              <a:t> </a:t>
            </a:r>
            <a:r>
              <a:rPr lang="en-US" sz="3200" dirty="0">
                <a:sym typeface="Symbol" panose="05050102010706020507" pitchFamily="18" charset="2"/>
              </a:rPr>
              <a:t>-</a:t>
            </a:r>
            <a:r>
              <a:rPr lang="en-US" sz="3200" i="1" dirty="0"/>
              <a:t> </a:t>
            </a:r>
            <a:r>
              <a:rPr lang="en-US" sz="3200" dirty="0"/>
              <a:t>radiation from </a:t>
            </a:r>
            <a:r>
              <a:rPr lang="en-US" sz="3200" i="1" dirty="0"/>
              <a:t>p</a:t>
            </a:r>
            <a:r>
              <a:rPr lang="en-US" sz="3200" dirty="0"/>
              <a:t> pulse beam </a:t>
            </a:r>
            <a:r>
              <a:rPr lang="en-US" sz="3200" dirty="0">
                <a:sym typeface="Symbol" panose="05050102010706020507" pitchFamily="18" charset="2"/>
              </a:rPr>
              <a:t>-</a:t>
            </a:r>
            <a:r>
              <a:rPr lang="en-US" sz="3200" i="1" dirty="0"/>
              <a:t> </a:t>
            </a:r>
            <a:r>
              <a:rPr lang="en-US" sz="3200" dirty="0"/>
              <a:t>and</a:t>
            </a:r>
            <a:r>
              <a:rPr lang="en-US" sz="3200" i="1" dirty="0"/>
              <a:t> </a:t>
            </a:r>
            <a:r>
              <a:rPr lang="en-US" sz="3200" dirty="0">
                <a:sym typeface="Symbol" panose="05050102010706020507" pitchFamily="18" charset="2"/>
              </a:rPr>
              <a:t>-</a:t>
            </a:r>
            <a:r>
              <a:rPr lang="en-US" sz="3200" i="1" dirty="0"/>
              <a:t> </a:t>
            </a:r>
            <a:r>
              <a:rPr lang="en-US" sz="3200" dirty="0"/>
              <a:t>radiation, measured MKS-01R radiometer on medical channel</a:t>
            </a:r>
            <a:endParaRPr lang="ru-RU" sz="3200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796" y="1691231"/>
            <a:ext cx="8527983" cy="479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4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3629"/>
            <a:ext cx="10515600" cy="106840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Time diagrams of the </a:t>
            </a:r>
            <a:r>
              <a:rPr lang="en-US" sz="3200" dirty="0" smtClean="0"/>
              <a:t>radiation, </a:t>
            </a:r>
            <a:r>
              <a:rPr lang="en-US" sz="3200" dirty="0"/>
              <a:t>measured used MKS-01R </a:t>
            </a:r>
            <a:r>
              <a:rPr lang="en-US" sz="3200" dirty="0" smtClean="0"/>
              <a:t>radiometer</a:t>
            </a:r>
            <a:r>
              <a:rPr lang="ru-RU" sz="3200" dirty="0" smtClean="0"/>
              <a:t> </a:t>
            </a:r>
            <a:r>
              <a:rPr lang="en-US" sz="3200" dirty="0" smtClean="0"/>
              <a:t>on TOF neutron channel of pulsed source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541" y="1443788"/>
            <a:ext cx="8915135" cy="50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32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95302" y="76201"/>
            <a:ext cx="8382000" cy="655319"/>
          </a:xfrm>
        </p:spPr>
        <p:txBody>
          <a:bodyPr>
            <a:normAutofit/>
          </a:bodyPr>
          <a:lstStyle/>
          <a:p>
            <a:r>
              <a:rPr lang="en-US" sz="3600" dirty="0"/>
              <a:t>Air gaps </a:t>
            </a:r>
            <a:r>
              <a:rPr lang="en-US" sz="3600" dirty="0" smtClean="0"/>
              <a:t>in </a:t>
            </a:r>
            <a:r>
              <a:rPr lang="en-US" sz="3600" dirty="0"/>
              <a:t>the proton and neutron channels</a:t>
            </a:r>
            <a:endParaRPr lang="ru-RU" sz="3600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741145" y="5796186"/>
            <a:ext cx="10982426" cy="70621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/>
              <a:t>The channels for transporting </a:t>
            </a:r>
            <a:r>
              <a:rPr lang="en-US" sz="3200" i="1" dirty="0" smtClean="0"/>
              <a:t>p</a:t>
            </a:r>
            <a:r>
              <a:rPr lang="en-US" sz="3200" dirty="0" smtClean="0"/>
              <a:t> and </a:t>
            </a:r>
            <a:r>
              <a:rPr lang="en-US" sz="3200" i="1" dirty="0" smtClean="0"/>
              <a:t>n</a:t>
            </a:r>
            <a:r>
              <a:rPr lang="en-US" sz="3200" dirty="0" smtClean="0"/>
              <a:t> pulse beams </a:t>
            </a:r>
            <a:r>
              <a:rPr lang="en-US" sz="3200" dirty="0"/>
              <a:t>have air gaps.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513" y="1065902"/>
            <a:ext cx="9783690" cy="484000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717" y="4559421"/>
            <a:ext cx="3724676" cy="123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2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8"/>
    </mc:Choice>
    <mc:Fallback xmlns="">
      <p:transition spd="slow" advTm="1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535" y="221382"/>
            <a:ext cx="9355756" cy="7026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</a:t>
            </a:r>
            <a:r>
              <a:rPr lang="en-US" sz="3200" i="1" dirty="0" smtClean="0"/>
              <a:t>p</a:t>
            </a:r>
            <a:r>
              <a:rPr lang="en-US" sz="3200" dirty="0" smtClean="0"/>
              <a:t> </a:t>
            </a:r>
            <a:r>
              <a:rPr lang="en-US" sz="3200" dirty="0"/>
              <a:t>and </a:t>
            </a:r>
            <a:r>
              <a:rPr lang="en-US" sz="3200" i="1" dirty="0" smtClean="0"/>
              <a:t>n</a:t>
            </a:r>
            <a:r>
              <a:rPr lang="en-US" sz="3200" dirty="0" smtClean="0"/>
              <a:t> pulsed beams inter</a:t>
            </a:r>
            <a:r>
              <a:rPr lang="en-US" sz="3200" dirty="0"/>
              <a:t>a</a:t>
            </a:r>
            <a:r>
              <a:rPr lang="en-US" sz="3200" dirty="0" smtClean="0"/>
              <a:t>ct with air atoms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899" y="1020278"/>
            <a:ext cx="10641531" cy="5409397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5900" dirty="0"/>
              <a:t>It is in this gap that the irradiated samples with the elements under study and the detecting equipment are located. </a:t>
            </a:r>
            <a:r>
              <a:rPr lang="en-US" sz="5900" dirty="0" smtClean="0"/>
              <a:t>The air contains nuclei of nitrogen, oxygen, carbon and argon, in which medium-energy neutrons (20-200 MeV) create an </a:t>
            </a:r>
            <a:r>
              <a:rPr lang="en-US" sz="5900" dirty="0" err="1" smtClean="0"/>
              <a:t>intranuclear</a:t>
            </a:r>
            <a:r>
              <a:rPr lang="en-US" sz="5900" dirty="0" smtClean="0"/>
              <a:t> cascade with the emission of nucleons.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5900" dirty="0" smtClean="0"/>
              <a:t>The residual nucleus is in a </a:t>
            </a:r>
            <a:r>
              <a:rPr lang="en-US" sz="5900" dirty="0" err="1" smtClean="0"/>
              <a:t>preequilibrium</a:t>
            </a:r>
            <a:r>
              <a:rPr lang="en-US" sz="5900" dirty="0" smtClean="0"/>
              <a:t> state in various partial-hole configurations at different excitation energies. Then the excited nucleus decays, including the evaporation of particles and the emission of gamma rays.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3600" dirty="0"/>
          </a:p>
          <a:p>
            <a:pPr algn="just">
              <a:lnSpc>
                <a:spcPct val="150000"/>
              </a:lnSpc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54619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49" y="346509"/>
            <a:ext cx="10356782" cy="252181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Intermediate energy nucleons are non-elastically scattered by air atoms (nitrogen, oxygen, argon, etc.) and creates short-lived radionuclides (life tame from 20 </a:t>
            </a:r>
            <a:r>
              <a:rPr lang="en-US" sz="3200" dirty="0" err="1"/>
              <a:t>ms</a:t>
            </a:r>
            <a:r>
              <a:rPr lang="en-US" sz="3200" dirty="0"/>
              <a:t> to 100 s) in spallation process. 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4182" y="3182787"/>
            <a:ext cx="10515600" cy="291963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 smtClean="0">
                <a:latin typeface="+mj-lt"/>
              </a:rPr>
              <a:t>The </a:t>
            </a:r>
            <a:r>
              <a:rPr lang="en-US" sz="3200" dirty="0">
                <a:latin typeface="+mj-lt"/>
              </a:rPr>
              <a:t>residual nucleus is in a </a:t>
            </a:r>
            <a:r>
              <a:rPr lang="en-US" sz="3200" dirty="0" err="1">
                <a:latin typeface="+mj-lt"/>
              </a:rPr>
              <a:t>preequilibrium</a:t>
            </a:r>
            <a:r>
              <a:rPr lang="en-US" sz="3200" dirty="0">
                <a:latin typeface="+mj-lt"/>
              </a:rPr>
              <a:t> state in various partial-hole configurations at different excitation energies. Then the excited nucleus decays, including the evaporation of particles and the emission of gamma rays. </a:t>
            </a:r>
          </a:p>
          <a:p>
            <a:pPr algn="just">
              <a:lnSpc>
                <a:spcPct val="150000"/>
              </a:lnSpc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73252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221381"/>
            <a:ext cx="10385659" cy="972153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Gamma and beta radiation from the decay of radionuclides can be used to pulsed nucleon beam </a:t>
            </a:r>
            <a:r>
              <a:rPr lang="en-US" sz="3600" dirty="0" smtClean="0"/>
              <a:t>monitoring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265" y="1267358"/>
            <a:ext cx="11030551" cy="522969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/>
              <a:t>As a result of the activation of atoms </a:t>
            </a:r>
            <a:r>
              <a:rPr lang="en-US" baseline="30000" dirty="0" smtClean="0"/>
              <a:t>1</a:t>
            </a:r>
            <a:r>
              <a:rPr lang="ru-RU" baseline="30000" dirty="0" smtClean="0"/>
              <a:t>4</a:t>
            </a:r>
            <a:r>
              <a:rPr lang="en-US" dirty="0" smtClean="0"/>
              <a:t>N(99.6</a:t>
            </a:r>
            <a:r>
              <a:rPr lang="en-US" dirty="0" smtClean="0"/>
              <a:t>%)</a:t>
            </a:r>
            <a:r>
              <a:rPr lang="en-US" baseline="30000" dirty="0"/>
              <a:t>,</a:t>
            </a:r>
            <a:r>
              <a:rPr lang="en-US" dirty="0" smtClean="0"/>
              <a:t> </a:t>
            </a:r>
            <a:r>
              <a:rPr lang="en-US" baseline="30000" dirty="0" smtClean="0"/>
              <a:t>1</a:t>
            </a:r>
            <a:r>
              <a:rPr lang="ru-RU" baseline="30000" dirty="0" smtClean="0"/>
              <a:t>5</a:t>
            </a:r>
            <a:r>
              <a:rPr lang="en-US" dirty="0" smtClean="0"/>
              <a:t>N(0.4</a:t>
            </a:r>
            <a:r>
              <a:rPr lang="en-US" dirty="0"/>
              <a:t>%) in the reactions </a:t>
            </a:r>
            <a:r>
              <a:rPr lang="en-US" dirty="0"/>
              <a:t>short-lived radionuclides are formed. </a:t>
            </a:r>
            <a:r>
              <a:rPr lang="en-US" dirty="0"/>
              <a:t>As a result of reactions on carbon </a:t>
            </a:r>
            <a:r>
              <a:rPr lang="en-US" baseline="30000" dirty="0" smtClean="0"/>
              <a:t>1</a:t>
            </a:r>
            <a:r>
              <a:rPr lang="ru-RU" baseline="30000" dirty="0" smtClean="0"/>
              <a:t>2</a:t>
            </a:r>
            <a:r>
              <a:rPr lang="en-US" dirty="0" smtClean="0"/>
              <a:t>C(</a:t>
            </a:r>
            <a:r>
              <a:rPr lang="en-US" dirty="0" smtClean="0"/>
              <a:t>n</a:t>
            </a:r>
            <a:r>
              <a:rPr lang="en-US" dirty="0"/>
              <a:t>, </a:t>
            </a:r>
            <a:r>
              <a:rPr lang="en-US" dirty="0" smtClean="0"/>
              <a:t>p)</a:t>
            </a:r>
            <a:r>
              <a:rPr lang="en-US" baseline="30000" dirty="0" smtClean="0"/>
              <a:t>1</a:t>
            </a:r>
            <a:r>
              <a:rPr lang="ru-RU" baseline="30000" dirty="0" smtClean="0"/>
              <a:t>2</a:t>
            </a:r>
            <a:r>
              <a:rPr lang="en-US" dirty="0" smtClean="0"/>
              <a:t>B(20 </a:t>
            </a:r>
            <a:r>
              <a:rPr lang="en-US" dirty="0" err="1"/>
              <a:t>ms</a:t>
            </a:r>
            <a:r>
              <a:rPr lang="en-US" dirty="0"/>
              <a:t>) with a threshold of 14 MeV (0.2 </a:t>
            </a:r>
            <a:r>
              <a:rPr lang="en-US" dirty="0" err="1"/>
              <a:t>mb</a:t>
            </a:r>
            <a:r>
              <a:rPr lang="en-US" dirty="0"/>
              <a:t>) and </a:t>
            </a:r>
            <a:r>
              <a:rPr lang="en-US" baseline="30000" dirty="0" smtClean="0"/>
              <a:t>1</a:t>
            </a:r>
            <a:r>
              <a:rPr lang="ru-RU" baseline="30000" dirty="0" smtClean="0"/>
              <a:t>3</a:t>
            </a:r>
            <a:r>
              <a:rPr lang="en-US" dirty="0" smtClean="0"/>
              <a:t>C(n</a:t>
            </a:r>
            <a:r>
              <a:rPr lang="en-US" dirty="0"/>
              <a:t>, p</a:t>
            </a:r>
            <a:r>
              <a:rPr lang="en-US" dirty="0" smtClean="0"/>
              <a:t>)</a:t>
            </a:r>
            <a:r>
              <a:rPr lang="en-US" baseline="30000" dirty="0"/>
              <a:t> </a:t>
            </a:r>
            <a:r>
              <a:rPr lang="en-US" baseline="30000" dirty="0" smtClean="0"/>
              <a:t>1</a:t>
            </a:r>
            <a:r>
              <a:rPr lang="ru-RU" baseline="30000" dirty="0" smtClean="0"/>
              <a:t>3</a:t>
            </a:r>
            <a:r>
              <a:rPr lang="en-US" dirty="0" smtClean="0"/>
              <a:t>B(19 </a:t>
            </a:r>
            <a:r>
              <a:rPr lang="en-US" dirty="0" err="1"/>
              <a:t>ms</a:t>
            </a:r>
            <a:r>
              <a:rPr lang="en-US" dirty="0"/>
              <a:t>) with a threshold of 13 MeV, </a:t>
            </a:r>
            <a:r>
              <a:rPr lang="en-US" dirty="0"/>
              <a:t>isotopes with a lifetime of </a:t>
            </a:r>
            <a:r>
              <a:rPr lang="en-US" dirty="0" smtClean="0"/>
              <a:t>about</a:t>
            </a:r>
            <a:r>
              <a:rPr lang="ru-RU" dirty="0" smtClean="0"/>
              <a:t> 20 </a:t>
            </a:r>
            <a:r>
              <a:rPr lang="en-US" dirty="0" err="1" smtClean="0"/>
              <a:t>ms</a:t>
            </a:r>
            <a:r>
              <a:rPr lang="en-US" dirty="0" smtClean="0"/>
              <a:t> </a:t>
            </a:r>
            <a:r>
              <a:rPr lang="en-US" dirty="0" smtClean="0"/>
              <a:t>are </a:t>
            </a:r>
            <a:r>
              <a:rPr lang="en-US" dirty="0"/>
              <a:t>formed. </a:t>
            </a:r>
            <a:endParaRPr lang="en-US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reaction </a:t>
            </a: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smtClean="0"/>
              <a:t>n</a:t>
            </a:r>
            <a:r>
              <a:rPr lang="en-US" dirty="0"/>
              <a:t>, </a:t>
            </a:r>
            <a:r>
              <a:rPr lang="en-US" dirty="0" smtClean="0"/>
              <a:t>p)</a:t>
            </a:r>
            <a:r>
              <a:rPr lang="en-US" baseline="30000" dirty="0" smtClean="0"/>
              <a:t>16</a:t>
            </a:r>
            <a:r>
              <a:rPr lang="en-US" dirty="0" smtClean="0"/>
              <a:t>N(7.1s</a:t>
            </a:r>
            <a:r>
              <a:rPr lang="en-US" dirty="0"/>
              <a:t>) with a threshold of 3 MeV (41 </a:t>
            </a:r>
            <a:r>
              <a:rPr lang="en-US" dirty="0" err="1"/>
              <a:t>mb</a:t>
            </a:r>
            <a:r>
              <a:rPr lang="en-US" dirty="0"/>
              <a:t>) and </a:t>
            </a:r>
            <a:r>
              <a:rPr lang="en-US" baseline="30000" dirty="0" smtClean="0"/>
              <a:t>18</a:t>
            </a:r>
            <a:r>
              <a:rPr lang="en-US" dirty="0" smtClean="0"/>
              <a:t>O(n</a:t>
            </a:r>
            <a:r>
              <a:rPr lang="en-US" dirty="0"/>
              <a:t>, p</a:t>
            </a:r>
            <a:r>
              <a:rPr lang="en-US" dirty="0" smtClean="0"/>
              <a:t>)</a:t>
            </a:r>
            <a:r>
              <a:rPr lang="en-US" baseline="30000" dirty="0"/>
              <a:t> </a:t>
            </a:r>
            <a:r>
              <a:rPr lang="en-US" baseline="30000" dirty="0" smtClean="0"/>
              <a:t>18</a:t>
            </a:r>
            <a:r>
              <a:rPr lang="en-US" dirty="0" smtClean="0"/>
              <a:t>N(0.6s</a:t>
            </a:r>
            <a:r>
              <a:rPr lang="en-US" dirty="0"/>
              <a:t>), rapidly decaying radionuclides are formed.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009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440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Use of pulsed beams </a:t>
            </a:r>
            <a:r>
              <a:rPr lang="en-US" sz="3600" dirty="0" smtClean="0"/>
              <a:t>of protons and neutrons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3792"/>
            <a:ext cx="10515600" cy="469712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 smtClean="0"/>
              <a:t>The </a:t>
            </a:r>
            <a:r>
              <a:rPr lang="en-US" sz="3200" dirty="0"/>
              <a:t>intermediate-energy </a:t>
            </a:r>
            <a:r>
              <a:rPr lang="en-US" sz="3200" dirty="0" smtClean="0"/>
              <a:t>proton </a:t>
            </a:r>
            <a:r>
              <a:rPr lang="en-US" sz="3200" dirty="0"/>
              <a:t>and </a:t>
            </a:r>
            <a:r>
              <a:rPr lang="en-US" sz="3200" dirty="0" smtClean="0"/>
              <a:t>neutron pulsed </a:t>
            </a:r>
            <a:r>
              <a:rPr lang="en-US" sz="3200" dirty="0"/>
              <a:t>beams are used for radiation therapy at </a:t>
            </a:r>
            <a:r>
              <a:rPr lang="en-US" sz="3200" dirty="0" smtClean="0"/>
              <a:t>the proton accelerators </a:t>
            </a:r>
            <a:r>
              <a:rPr lang="en-US" sz="3200" dirty="0"/>
              <a:t>and for science material studies at </a:t>
            </a:r>
            <a:r>
              <a:rPr lang="en-US" sz="3200" dirty="0" smtClean="0"/>
              <a:t>the neutron sources.</a:t>
            </a:r>
            <a:endParaRPr lang="ru-RU" sz="32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 smtClean="0"/>
              <a:t> </a:t>
            </a:r>
            <a:r>
              <a:rPr lang="en-US" sz="3200" dirty="0"/>
              <a:t>Secondary radiation from the interaction of the beam with </a:t>
            </a:r>
            <a:r>
              <a:rPr lang="en-US" sz="3200" dirty="0" smtClean="0"/>
              <a:t> </a:t>
            </a:r>
            <a:r>
              <a:rPr lang="en-US" sz="3200" dirty="0"/>
              <a:t>biological </a:t>
            </a:r>
            <a:r>
              <a:rPr lang="en-US" sz="3200" dirty="0" smtClean="0"/>
              <a:t>targets, </a:t>
            </a:r>
            <a:r>
              <a:rPr lang="en-US" sz="3200" dirty="0"/>
              <a:t>equipment and material is used to control the beam parameters and </a:t>
            </a:r>
            <a:r>
              <a:rPr lang="en-US" sz="3200" dirty="0" smtClean="0"/>
              <a:t>a </a:t>
            </a:r>
            <a:r>
              <a:rPr lang="en-US" sz="3200" dirty="0"/>
              <a:t>absorbed </a:t>
            </a:r>
            <a:r>
              <a:rPr lang="en-US" sz="3200" dirty="0" smtClean="0"/>
              <a:t>dose.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83430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895" y="533400"/>
            <a:ext cx="10571747" cy="213765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/>
              <a:t>Thermal neutrons </a:t>
            </a:r>
            <a:r>
              <a:rPr lang="en-US" sz="3200" dirty="0" smtClean="0"/>
              <a:t>can </a:t>
            </a:r>
            <a:r>
              <a:rPr lang="en-US" sz="3200" dirty="0"/>
              <a:t>activate air </a:t>
            </a:r>
            <a:r>
              <a:rPr lang="en-US" sz="3200" dirty="0" smtClean="0"/>
              <a:t>(</a:t>
            </a:r>
            <a:r>
              <a:rPr lang="en-US" sz="3200" baseline="30000" dirty="0"/>
              <a:t>1</a:t>
            </a:r>
            <a:r>
              <a:rPr lang="ru-RU" sz="3200" baseline="30000" dirty="0"/>
              <a:t>4</a:t>
            </a:r>
            <a:r>
              <a:rPr lang="en-US" sz="3200" dirty="0"/>
              <a:t>N</a:t>
            </a:r>
            <a:r>
              <a:rPr lang="en-US" sz="3200" dirty="0" smtClean="0"/>
              <a:t>, </a:t>
            </a:r>
            <a:r>
              <a:rPr lang="en-US" sz="3200" dirty="0"/>
              <a:t>80 </a:t>
            </a:r>
            <a:r>
              <a:rPr lang="en-US" sz="3200" dirty="0" err="1"/>
              <a:t>mb</a:t>
            </a:r>
            <a:r>
              <a:rPr lang="en-US" sz="3200" dirty="0"/>
              <a:t>) with the formation of capture gamma </a:t>
            </a:r>
            <a:r>
              <a:rPr lang="en-US" sz="3200" dirty="0" smtClean="0"/>
              <a:t>rays, </a:t>
            </a:r>
            <a:r>
              <a:rPr lang="en-US" sz="3200" dirty="0"/>
              <a:t>which can also contribute to the background</a:t>
            </a:r>
            <a:r>
              <a:rPr lang="en-US" sz="2800" dirty="0"/>
              <a:t>.</a:t>
            </a:r>
            <a:endParaRPr lang="en-US" altLang="ru-RU" sz="2800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0677" y="3129101"/>
            <a:ext cx="111941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aseline="30000" dirty="0">
                <a:latin typeface="+mj-lt"/>
              </a:rPr>
              <a:t>1</a:t>
            </a:r>
            <a:r>
              <a:rPr lang="ru-RU" sz="2800" baseline="30000" dirty="0">
                <a:latin typeface="+mj-lt"/>
              </a:rPr>
              <a:t>4</a:t>
            </a:r>
            <a:r>
              <a:rPr lang="en-US" sz="2800" dirty="0">
                <a:latin typeface="+mj-lt"/>
              </a:rPr>
              <a:t>N(99.6</a:t>
            </a:r>
            <a:r>
              <a:rPr lang="en-US" sz="2800" dirty="0">
                <a:latin typeface="+mj-lt"/>
              </a:rPr>
              <a:t>%)+</a:t>
            </a:r>
            <a:r>
              <a:rPr lang="en-US" sz="2800" dirty="0" smtClean="0">
                <a:latin typeface="+mj-lt"/>
              </a:rPr>
              <a:t>n=3n +</a:t>
            </a:r>
            <a:r>
              <a:rPr lang="en-US" sz="2800" baseline="30000" dirty="0" smtClean="0">
                <a:latin typeface="+mj-lt"/>
              </a:rPr>
              <a:t>12</a:t>
            </a:r>
            <a:r>
              <a:rPr lang="en-US" sz="2800" dirty="0" smtClean="0">
                <a:latin typeface="+mj-lt"/>
              </a:rPr>
              <a:t>N(</a:t>
            </a:r>
            <a:r>
              <a:rPr lang="en-US" sz="2800" dirty="0" smtClean="0">
                <a:latin typeface="+mj-lt"/>
              </a:rPr>
              <a:t>11ms) +(</a:t>
            </a:r>
            <a:r>
              <a:rPr lang="en-US" sz="2800" dirty="0">
                <a:latin typeface="+mj-lt"/>
              </a:rPr>
              <a:t>16.4MeV</a:t>
            </a:r>
            <a:r>
              <a:rPr lang="en-US" sz="2800" dirty="0" smtClean="0">
                <a:latin typeface="+mj-lt"/>
              </a:rPr>
              <a:t>)+ (</a:t>
            </a:r>
            <a:r>
              <a:rPr lang="en-US" sz="2800" dirty="0">
                <a:latin typeface="+mj-lt"/>
              </a:rPr>
              <a:t>511keV</a:t>
            </a:r>
            <a:r>
              <a:rPr lang="en-US" sz="2800" dirty="0" smtClean="0">
                <a:latin typeface="+mj-lt"/>
              </a:rPr>
              <a:t>, 200% +</a:t>
            </a:r>
            <a:r>
              <a:rPr lang="en-US" sz="2800" dirty="0">
                <a:latin typeface="+mj-lt"/>
              </a:rPr>
              <a:t>4.43MeV</a:t>
            </a:r>
            <a:r>
              <a:rPr lang="en-US" sz="2800" dirty="0" smtClean="0">
                <a:latin typeface="+mj-lt"/>
              </a:rPr>
              <a:t>, 2.4</a:t>
            </a:r>
            <a:r>
              <a:rPr lang="en-US" sz="2800" dirty="0">
                <a:latin typeface="+mj-lt"/>
              </a:rPr>
              <a:t>%)            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+mj-lt"/>
              </a:rPr>
              <a:t>                                                  </a:t>
            </a:r>
            <a:r>
              <a:rPr lang="en-US" sz="2800" dirty="0" smtClean="0">
                <a:latin typeface="+mj-lt"/>
              </a:rPr>
              <a:t>3</a:t>
            </a:r>
            <a:r>
              <a:rPr lang="el-GR" sz="2800" dirty="0">
                <a:latin typeface="+mj-lt"/>
              </a:rPr>
              <a:t>α(196 </a:t>
            </a:r>
            <a:r>
              <a:rPr lang="en-US" sz="2800" dirty="0">
                <a:latin typeface="+mj-lt"/>
              </a:rPr>
              <a:t>keV,3%)</a:t>
            </a:r>
          </a:p>
          <a:p>
            <a:pPr>
              <a:lnSpc>
                <a:spcPct val="150000"/>
              </a:lnSpc>
            </a:pPr>
            <a:r>
              <a:rPr lang="en-US" sz="2800" baseline="30000" dirty="0" smtClean="0">
                <a:latin typeface="+mj-lt"/>
              </a:rPr>
              <a:t>15</a:t>
            </a:r>
            <a:r>
              <a:rPr lang="en-US" sz="2800" dirty="0" smtClean="0">
                <a:latin typeface="+mj-lt"/>
              </a:rPr>
              <a:t>N(0.366</a:t>
            </a:r>
            <a:r>
              <a:rPr lang="en-US" sz="2800" dirty="0">
                <a:latin typeface="+mj-lt"/>
              </a:rPr>
              <a:t>%)+n= p </a:t>
            </a:r>
            <a:r>
              <a:rPr lang="en-US" sz="2800" dirty="0" smtClean="0">
                <a:latin typeface="+mj-lt"/>
              </a:rPr>
              <a:t>+</a:t>
            </a:r>
            <a:r>
              <a:rPr lang="en-US" sz="2800" baseline="30000" dirty="0" smtClean="0">
                <a:latin typeface="+mj-lt"/>
              </a:rPr>
              <a:t>1</a:t>
            </a:r>
            <a:r>
              <a:rPr lang="en-US" sz="2800" baseline="30000" dirty="0">
                <a:latin typeface="+mj-lt"/>
              </a:rPr>
              <a:t>5</a:t>
            </a:r>
            <a:r>
              <a:rPr lang="en-US" sz="2800" dirty="0" smtClean="0">
                <a:latin typeface="+mj-lt"/>
              </a:rPr>
              <a:t>C(2.45s</a:t>
            </a:r>
            <a:r>
              <a:rPr lang="en-US" sz="2800" dirty="0" smtClean="0">
                <a:latin typeface="+mj-lt"/>
              </a:rPr>
              <a:t>,&gt;</a:t>
            </a:r>
            <a:r>
              <a:rPr lang="en-US" sz="2800" dirty="0">
                <a:latin typeface="+mj-lt"/>
              </a:rPr>
              <a:t>80mb</a:t>
            </a:r>
            <a:r>
              <a:rPr lang="en-US" sz="2800" dirty="0" smtClean="0">
                <a:latin typeface="+mj-lt"/>
              </a:rPr>
              <a:t>) +(</a:t>
            </a:r>
            <a:r>
              <a:rPr lang="en-US" sz="2800" dirty="0">
                <a:latin typeface="+mj-lt"/>
              </a:rPr>
              <a:t>16.4MeV</a:t>
            </a:r>
            <a:r>
              <a:rPr lang="en-US" sz="2800" dirty="0" smtClean="0">
                <a:latin typeface="+mj-lt"/>
              </a:rPr>
              <a:t>)+ (</a:t>
            </a:r>
            <a:r>
              <a:rPr lang="en-US" sz="2800" dirty="0">
                <a:latin typeface="+mj-lt"/>
              </a:rPr>
              <a:t>511keV</a:t>
            </a:r>
            <a:r>
              <a:rPr lang="en-US" sz="2800" dirty="0" smtClean="0">
                <a:latin typeface="+mj-lt"/>
              </a:rPr>
              <a:t>, 200% + 4.43 MeV, 2.4</a:t>
            </a:r>
            <a:r>
              <a:rPr lang="en-US" sz="2800" dirty="0">
                <a:latin typeface="+mj-lt"/>
              </a:rPr>
              <a:t>%)</a:t>
            </a:r>
          </a:p>
          <a:p>
            <a:r>
              <a:rPr lang="en-US" sz="3200" dirty="0"/>
              <a:t>          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396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24"/>
    </mc:Choice>
    <mc:Fallback xmlns="">
      <p:transition spd="slow" advTm="27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267" y="105878"/>
            <a:ext cx="10718533" cy="1260910"/>
          </a:xfrm>
        </p:spPr>
        <p:txBody>
          <a:bodyPr>
            <a:noAutofit/>
          </a:bodyPr>
          <a:lstStyle/>
          <a:p>
            <a:r>
              <a:rPr lang="en-US" sz="3200" dirty="0"/>
              <a:t>Activation monitor </a:t>
            </a:r>
            <a:r>
              <a:rPr lang="en-US" sz="3200" dirty="0" smtClean="0"/>
              <a:t>based </a:t>
            </a:r>
            <a:r>
              <a:rPr lang="en-US" sz="3200" dirty="0"/>
              <a:t>on MKS-01R radiometer and </a:t>
            </a:r>
            <a:r>
              <a:rPr lang="ru-RU" sz="3200" dirty="0"/>
              <a:t>а </a:t>
            </a:r>
            <a:r>
              <a:rPr lang="en-US" sz="3200" dirty="0"/>
              <a:t>single-board microcomputer Raspberry Pi2 for on line pulsed </a:t>
            </a:r>
            <a:r>
              <a:rPr lang="en-US" sz="3200" i="1" dirty="0"/>
              <a:t>n</a:t>
            </a:r>
            <a:r>
              <a:rPr lang="en-US" sz="3200" dirty="0"/>
              <a:t> and </a:t>
            </a:r>
            <a:r>
              <a:rPr lang="en-US" sz="3200" i="1" dirty="0"/>
              <a:t>p</a:t>
            </a:r>
            <a:r>
              <a:rPr lang="en-US" sz="3200" dirty="0"/>
              <a:t> irradiation control</a:t>
            </a:r>
            <a:endParaRPr lang="ru-RU" sz="3200" dirty="0">
              <a:latin typeface="+mn-lt"/>
            </a:endParaRPr>
          </a:p>
        </p:txBody>
      </p:sp>
      <p:pic>
        <p:nvPicPr>
          <p:cNvPr id="4" name="Рисунок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39" y="1574559"/>
            <a:ext cx="5982810" cy="320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1895" y="4917519"/>
            <a:ext cx="109054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sensitivity of the monitor to neutrons estimated from these data was about 0.02 - 0.1 pulses/(n/cm2).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monitor allows to control pulsed beams of protons and neutrons with an energy of 20-200 MeV at a frequency of up to 50 Hz.</a:t>
            </a:r>
          </a:p>
        </p:txBody>
      </p:sp>
    </p:spTree>
    <p:extLst>
      <p:ext uri="{BB962C8B-B14F-4D97-AF65-F5344CB8AC3E}">
        <p14:creationId xmlns:p14="http://schemas.microsoft.com/office/powerpoint/2010/main" val="4139438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measurement</a:t>
            </a:r>
            <a:r>
              <a:rPr lang="en-US" sz="3200" dirty="0">
                <a:sym typeface="Symbol" panose="05050102010706020507" pitchFamily="18" charset="2"/>
              </a:rPr>
              <a:t> </a:t>
            </a:r>
            <a:r>
              <a:rPr lang="en-US" sz="3200" dirty="0" smtClean="0">
                <a:sym typeface="Symbol" panose="05050102010706020507" pitchFamily="18" charset="2"/>
              </a:rPr>
              <a:t>of </a:t>
            </a:r>
            <a:r>
              <a:rPr lang="en-US" sz="3200" dirty="0">
                <a:sym typeface="Symbol" panose="05050102010706020507" pitchFamily="18" charset="2"/>
              </a:rPr>
              <a:t>-</a:t>
            </a:r>
            <a:r>
              <a:rPr lang="en-US" sz="3200" i="1" dirty="0"/>
              <a:t> </a:t>
            </a:r>
            <a:r>
              <a:rPr lang="en-US" sz="3200" dirty="0"/>
              <a:t>and</a:t>
            </a:r>
            <a:r>
              <a:rPr lang="en-US" sz="3200" i="1" dirty="0"/>
              <a:t> </a:t>
            </a:r>
            <a:r>
              <a:rPr lang="en-US" sz="3200" dirty="0">
                <a:sym typeface="Symbol" panose="05050102010706020507" pitchFamily="18" charset="2"/>
              </a:rPr>
              <a:t>-</a:t>
            </a:r>
            <a:r>
              <a:rPr lang="en-US" sz="3200" i="1" dirty="0"/>
              <a:t> </a:t>
            </a:r>
            <a:r>
              <a:rPr lang="en-US" sz="3200" dirty="0"/>
              <a:t>radiation from </a:t>
            </a:r>
            <a:r>
              <a:rPr lang="en-US" sz="3200" i="1" dirty="0"/>
              <a:t>p</a:t>
            </a:r>
            <a:r>
              <a:rPr lang="en-US" sz="3200" dirty="0"/>
              <a:t> pulse beam </a:t>
            </a:r>
            <a:r>
              <a:rPr lang="en-US" sz="3200" dirty="0" smtClean="0"/>
              <a:t>on </a:t>
            </a:r>
            <a:r>
              <a:rPr lang="en-US" sz="3200" dirty="0"/>
              <a:t>medical </a:t>
            </a:r>
            <a:r>
              <a:rPr lang="en-US" sz="3200" dirty="0" smtClean="0"/>
              <a:t>channel</a:t>
            </a:r>
            <a:r>
              <a:rPr lang="en-US" sz="3200" dirty="0"/>
              <a:t> used MKS-01R radiometer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33" y="1886552"/>
            <a:ext cx="5893322" cy="4419991"/>
          </a:xfrm>
        </p:spPr>
      </p:pic>
    </p:spTree>
    <p:extLst>
      <p:ext uri="{BB962C8B-B14F-4D97-AF65-F5344CB8AC3E}">
        <p14:creationId xmlns:p14="http://schemas.microsoft.com/office/powerpoint/2010/main" val="1896247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+mn-lt"/>
              </a:rPr>
              <a:t>Time diagrams of the radiation background, </a:t>
            </a:r>
            <a:r>
              <a:rPr lang="en-US" sz="3600" dirty="0">
                <a:latin typeface="+mn-lt"/>
              </a:rPr>
              <a:t>measured used MKS-01R radiometer</a:t>
            </a:r>
            <a:r>
              <a:rPr lang="ru-RU" sz="3600" dirty="0" smtClean="0">
                <a:latin typeface="+mn-lt"/>
              </a:rPr>
              <a:t> </a:t>
            </a:r>
            <a:r>
              <a:rPr lang="en-US" sz="3600" dirty="0" smtClean="0">
                <a:latin typeface="+mn-lt"/>
              </a:rPr>
              <a:t>on </a:t>
            </a:r>
            <a:r>
              <a:rPr lang="en-US" sz="3600" dirty="0">
                <a:latin typeface="+mn-lt"/>
              </a:rPr>
              <a:t>a medical channel</a:t>
            </a:r>
            <a:endParaRPr lang="ru-RU" sz="36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015" y="220746"/>
            <a:ext cx="10905423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</a:t>
            </a:r>
            <a:r>
              <a:rPr lang="en-US" sz="3600" dirty="0" smtClean="0"/>
              <a:t>radiation measured </a:t>
            </a:r>
            <a:r>
              <a:rPr lang="en-US" sz="3600" dirty="0"/>
              <a:t>used MKS-01R </a:t>
            </a:r>
            <a:r>
              <a:rPr lang="en-US" sz="3600" dirty="0" smtClean="0"/>
              <a:t>radiometer</a:t>
            </a:r>
            <a:r>
              <a:rPr lang="en-US" sz="3600" dirty="0"/>
              <a:t> activated by </a:t>
            </a:r>
            <a:r>
              <a:rPr lang="en-US" sz="3600" i="1" dirty="0" smtClean="0"/>
              <a:t>p</a:t>
            </a:r>
            <a:r>
              <a:rPr lang="en-US" sz="3600" dirty="0" smtClean="0"/>
              <a:t> </a:t>
            </a:r>
            <a:r>
              <a:rPr lang="en-US" sz="3600" dirty="0"/>
              <a:t>pulsed beam and</a:t>
            </a:r>
            <a:r>
              <a:rPr lang="ru-RU" sz="3600" dirty="0" smtClean="0"/>
              <a:t> </a:t>
            </a:r>
            <a:r>
              <a:rPr lang="en-US" sz="3600" dirty="0" smtClean="0"/>
              <a:t>on </a:t>
            </a:r>
            <a:r>
              <a:rPr lang="en-US" sz="3600" dirty="0" smtClean="0"/>
              <a:t>the </a:t>
            </a:r>
            <a:r>
              <a:rPr lang="en-US" sz="3600" dirty="0" smtClean="0"/>
              <a:t>medical </a:t>
            </a:r>
            <a:r>
              <a:rPr lang="en-US" sz="3600" dirty="0"/>
              <a:t>channel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58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545" y="0"/>
            <a:ext cx="8489483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Time diagrams of the </a:t>
            </a:r>
            <a:r>
              <a:rPr lang="en-US" sz="3600" dirty="0" smtClean="0">
                <a:latin typeface="+mn-lt"/>
              </a:rPr>
              <a:t>radiation background</a:t>
            </a:r>
            <a:r>
              <a:rPr lang="ru-RU" sz="3600" dirty="0" smtClean="0">
                <a:latin typeface="+mn-lt"/>
              </a:rPr>
              <a:t> </a:t>
            </a:r>
            <a:r>
              <a:rPr lang="en-US" sz="3600" dirty="0" smtClean="0">
                <a:latin typeface="+mn-lt"/>
              </a:rPr>
              <a:t>on the pulsed </a:t>
            </a:r>
            <a:r>
              <a:rPr lang="en-US" sz="3600" dirty="0">
                <a:latin typeface="+mn-lt"/>
              </a:rPr>
              <a:t>neutron source </a:t>
            </a:r>
            <a:endParaRPr lang="ru-RU" sz="36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051" y="1561290"/>
            <a:ext cx="8585734" cy="48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31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+mn-lt"/>
              </a:rPr>
              <a:t>Time diagrams of the gamma and beta radiation from an activated air on the pulsed neutron source </a:t>
            </a:r>
            <a:endParaRPr lang="ru-RU" sz="36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210" y="1347537"/>
            <a:ext cx="8585646" cy="48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97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137" y="365125"/>
            <a:ext cx="11415561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Time diagrams of the neutron beam fluxes of the pulsed neutron source (a) and the gamma and beta radiation from activated air (b).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293" y="1690688"/>
            <a:ext cx="8893743" cy="4796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194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On line monitoring pulsed neutron irradiation of composite </a:t>
            </a:r>
            <a:r>
              <a:rPr lang="en-US" sz="3200" dirty="0"/>
              <a:t>protection </a:t>
            </a:r>
            <a:r>
              <a:rPr lang="en-US" sz="3200" dirty="0" smtClean="0"/>
              <a:t>material </a:t>
            </a:r>
            <a:r>
              <a:rPr lang="en-US" sz="3200" dirty="0"/>
              <a:t>used </a:t>
            </a:r>
            <a:r>
              <a:rPr lang="en-US" sz="3200" dirty="0">
                <a:sym typeface="Symbol" panose="05050102010706020507" pitchFamily="18" charset="2"/>
              </a:rPr>
              <a:t>MKS-01R radiometer </a:t>
            </a:r>
            <a:r>
              <a:rPr lang="en-US" sz="3200" dirty="0" smtClean="0"/>
              <a:t>RADEX</a:t>
            </a:r>
            <a:endParaRPr lang="ru-RU" sz="3200" dirty="0"/>
          </a:p>
        </p:txBody>
      </p:sp>
      <p:pic>
        <p:nvPicPr>
          <p:cNvPr id="5" name="Рисунок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18" y="1588168"/>
            <a:ext cx="8817084" cy="495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134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463041" y="16605"/>
            <a:ext cx="10160668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scattering proton </a:t>
            </a:r>
            <a:r>
              <a:rPr lang="en-US" sz="3200" dirty="0" smtClean="0"/>
              <a:t>dose control used </a:t>
            </a:r>
            <a:r>
              <a:rPr lang="en-US" sz="3200" dirty="0"/>
              <a:t>scintillation detector </a:t>
            </a:r>
            <a:endParaRPr lang="en-US" altLang="ru-RU" sz="3200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020278" y="4800600"/>
            <a:ext cx="10289406" cy="1981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System for measuring intensity of scattering protons from </a:t>
            </a:r>
            <a:r>
              <a:rPr lang="en-US" i="1" dirty="0"/>
              <a:t>p </a:t>
            </a:r>
            <a:r>
              <a:rPr lang="en-US" dirty="0"/>
              <a:t>pulse with accuracies of 1%</a:t>
            </a:r>
          </a:p>
          <a:p>
            <a:pPr marL="0" indent="0">
              <a:buNone/>
            </a:pPr>
            <a:r>
              <a:rPr lang="en-US" dirty="0"/>
              <a:t>The dose irradiated personal from </a:t>
            </a:r>
            <a:r>
              <a:rPr lang="en-US" dirty="0">
                <a:solidFill>
                  <a:schemeClr val="accent2"/>
                </a:solidFill>
              </a:rPr>
              <a:t>10</a:t>
            </a:r>
            <a:r>
              <a:rPr lang="ru-RU" baseline="30000" dirty="0">
                <a:solidFill>
                  <a:schemeClr val="accent2"/>
                </a:solidFill>
              </a:rPr>
              <a:t>10</a:t>
            </a:r>
            <a:r>
              <a:rPr lang="en-US" i="1" dirty="0">
                <a:solidFill>
                  <a:schemeClr val="accent2"/>
                </a:solidFill>
              </a:rPr>
              <a:t> p </a:t>
            </a:r>
            <a:r>
              <a:rPr lang="en-US" dirty="0"/>
              <a:t>pulse scattered by the CH</a:t>
            </a:r>
            <a:r>
              <a:rPr lang="en-US" baseline="-25000" dirty="0"/>
              <a:t>2 </a:t>
            </a:r>
            <a:r>
              <a:rPr lang="en-US" dirty="0"/>
              <a:t>target (</a:t>
            </a:r>
            <a:r>
              <a:rPr lang="ru-RU" dirty="0"/>
              <a:t>1</a:t>
            </a:r>
            <a:r>
              <a:rPr lang="en-US" dirty="0"/>
              <a:t> </a:t>
            </a:r>
            <a:r>
              <a:rPr lang="ru-RU" dirty="0"/>
              <a:t>с</a:t>
            </a:r>
            <a:r>
              <a:rPr lang="en-US" dirty="0"/>
              <a:t>m) was </a:t>
            </a:r>
            <a:r>
              <a:rPr lang="en-US" dirty="0">
                <a:solidFill>
                  <a:schemeClr val="accent2"/>
                </a:solidFill>
              </a:rPr>
              <a:t>1 </a:t>
            </a:r>
            <a:r>
              <a:rPr lang="en-US" dirty="0" err="1">
                <a:solidFill>
                  <a:schemeClr val="accent2"/>
                </a:solidFill>
              </a:rPr>
              <a:t>mGy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667" y="1097280"/>
            <a:ext cx="4019321" cy="34095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394" y="923022"/>
            <a:ext cx="4126206" cy="3583848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5"/>
    </mc:Choice>
    <mc:Fallback xmlns="">
      <p:transition spd="slow" advTm="32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029903" y="250682"/>
            <a:ext cx="10087276" cy="854242"/>
          </a:xfrm>
        </p:spPr>
        <p:txBody>
          <a:bodyPr>
            <a:noAutofit/>
          </a:bodyPr>
          <a:lstStyle/>
          <a:p>
            <a:r>
              <a:rPr lang="en-US" sz="3600" dirty="0" smtClean="0"/>
              <a:t>A </a:t>
            </a:r>
            <a:r>
              <a:rPr lang="en-US" sz="3600" dirty="0"/>
              <a:t>neutron</a:t>
            </a:r>
            <a:r>
              <a:rPr lang="en-US" sz="3600" dirty="0" smtClean="0"/>
              <a:t> radiation </a:t>
            </a:r>
            <a:r>
              <a:rPr lang="en-US" sz="3600" dirty="0"/>
              <a:t>from </a:t>
            </a:r>
            <a:r>
              <a:rPr lang="en-US" sz="3600" i="1" dirty="0" smtClean="0"/>
              <a:t>p</a:t>
            </a:r>
            <a:r>
              <a:rPr lang="en-US" sz="3600" dirty="0" smtClean="0"/>
              <a:t> </a:t>
            </a:r>
            <a:r>
              <a:rPr lang="en-US" sz="3600" dirty="0"/>
              <a:t>beam losses </a:t>
            </a:r>
            <a:r>
              <a:rPr lang="en-US" sz="3600" dirty="0" smtClean="0"/>
              <a:t>in equipment</a:t>
            </a:r>
            <a:r>
              <a:rPr lang="ru-RU" sz="3600" dirty="0" smtClean="0"/>
              <a:t> </a:t>
            </a:r>
            <a:r>
              <a:rPr lang="en-US" sz="3600" dirty="0" smtClean="0"/>
              <a:t> </a:t>
            </a:r>
            <a:endParaRPr lang="ru-RU" sz="3600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280159" y="5988093"/>
            <a:ext cx="10125777" cy="622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evaporation neutron spectrum from </a:t>
            </a:r>
            <a:r>
              <a:rPr lang="en-US" sz="3200" i="1" dirty="0"/>
              <a:t>p</a:t>
            </a:r>
            <a:r>
              <a:rPr lang="en-US" sz="3200" dirty="0"/>
              <a:t> pulse </a:t>
            </a:r>
            <a:r>
              <a:rPr lang="en-US" sz="3200" dirty="0" smtClean="0"/>
              <a:t>losses.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81" y="1491513"/>
            <a:ext cx="5146909" cy="391788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047" y="1491513"/>
            <a:ext cx="4966637" cy="41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7"/>
    </mc:Choice>
    <mc:Fallback xmlns="">
      <p:transition spd="slow" advTm="10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32766"/>
          </a:xfrm>
        </p:spPr>
        <p:txBody>
          <a:bodyPr>
            <a:normAutofit/>
          </a:bodyPr>
          <a:lstStyle/>
          <a:p>
            <a:r>
              <a:rPr lang="en-US" sz="3600" dirty="0"/>
              <a:t>A monitoring system of a proton beam losses used </a:t>
            </a:r>
            <a:r>
              <a:rPr lang="en-US" sz="3600" dirty="0" smtClean="0">
                <a:sym typeface="Symbol" panose="05050102010706020507" pitchFamily="18" charset="2"/>
              </a:rPr>
              <a:t>neutron</a:t>
            </a:r>
            <a:r>
              <a:rPr lang="en-US" sz="3600" dirty="0" smtClean="0"/>
              <a:t> </a:t>
            </a:r>
            <a:r>
              <a:rPr lang="en-US" sz="3600" dirty="0"/>
              <a:t>dose measured </a:t>
            </a:r>
            <a:r>
              <a:rPr lang="en-US" sz="3600" dirty="0" smtClean="0"/>
              <a:t>UDBN detector</a:t>
            </a:r>
            <a:endParaRPr lang="ru-RU" sz="3600" dirty="0">
              <a:latin typeface="+mn-lt"/>
            </a:endParaRPr>
          </a:p>
        </p:txBody>
      </p:sp>
      <p:pic>
        <p:nvPicPr>
          <p:cNvPr id="4" name="Рисунок 3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18" y="1511589"/>
            <a:ext cx="9167654" cy="393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1284" y="5585406"/>
            <a:ext cx="9403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absorbed dose of the proton beam in cell cultures using </a:t>
            </a:r>
            <a:r>
              <a:rPr lang="en-US" sz="2400" dirty="0" err="1"/>
              <a:t>Gafchromic</a:t>
            </a:r>
            <a:r>
              <a:rPr lang="en-US" sz="2400" dirty="0"/>
              <a:t> film and the pulsed neutron flux using UDBN detector were measured.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89464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981777" y="211576"/>
            <a:ext cx="10164277" cy="822483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The </a:t>
            </a:r>
            <a:r>
              <a:rPr lang="en-US" sz="3600" baseline="30000" dirty="0"/>
              <a:t>11</a:t>
            </a:r>
            <a:r>
              <a:rPr lang="en-US" sz="3600" dirty="0"/>
              <a:t>C, </a:t>
            </a:r>
            <a:r>
              <a:rPr lang="en-US" sz="3600" baseline="30000" dirty="0"/>
              <a:t>14</a:t>
            </a:r>
            <a:r>
              <a:rPr lang="en-US" sz="3600" dirty="0"/>
              <a:t>N, </a:t>
            </a:r>
            <a:r>
              <a:rPr lang="en-US" sz="3600" baseline="30000" dirty="0"/>
              <a:t>15</a:t>
            </a:r>
            <a:r>
              <a:rPr lang="en-US" sz="3600" dirty="0"/>
              <a:t>O short life positron-emitter isotopes </a:t>
            </a:r>
            <a:r>
              <a:rPr lang="en-US" sz="3600" dirty="0" err="1"/>
              <a:t>emittihg</a:t>
            </a:r>
            <a:r>
              <a:rPr lang="en-US" sz="3600" dirty="0"/>
              <a:t> annihilation 511 </a:t>
            </a:r>
            <a:r>
              <a:rPr lang="en-US" sz="3600" dirty="0" err="1"/>
              <a:t>keV</a:t>
            </a:r>
            <a:r>
              <a:rPr lang="en-US" sz="3600" dirty="0"/>
              <a:t> photons</a:t>
            </a:r>
            <a:endParaRPr lang="en-US" altLang="ru-RU" sz="3600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106906" y="5353649"/>
            <a:ext cx="9408694" cy="94555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/>
              <a:t>This 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gamma radiation </a:t>
            </a:r>
            <a:r>
              <a:rPr lang="en-US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3200" i="1" dirty="0" smtClean="0"/>
              <a:t>p</a:t>
            </a:r>
            <a:r>
              <a:rPr lang="en-US" sz="3200" dirty="0" smtClean="0"/>
              <a:t>  </a:t>
            </a:r>
            <a:r>
              <a:rPr lang="en-US" sz="3200" dirty="0" smtClean="0"/>
              <a:t>pulse </a:t>
            </a:r>
            <a:r>
              <a:rPr lang="en-US" sz="3200" dirty="0"/>
              <a:t>created in biological </a:t>
            </a:r>
            <a:r>
              <a:rPr lang="en-US" sz="3200" dirty="0" smtClean="0"/>
              <a:t>targets  </a:t>
            </a:r>
            <a:r>
              <a:rPr lang="en-US" sz="3200" dirty="0"/>
              <a:t>used to pulsed nucleon beam monitoring</a:t>
            </a:r>
            <a:r>
              <a:rPr lang="en-US" sz="3200" dirty="0" smtClean="0"/>
              <a:t> </a:t>
            </a:r>
            <a:endParaRPr lang="en-US" sz="320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eaLnBrk="1" hangingPunct="1"/>
            <a:endParaRPr lang="en-US" altLang="ru-RU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89" y="1396283"/>
            <a:ext cx="4658628" cy="382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43590"/>
              </p:ext>
            </p:extLst>
          </p:nvPr>
        </p:nvGraphicFramePr>
        <p:xfrm>
          <a:off x="6337281" y="1396283"/>
          <a:ext cx="4568142" cy="3474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9448"/>
                <a:gridCol w="2718694"/>
              </a:tblGrid>
              <a:tr h="6948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eorgia" panose="02040502050405020303" pitchFamily="18" charset="0"/>
                        </a:rPr>
                        <a:t>γ</a:t>
                      </a:r>
                      <a:r>
                        <a:rPr lang="en-US" sz="2400" dirty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Georgia" panose="02040502050405020303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2400" dirty="0" smtClean="0">
                          <a:effectLst/>
                          <a:latin typeface="Georgia" panose="02040502050405020303" pitchFamily="18" charset="0"/>
                        </a:rPr>
                        <a:t>М</a:t>
                      </a:r>
                      <a:r>
                        <a:rPr lang="en-US" sz="2400" dirty="0" smtClean="0">
                          <a:effectLst/>
                          <a:latin typeface="Georgia" panose="02040502050405020303" pitchFamily="18" charset="0"/>
                        </a:rPr>
                        <a:t>eV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" marR="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Georgia" panose="02040502050405020303" pitchFamily="18" charset="0"/>
                        </a:rPr>
                        <a:t>reaction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" marR="6349" marT="0" marB="0"/>
                </a:tc>
              </a:tr>
              <a:tr h="6948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eorgia" panose="02040502050405020303" pitchFamily="18" charset="0"/>
                        </a:rPr>
                        <a:t>1.63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" marR="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30000" dirty="0" smtClean="0">
                          <a:effectLst/>
                          <a:latin typeface="Georgia" panose="02040502050405020303" pitchFamily="18" charset="0"/>
                        </a:rPr>
                        <a:t>16</a:t>
                      </a:r>
                      <a:r>
                        <a:rPr lang="en-US" sz="2400" dirty="0" smtClean="0">
                          <a:effectLst/>
                          <a:latin typeface="Georgia" panose="02040502050405020303" pitchFamily="18" charset="0"/>
                        </a:rPr>
                        <a:t>O(</a:t>
                      </a:r>
                      <a:r>
                        <a:rPr lang="en-US" sz="2400" dirty="0" err="1" smtClean="0">
                          <a:effectLst/>
                          <a:latin typeface="Georgia" panose="02040502050405020303" pitchFamily="18" charset="0"/>
                        </a:rPr>
                        <a:t>p,xγ</a:t>
                      </a:r>
                      <a:r>
                        <a:rPr lang="en-US" sz="2400" dirty="0" smtClean="0">
                          <a:effectLst/>
                          <a:latin typeface="Georgia" panose="02040502050405020303" pitchFamily="18" charset="0"/>
                        </a:rPr>
                        <a:t>)</a:t>
                      </a:r>
                      <a:r>
                        <a:rPr lang="en-US" sz="2400" baseline="30000" dirty="0" smtClean="0">
                          <a:effectLst/>
                          <a:latin typeface="Georgia" panose="02040502050405020303" pitchFamily="18" charset="0"/>
                        </a:rPr>
                        <a:t>14</a:t>
                      </a:r>
                      <a:r>
                        <a:rPr lang="en-US" sz="2400" dirty="0" smtClean="0">
                          <a:effectLst/>
                          <a:latin typeface="Georgia" panose="02040502050405020303" pitchFamily="18" charset="0"/>
                        </a:rPr>
                        <a:t>N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" marR="6349" marT="0" marB="0"/>
                </a:tc>
              </a:tr>
              <a:tr h="6948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eorgia" panose="02040502050405020303" pitchFamily="18" charset="0"/>
                        </a:rPr>
                        <a:t>2.00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" marR="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30000" dirty="0">
                          <a:effectLst/>
                          <a:latin typeface="Georgia" panose="02040502050405020303" pitchFamily="18" charset="0"/>
                        </a:rPr>
                        <a:t>16</a:t>
                      </a:r>
                      <a:r>
                        <a:rPr lang="en-US" sz="2400" dirty="0">
                          <a:effectLst/>
                          <a:latin typeface="Georgia" panose="02040502050405020303" pitchFamily="18" charset="0"/>
                        </a:rPr>
                        <a:t>O(</a:t>
                      </a:r>
                      <a:r>
                        <a:rPr lang="en-US" sz="2400" dirty="0" err="1">
                          <a:effectLst/>
                          <a:latin typeface="Georgia" panose="02040502050405020303" pitchFamily="18" charset="0"/>
                        </a:rPr>
                        <a:t>p,xγ</a:t>
                      </a:r>
                      <a:r>
                        <a:rPr lang="en-US" sz="2400" dirty="0">
                          <a:effectLst/>
                          <a:latin typeface="Georgia" panose="02040502050405020303" pitchFamily="18" charset="0"/>
                        </a:rPr>
                        <a:t>)</a:t>
                      </a:r>
                      <a:r>
                        <a:rPr lang="en-US" sz="2400" baseline="30000" dirty="0">
                          <a:effectLst/>
                          <a:latin typeface="Georgia" panose="02040502050405020303" pitchFamily="18" charset="0"/>
                        </a:rPr>
                        <a:t>11</a:t>
                      </a:r>
                      <a:r>
                        <a:rPr lang="en-US" sz="2400" dirty="0">
                          <a:effectLst/>
                          <a:latin typeface="Georgia" panose="02040502050405020303" pitchFamily="18" charset="0"/>
                        </a:rPr>
                        <a:t>C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" marR="6349" marT="0" marB="0"/>
                </a:tc>
              </a:tr>
              <a:tr h="6948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eorgia" panose="02040502050405020303" pitchFamily="18" charset="0"/>
                        </a:rPr>
                        <a:t>2.04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" marR="6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30000" dirty="0">
                          <a:effectLst/>
                          <a:latin typeface="Georgia" panose="02040502050405020303" pitchFamily="18" charset="0"/>
                        </a:rPr>
                        <a:t>16</a:t>
                      </a:r>
                      <a:r>
                        <a:rPr lang="en-US" sz="2400" dirty="0">
                          <a:effectLst/>
                          <a:latin typeface="Georgia" panose="02040502050405020303" pitchFamily="18" charset="0"/>
                        </a:rPr>
                        <a:t>O(</a:t>
                      </a:r>
                      <a:r>
                        <a:rPr lang="en-US" sz="2400" dirty="0" err="1">
                          <a:effectLst/>
                          <a:latin typeface="Georgia" panose="02040502050405020303" pitchFamily="18" charset="0"/>
                        </a:rPr>
                        <a:t>p,xγ</a:t>
                      </a:r>
                      <a:r>
                        <a:rPr lang="en-US" sz="2400" dirty="0">
                          <a:effectLst/>
                          <a:latin typeface="Georgia" panose="02040502050405020303" pitchFamily="18" charset="0"/>
                        </a:rPr>
                        <a:t>)</a:t>
                      </a:r>
                      <a:r>
                        <a:rPr lang="en-US" sz="2400" baseline="30000" dirty="0">
                          <a:effectLst/>
                          <a:latin typeface="Georgia" panose="02040502050405020303" pitchFamily="18" charset="0"/>
                        </a:rPr>
                        <a:t>15</a:t>
                      </a:r>
                      <a:r>
                        <a:rPr lang="en-US" sz="2400" dirty="0">
                          <a:effectLst/>
                          <a:latin typeface="Georgia" panose="02040502050405020303" pitchFamily="18" charset="0"/>
                        </a:rPr>
                        <a:t>O</a:t>
                      </a:r>
                      <a:endParaRPr lang="ru-RU" sz="2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" marR="6349" marT="0" marB="0"/>
                </a:tc>
              </a:tr>
              <a:tr h="69482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Georgia" panose="02040502050405020303" pitchFamily="18" charset="0"/>
                        </a:rPr>
                        <a:t>2.00</a:t>
                      </a:r>
                      <a:endParaRPr lang="ru-RU" sz="2400" dirty="0" smtClean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" marR="6349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>
                          <a:effectLst/>
                          <a:latin typeface="Georgia" panose="02040502050405020303" pitchFamily="18" charset="0"/>
                        </a:rPr>
                        <a:t>12</a:t>
                      </a:r>
                      <a:r>
                        <a:rPr lang="en-US" sz="2400" dirty="0" smtClean="0">
                          <a:effectLst/>
                          <a:latin typeface="Georgia" panose="02040502050405020303" pitchFamily="18" charset="0"/>
                        </a:rPr>
                        <a:t>C(</a:t>
                      </a:r>
                      <a:r>
                        <a:rPr lang="en-US" sz="2400" dirty="0" err="1" smtClean="0">
                          <a:effectLst/>
                          <a:latin typeface="Georgia" panose="02040502050405020303" pitchFamily="18" charset="0"/>
                        </a:rPr>
                        <a:t>p,xγ</a:t>
                      </a:r>
                      <a:r>
                        <a:rPr lang="en-US" sz="2400" dirty="0" smtClean="0">
                          <a:effectLst/>
                          <a:latin typeface="Georgia" panose="02040502050405020303" pitchFamily="18" charset="0"/>
                        </a:rPr>
                        <a:t>)</a:t>
                      </a:r>
                      <a:r>
                        <a:rPr lang="en-US" sz="2400" baseline="30000" dirty="0" smtClean="0">
                          <a:effectLst/>
                          <a:latin typeface="Georgia" panose="02040502050405020303" pitchFamily="18" charset="0"/>
                        </a:rPr>
                        <a:t>11</a:t>
                      </a:r>
                      <a:r>
                        <a:rPr lang="en-US" sz="2400" dirty="0" smtClean="0">
                          <a:effectLst/>
                          <a:latin typeface="Georgia" panose="02040502050405020303" pitchFamily="18" charset="0"/>
                        </a:rPr>
                        <a:t>C</a:t>
                      </a:r>
                      <a:endParaRPr lang="ru-RU" sz="2400" dirty="0" smtClean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" marR="6349" marT="0" marB="0"/>
                </a:tc>
              </a:tr>
            </a:tbl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0"/>
    </mc:Choice>
    <mc:Fallback xmlns="">
      <p:transition spd="slow" advTm="4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9061" y="403627"/>
            <a:ext cx="9553876" cy="1066511"/>
          </a:xfrm>
        </p:spPr>
        <p:txBody>
          <a:bodyPr>
            <a:noAutofit/>
          </a:bodyPr>
          <a:lstStyle/>
          <a:p>
            <a:r>
              <a:rPr lang="en-US" sz="3600" dirty="0"/>
              <a:t>A monitoring system of a proton beam losses used </a:t>
            </a:r>
            <a:r>
              <a:rPr lang="en-US" sz="3600" dirty="0">
                <a:sym typeface="Symbol" panose="05050102010706020507" pitchFamily="18" charset="2"/>
              </a:rPr>
              <a:t> </a:t>
            </a:r>
            <a:r>
              <a:rPr lang="en-US" sz="3600" dirty="0"/>
              <a:t>- ray dose measured BDMG detector.</a:t>
            </a:r>
            <a:endParaRPr lang="ru-RU" sz="3600" dirty="0"/>
          </a:p>
        </p:txBody>
      </p:sp>
      <p:pic>
        <p:nvPicPr>
          <p:cNvPr id="4" name="Рисунок 4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55" y="2031353"/>
            <a:ext cx="9106689" cy="393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2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549438" y="236472"/>
            <a:ext cx="9047978" cy="774046"/>
          </a:xfr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i="1" dirty="0"/>
              <a:t>p</a:t>
            </a:r>
            <a:r>
              <a:rPr lang="en-US" sz="3200" dirty="0"/>
              <a:t> </a:t>
            </a:r>
            <a:r>
              <a:rPr lang="en-US" sz="3200" dirty="0" smtClean="0"/>
              <a:t>pulse beam (1), </a:t>
            </a:r>
            <a:r>
              <a:rPr lang="en-US" sz="3200" dirty="0"/>
              <a:t>local </a:t>
            </a:r>
            <a:r>
              <a:rPr lang="en-US" sz="3200" dirty="0" smtClean="0"/>
              <a:t>cell absorbed (2), </a:t>
            </a:r>
            <a:r>
              <a:rPr lang="en-US" sz="3200" dirty="0" smtClean="0"/>
              <a:t>neutron (3,4) and gamma (5) dose </a:t>
            </a:r>
            <a:endParaRPr lang="en-US" altLang="ru-RU" sz="3200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808292" y="5605914"/>
            <a:ext cx="10635916" cy="109968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1200" dirty="0">
                <a:solidFill>
                  <a:schemeClr val="accent2"/>
                </a:solidFill>
              </a:rPr>
              <a:t>10</a:t>
            </a:r>
            <a:r>
              <a:rPr lang="en-US" sz="11200" baseline="30000" dirty="0">
                <a:solidFill>
                  <a:schemeClr val="accent2"/>
                </a:solidFill>
              </a:rPr>
              <a:t>10</a:t>
            </a:r>
            <a:r>
              <a:rPr lang="en-US" sz="11200" dirty="0">
                <a:solidFill>
                  <a:schemeClr val="accent2"/>
                </a:solidFill>
              </a:rPr>
              <a:t> </a:t>
            </a:r>
            <a:r>
              <a:rPr lang="en-US" sz="11200" i="1" dirty="0">
                <a:solidFill>
                  <a:schemeClr val="accent2"/>
                </a:solidFill>
              </a:rPr>
              <a:t>p</a:t>
            </a:r>
            <a:r>
              <a:rPr lang="en-US" sz="11200" dirty="0"/>
              <a:t> pulse (30 </a:t>
            </a:r>
            <a:r>
              <a:rPr lang="en-US" sz="11200" dirty="0" err="1"/>
              <a:t>μs</a:t>
            </a:r>
            <a:r>
              <a:rPr lang="en-US" sz="11200" dirty="0"/>
              <a:t>) created </a:t>
            </a:r>
            <a:r>
              <a:rPr lang="en-US" sz="11200" dirty="0">
                <a:solidFill>
                  <a:schemeClr val="accent2"/>
                </a:solidFill>
              </a:rPr>
              <a:t>10 </a:t>
            </a:r>
            <a:r>
              <a:rPr lang="en-US" sz="11200" dirty="0" err="1">
                <a:solidFill>
                  <a:schemeClr val="accent2"/>
                </a:solidFill>
              </a:rPr>
              <a:t>Gy</a:t>
            </a:r>
            <a:r>
              <a:rPr lang="en-US" sz="11200" dirty="0">
                <a:solidFill>
                  <a:schemeClr val="accent2"/>
                </a:solidFill>
              </a:rPr>
              <a:t> </a:t>
            </a:r>
            <a:r>
              <a:rPr lang="en-US" sz="11200" dirty="0" smtClean="0"/>
              <a:t>cultures </a:t>
            </a:r>
            <a:r>
              <a:rPr lang="en-US" sz="11200" dirty="0"/>
              <a:t>at the Bragg peak </a:t>
            </a:r>
            <a:r>
              <a:rPr lang="en-US" sz="11200" dirty="0" smtClean="0"/>
              <a:t> and the </a:t>
            </a:r>
            <a:r>
              <a:rPr lang="en-US" sz="11200" dirty="0"/>
              <a:t>neutron dose is about </a:t>
            </a:r>
            <a:r>
              <a:rPr lang="en-US" sz="11200" dirty="0">
                <a:solidFill>
                  <a:schemeClr val="accent1"/>
                </a:solidFill>
              </a:rPr>
              <a:t>1 </a:t>
            </a:r>
            <a:r>
              <a:rPr lang="en-US" sz="11200" dirty="0" err="1">
                <a:solidFill>
                  <a:schemeClr val="accent1"/>
                </a:solidFill>
              </a:rPr>
              <a:t>mSv</a:t>
            </a:r>
            <a:r>
              <a:rPr lang="en-US" sz="11200" dirty="0">
                <a:solidFill>
                  <a:schemeClr val="accent1"/>
                </a:solidFill>
              </a:rPr>
              <a:t> </a:t>
            </a:r>
            <a:r>
              <a:rPr lang="en-US" sz="11200" dirty="0"/>
              <a:t>(at 10 cm distance) </a:t>
            </a:r>
            <a:endParaRPr lang="ru-RU" sz="11200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altLang="ru-RU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09" y="1469198"/>
            <a:ext cx="7026443" cy="396346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4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4"/>
    </mc:Choice>
    <mc:Fallback xmlns="">
      <p:transition spd="slow" advTm="3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950" y="153370"/>
            <a:ext cx="10971998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Linear dependence of the absorbed dose of protons by cells (1) and the dose of neutrons (2,3) on the dose of gamma radiation</a:t>
            </a:r>
            <a:endParaRPr lang="ru-RU" sz="3200" dirty="0">
              <a:latin typeface="+mn-lt"/>
            </a:endParaRPr>
          </a:p>
        </p:txBody>
      </p:sp>
      <p:pic>
        <p:nvPicPr>
          <p:cNvPr id="4" name="Рисунок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36" y="1825625"/>
            <a:ext cx="704692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14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18148" y="264611"/>
            <a:ext cx="11020925" cy="685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</a:t>
            </a:r>
            <a:r>
              <a:rPr lang="en-US" sz="3600" i="1" dirty="0" smtClean="0"/>
              <a:t>n</a:t>
            </a:r>
            <a:r>
              <a:rPr lang="en-US" sz="3600" dirty="0" smtClean="0"/>
              <a:t> spectrum </a:t>
            </a:r>
            <a:r>
              <a:rPr lang="en-US" sz="3600" dirty="0"/>
              <a:t>from the </a:t>
            </a:r>
            <a:r>
              <a:rPr lang="en-US" sz="3600" dirty="0" smtClean="0"/>
              <a:t>cascade neutron </a:t>
            </a:r>
            <a:r>
              <a:rPr lang="en-US" sz="3600" dirty="0"/>
              <a:t>pulsed </a:t>
            </a:r>
            <a:r>
              <a:rPr lang="en-US" sz="3600" dirty="0" smtClean="0"/>
              <a:t>source</a:t>
            </a:r>
            <a:endParaRPr lang="ru-RU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781801" y="15310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742" y="1026799"/>
            <a:ext cx="6444140" cy="452697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18148" y="5784616"/>
            <a:ext cx="10740993" cy="5467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The </a:t>
            </a:r>
            <a:r>
              <a:rPr lang="en-US" sz="3200" dirty="0"/>
              <a:t>cascade </a:t>
            </a:r>
            <a:r>
              <a:rPr lang="en-US" sz="3200" dirty="0" smtClean="0"/>
              <a:t>neutrons </a:t>
            </a:r>
            <a:r>
              <a:rPr lang="en-US" sz="3200" dirty="0"/>
              <a:t>have intermediate </a:t>
            </a:r>
            <a:r>
              <a:rPr lang="en-US" sz="3200" dirty="0" smtClean="0"/>
              <a:t>energy </a:t>
            </a:r>
            <a:r>
              <a:rPr lang="en-US" sz="3200" dirty="0"/>
              <a:t>over 20 </a:t>
            </a:r>
            <a:r>
              <a:rPr lang="en-US" sz="3200" dirty="0" smtClean="0"/>
              <a:t>MeV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861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2"/>
    </mc:Choice>
    <mc:Fallback xmlns="">
      <p:transition spd="slow" advTm="1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1096</Words>
  <Application>Microsoft Office PowerPoint</Application>
  <PresentationFormat>Широкоэкранный</PresentationFormat>
  <Paragraphs>72</Paragraphs>
  <Slides>29</Slides>
  <Notes>10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Georgia</vt:lpstr>
      <vt:lpstr>Symbol</vt:lpstr>
      <vt:lpstr>Times New Roman</vt:lpstr>
      <vt:lpstr>Тема Office</vt:lpstr>
      <vt:lpstr>MONITORING OF PULSED INTERMEDIATE-ENERGY NUCLEON BEEMS USING AIR ACTIVATION</vt:lpstr>
      <vt:lpstr>Use of pulsed beams of protons and neutrons</vt:lpstr>
      <vt:lpstr>A neutron radiation from p beam losses in equipment  </vt:lpstr>
      <vt:lpstr>A monitoring system of a proton beam losses used neutron dose measured UDBN detector</vt:lpstr>
      <vt:lpstr>The 11C, 14N, 15O short life positron-emitter isotopes emittihg annihilation 511 keV photons</vt:lpstr>
      <vt:lpstr>A monitoring system of a proton beam losses used  - ray dose measured BDMG detector.</vt:lpstr>
      <vt:lpstr>The p pulse beam (1), local cell absorbed (2), neutron (3,4) and gamma (5) dose </vt:lpstr>
      <vt:lpstr>Linear dependence of the absorbed dose of protons by cells (1) and the dose of neutrons (2,3) on the dose of gamma radiation</vt:lpstr>
      <vt:lpstr>The n spectrum from the cascade neutron pulsed source</vt:lpstr>
      <vt:lpstr>The scattered neutron spectrum on pulsed source</vt:lpstr>
      <vt:lpstr>The - and - radiation from n and p irradiated material</vt:lpstr>
      <vt:lpstr>The radiation dose from p pulse losses when interacting</vt:lpstr>
      <vt:lpstr>MKS-01R radiometer for measurement of - and - radiation from n and p irradiated material and biological targets</vt:lpstr>
      <vt:lpstr>The - and - radiation from p pulse beam - and - radiation, measured MKS-01R radiometer on medical channel</vt:lpstr>
      <vt:lpstr>Time diagrams of the radiation, measured used MKS-01R radiometer on TOF neutron channel of pulsed source </vt:lpstr>
      <vt:lpstr>Air gaps in the proton and neutron channels</vt:lpstr>
      <vt:lpstr>The p and n pulsed beams interact with air atoms</vt:lpstr>
      <vt:lpstr>Intermediate energy nucleons are non-elastically scattered by air atoms (nitrogen, oxygen, argon, etc.) and creates short-lived radionuclides (life tame from 20 ms to 100 s) in spallation process.  </vt:lpstr>
      <vt:lpstr>Gamma and beta radiation from the decay of radionuclides can be used to pulsed nucleon beam monitoring </vt:lpstr>
      <vt:lpstr>Thermal neutrons can activate air (14N, 80 mb) with the formation of capture gamma rays, which can also contribute to the background.</vt:lpstr>
      <vt:lpstr>Activation monitor based on MKS-01R radiometer and а single-board microcomputer Raspberry Pi2 for on line pulsed n and p irradiation control</vt:lpstr>
      <vt:lpstr>The measurement of - and - radiation from p pulse beam on medical channel used MKS-01R radiometer </vt:lpstr>
      <vt:lpstr>Time diagrams of the radiation background, measured used MKS-01R radiometer on a medical channel</vt:lpstr>
      <vt:lpstr>The radiation measured used MKS-01R radiometer activated by p pulsed beam and on the medical channel</vt:lpstr>
      <vt:lpstr>Time diagrams of the radiation background on the pulsed neutron source </vt:lpstr>
      <vt:lpstr>Time diagrams of the gamma and beta radiation from an activated air on the pulsed neutron source </vt:lpstr>
      <vt:lpstr>Time diagrams of the neutron beam fluxes of the pulsed neutron source (a) and the gamma and beta radiation from activated air (b). </vt:lpstr>
      <vt:lpstr>On line monitoring pulsed neutron irradiation of composite protection material used MKS-01R radiometer RADEX</vt:lpstr>
      <vt:lpstr>The scattering proton dose control used scintillation detector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OF PULSED INTERMEDIATE-ENERGY NUCLEON BEEMS USING AIR ACTIVATION</dc:title>
  <dc:creator>Владимир</dc:creator>
  <cp:lastModifiedBy>Владимир</cp:lastModifiedBy>
  <cp:revision>156</cp:revision>
  <dcterms:created xsi:type="dcterms:W3CDTF">2022-04-18T07:13:38Z</dcterms:created>
  <dcterms:modified xsi:type="dcterms:W3CDTF">2022-07-15T11:36:40Z</dcterms:modified>
</cp:coreProperties>
</file>