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notesMasterIdLst>
    <p:notesMasterId r:id="rId18"/>
  </p:notesMasterIdLst>
  <p:sldIdLst>
    <p:sldId id="256" r:id="rId2"/>
    <p:sldId id="269" r:id="rId3"/>
    <p:sldId id="320" r:id="rId4"/>
    <p:sldId id="326" r:id="rId5"/>
    <p:sldId id="265" r:id="rId6"/>
    <p:sldId id="330" r:id="rId7"/>
    <p:sldId id="327" r:id="rId8"/>
    <p:sldId id="275" r:id="rId9"/>
    <p:sldId id="280" r:id="rId10"/>
    <p:sldId id="304" r:id="rId11"/>
    <p:sldId id="283" r:id="rId12"/>
    <p:sldId id="328" r:id="rId13"/>
    <p:sldId id="329" r:id="rId14"/>
    <p:sldId id="278" r:id="rId15"/>
    <p:sldId id="331" r:id="rId16"/>
    <p:sldId id="274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8EF6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1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5FF53-0465-4BD8-BED1-6EFA96A1D3C9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A09B3-DD11-4910-9610-BF5C84372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2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CEB-58E9-49FA-8DD1-86FDBB119FDB}" type="datetime1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0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39D7-DA88-45D2-A936-84825F5310FE}" type="datetime1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4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B099-937A-47AA-BBC6-BD4A3A0DDC24}" type="datetime1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3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FED7-3350-4B15-86CB-8B045A7AA39D}" type="datetime1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7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8B08-E374-4E43-BD9C-47BD5C10F7C3}" type="datetime1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F1D-6A3A-47A9-AD07-84391762CA8F}" type="datetime1">
              <a:rPr lang="ru-RU" smtClean="0"/>
              <a:t>15.07.2022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4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157B-2DFD-4844-A121-CFCDA79A2AAA}" type="datetime1">
              <a:rPr lang="ru-RU" smtClean="0"/>
              <a:t>15.07.2022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2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3681-0EB0-49D7-B63E-D59D8D50988A}" type="datetime1">
              <a:rPr lang="ru-RU" smtClean="0"/>
              <a:t>15.07.2022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2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5720-7849-4FEF-B14A-1982528898B0}" type="datetime1">
              <a:rPr lang="ru-RU" smtClean="0"/>
              <a:t>15.07.2022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1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3F4A-18B2-4A63-9D44-CF31E6EAA46B}" type="datetime1">
              <a:rPr lang="ru-RU" smtClean="0"/>
              <a:t>15.07.2022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9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261-F368-4744-BA4E-F2FBB6E57C4B}" type="datetime1">
              <a:rPr lang="ru-RU" smtClean="0"/>
              <a:t>15.07.2022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2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EAE96-C55D-46F8-8FB5-0FE5291882D7}" type="datetime1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5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6C625-7B72-4745-A016-F41B3CC91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798" y="205598"/>
            <a:ext cx="7874399" cy="2258942"/>
          </a:xfrm>
        </p:spPr>
        <p:txBody>
          <a:bodyPr>
            <a:noAutofit/>
          </a:bodyPr>
          <a:lstStyle/>
          <a:p>
            <a:r>
              <a:rPr lang="en-US" sz="4800" i="1" dirty="0"/>
              <a:t>On the stability of spherical nuclei in the inner crust of neutron stars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EF0A50-62E7-41FF-A27A-246E31F7D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497" y="2878071"/>
            <a:ext cx="8204998" cy="1432721"/>
          </a:xfrm>
        </p:spPr>
        <p:txBody>
          <a:bodyPr>
            <a:normAutofit/>
          </a:bodyPr>
          <a:lstStyle/>
          <a:p>
            <a:r>
              <a:rPr lang="en-US" sz="2600" u="sng" dirty="0"/>
              <a:t>N</a:t>
            </a:r>
            <a:r>
              <a:rPr lang="ru-RU" sz="2600" u="sng" dirty="0"/>
              <a:t>.</a:t>
            </a:r>
            <a:r>
              <a:rPr lang="en-US" sz="2600" u="sng" dirty="0"/>
              <a:t>A</a:t>
            </a:r>
            <a:r>
              <a:rPr lang="ru-RU" sz="2600" u="sng" dirty="0"/>
              <a:t>. </a:t>
            </a:r>
            <a:r>
              <a:rPr lang="en-US" sz="2600" u="sng" dirty="0" err="1"/>
              <a:t>Zemlyakov</a:t>
            </a:r>
            <a:r>
              <a:rPr lang="ru-RU" sz="2600" baseline="30000" dirty="0">
                <a:latin typeface="Times New Roman" panose="02020603050405020304" pitchFamily="18" charset="0"/>
              </a:rPr>
              <a:t>1,2</a:t>
            </a:r>
            <a:r>
              <a:rPr lang="en-US" sz="2600" dirty="0"/>
              <a:t>, A</a:t>
            </a:r>
            <a:r>
              <a:rPr lang="ru-RU" sz="2600" dirty="0"/>
              <a:t>.</a:t>
            </a:r>
            <a:r>
              <a:rPr lang="en-US" sz="2600" dirty="0"/>
              <a:t>I</a:t>
            </a:r>
            <a:r>
              <a:rPr lang="ru-RU" sz="2600" dirty="0"/>
              <a:t>. </a:t>
            </a:r>
            <a:r>
              <a:rPr lang="en-US" sz="2600" dirty="0" err="1"/>
              <a:t>Chugunov</a:t>
            </a:r>
            <a:r>
              <a:rPr lang="ru-RU" sz="2600" baseline="30000" dirty="0">
                <a:latin typeface="Times New Roman" panose="02020603050405020304" pitchFamily="18" charset="0"/>
              </a:rPr>
              <a:t>1</a:t>
            </a:r>
            <a:endParaRPr lang="ru-RU" sz="2600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900" baseline="30000" dirty="0">
                <a:latin typeface="Times New Roman" panose="02020603050405020304" pitchFamily="18" charset="0"/>
              </a:rPr>
              <a:t>1</a:t>
            </a:r>
            <a:r>
              <a:rPr lang="en-US" sz="1900" dirty="0" err="1"/>
              <a:t>Ioffe</a:t>
            </a:r>
            <a:r>
              <a:rPr lang="en-US" sz="1900" dirty="0"/>
              <a:t> Institute, </a:t>
            </a:r>
            <a:r>
              <a:rPr lang="en-US" sz="1900" dirty="0" err="1">
                <a:solidFill>
                  <a:prstClr val="black"/>
                </a:solidFill>
                <a:latin typeface="Calibri" panose="020F0502020204030204"/>
              </a:rPr>
              <a:t>SPb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Russia</a:t>
            </a:r>
            <a:endParaRPr lang="ru-RU" sz="190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SPbPU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1900" dirty="0" err="1">
                <a:solidFill>
                  <a:prstClr val="black"/>
                </a:solidFill>
                <a:latin typeface="Calibri" panose="020F0502020204030204"/>
              </a:rPr>
              <a:t>SPb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Russia</a:t>
            </a:r>
            <a:endParaRPr kumimoji="0" lang="ru-RU" sz="19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1900" dirty="0"/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8E933-89B7-B540-CDC7-FF9E1BAF9086}"/>
              </a:ext>
            </a:extLst>
          </p:cNvPr>
          <p:cNvSpPr txBox="1"/>
          <p:nvPr/>
        </p:nvSpPr>
        <p:spPr>
          <a:xfrm>
            <a:off x="572666" y="5812173"/>
            <a:ext cx="7998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LXXII international conference </a:t>
            </a:r>
            <a:endParaRPr lang="ru-RU" dirty="0"/>
          </a:p>
          <a:p>
            <a:pPr algn="ctr"/>
            <a:r>
              <a:rPr lang="en-US" dirty="0"/>
              <a:t>"Nucleus-2022: Fundamental problems and applications"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7487" y="4441706"/>
            <a:ext cx="4369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Zemlyakov&amp;Chugunov</a:t>
            </a:r>
            <a:r>
              <a:rPr lang="en-US" dirty="0"/>
              <a:t>, Particles 2022, 5, 225</a:t>
            </a:r>
          </a:p>
        </p:txBody>
      </p:sp>
    </p:spTree>
    <p:extLst>
      <p:ext uri="{BB962C8B-B14F-4D97-AF65-F5344CB8AC3E}">
        <p14:creationId xmlns:p14="http://schemas.microsoft.com/office/powerpoint/2010/main" val="59026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F965964-72D4-413B-A3A2-F839403288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05663"/>
                <a:ext cx="7886700" cy="37843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/>
                  <a:t>1) </a:t>
                </a:r>
                <a:r>
                  <a:rPr lang="en-US" sz="2400" dirty="0" err="1"/>
                  <a:t>Bohr&amp;Wheeler</a:t>
                </a:r>
                <a:r>
                  <a:rPr lang="en-US" sz="2400" dirty="0"/>
                  <a:t> (1939, Physical review, V.56)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bar>
                        <m:bar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sz="2400" dirty="0"/>
                  <a:t>2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Pethick&amp;Ravenhall</a:t>
                </a:r>
                <a:r>
                  <a:rPr lang="ru-RU" sz="2400" dirty="0"/>
                  <a:t> </a:t>
                </a:r>
                <a:r>
                  <a:rPr lang="en-US" sz="2400" dirty="0"/>
                  <a:t>(1995, Ann. Rev. </a:t>
                </a:r>
                <a:r>
                  <a:rPr lang="en-US" sz="2400" dirty="0" err="1"/>
                  <a:t>Nucl</a:t>
                </a:r>
                <a:r>
                  <a:rPr lang="en-US" sz="2400" dirty="0"/>
                  <a:t>. Part. Sci., V. 45)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r>
                        <a:rPr lang="ru-RU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F965964-72D4-413B-A3A2-F83940328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05663"/>
                <a:ext cx="7886700" cy="3784310"/>
              </a:xfrm>
              <a:blipFill>
                <a:blip r:embed="rId2"/>
                <a:stretch>
                  <a:fillRect l="-1159" t="-2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AAD4B-B2E0-451E-BF96-2976E38D2190}"/>
                  </a:ext>
                </a:extLst>
              </p:cNvPr>
              <p:cNvSpPr txBox="1"/>
              <p:nvPr/>
            </p:nvSpPr>
            <p:spPr>
              <a:xfrm>
                <a:off x="632779" y="4965242"/>
                <a:ext cx="4539006" cy="607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38AAD4B-B2E0-451E-BF96-2976E38D2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79" y="4965242"/>
                <a:ext cx="4539006" cy="6071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трелка вниз 8"/>
          <p:cNvSpPr/>
          <p:nvPr/>
        </p:nvSpPr>
        <p:spPr>
          <a:xfrm>
            <a:off x="2902282" y="4753438"/>
            <a:ext cx="163773" cy="3138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7822" y="5607271"/>
            <a:ext cx="429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is a reference by Brandt (1985, Master's thesis, Copenhagen University) that the correction of the order of filling factor is due to the presence of a lattice.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732F669-422C-62A2-7CAB-F03A3D74BF0D}"/>
              </a:ext>
            </a:extLst>
          </p:cNvPr>
          <p:cNvCxnSpPr>
            <a:cxnSpLocks/>
          </p:cNvCxnSpPr>
          <p:nvPr/>
        </p:nvCxnSpPr>
        <p:spPr>
          <a:xfrm>
            <a:off x="6065720" y="3430765"/>
            <a:ext cx="771728" cy="10109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996ED22-067A-69A6-BDDA-121BB080463C}"/>
              </a:ext>
            </a:extLst>
          </p:cNvPr>
          <p:cNvCxnSpPr>
            <a:cxnSpLocks/>
          </p:cNvCxnSpPr>
          <p:nvPr/>
        </p:nvCxnSpPr>
        <p:spPr>
          <a:xfrm flipV="1">
            <a:off x="6101388" y="3430696"/>
            <a:ext cx="736060" cy="101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EE092F5-87A2-C59F-7658-5FB271D79BE8}"/>
              </a:ext>
            </a:extLst>
          </p:cNvPr>
          <p:cNvSpPr txBox="1"/>
          <p:nvPr/>
        </p:nvSpPr>
        <p:spPr>
          <a:xfrm>
            <a:off x="7694533" y="4653032"/>
            <a:ext cx="13644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Wigner-Seitz cell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65AF556-3F3A-212A-7932-C9960FA55338}"/>
              </a:ext>
            </a:extLst>
          </p:cNvPr>
          <p:cNvGrpSpPr/>
          <p:nvPr/>
        </p:nvGrpSpPr>
        <p:grpSpPr>
          <a:xfrm>
            <a:off x="4576628" y="4823332"/>
            <a:ext cx="3619461" cy="1800000"/>
            <a:chOff x="2437102" y="1218140"/>
            <a:chExt cx="3619461" cy="180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E4C6A39-F7AB-7DE7-BE3C-928C6438E552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BE9C3CC-E022-4317-8400-36C88DCE18B7}"/>
                </a:ext>
              </a:extLst>
            </p:cNvPr>
            <p:cNvSpPr/>
            <p:nvPr/>
          </p:nvSpPr>
          <p:spPr>
            <a:xfrm>
              <a:off x="4168921" y="1773125"/>
              <a:ext cx="720000" cy="72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FD93EC4C-0FD6-FAF8-681F-145C01F636F7}"/>
                </a:ext>
              </a:extLst>
            </p:cNvPr>
            <p:cNvCxnSpPr/>
            <p:nvPr/>
          </p:nvCxnSpPr>
          <p:spPr>
            <a:xfrm flipH="1">
              <a:off x="5436443" y="1348884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B56B83A9-F3C8-3019-ADFE-2A6F08777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8045" y="2248591"/>
              <a:ext cx="1115705" cy="934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1CCB88-4702-EC5E-2ED9-63339930F275}"/>
                </a:ext>
              </a:extLst>
            </p:cNvPr>
            <p:cNvSpPr txBox="1"/>
            <p:nvPr/>
          </p:nvSpPr>
          <p:spPr>
            <a:xfrm>
              <a:off x="2437102" y="2179045"/>
              <a:ext cx="7473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Nucleus</a:t>
              </a:r>
            </a:p>
          </p:txBody>
        </p:sp>
      </p:grp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65481AE0-953D-8E48-7FD0-89F02A8FA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1331"/>
            <a:ext cx="7886700" cy="1206695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Instability of nuclei with</a:t>
            </a:r>
            <a:br>
              <a:rPr lang="en-US" sz="3800" dirty="0"/>
            </a:br>
            <a:r>
              <a:rPr lang="en-US" sz="3800" dirty="0"/>
              <a:t>respect to quadrupole deformations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04458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1A6D2-40EB-4737-A618-6BB182BF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9"/>
            <a:ext cx="7886700" cy="725308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Our model</a:t>
            </a:r>
            <a:endParaRPr lang="ru-RU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A441B6-DE8D-48F6-9B46-47DF1D1A51CC}"/>
                  </a:ext>
                </a:extLst>
              </p:cNvPr>
              <p:cNvSpPr txBox="1"/>
              <p:nvPr/>
            </p:nvSpPr>
            <p:spPr>
              <a:xfrm>
                <a:off x="199417" y="3652393"/>
                <a:ext cx="4572000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ru-RU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ru-RU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A441B6-DE8D-48F6-9B46-47DF1D1A5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17" y="3652393"/>
                <a:ext cx="4572000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D99335-AF6F-410D-BD6D-0D730483CBC5}"/>
                  </a:ext>
                </a:extLst>
              </p:cNvPr>
              <p:cNvSpPr txBox="1"/>
              <p:nvPr/>
            </p:nvSpPr>
            <p:spPr>
              <a:xfrm>
                <a:off x="398835" y="5337844"/>
                <a:ext cx="8745165" cy="1069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1/3</m:t>
                              </m:r>
                            </m:sup>
                          </m:sSup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ε</m:t>
                          </m:r>
                        </m:e>
                        <m:sup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D99335-AF6F-410D-BD6D-0D730483C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5" y="5337844"/>
                <a:ext cx="8745165" cy="1069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12" y="4034837"/>
            <a:ext cx="2585905" cy="196571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6577142" y="3739187"/>
            <a:ext cx="83422" cy="203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56D78D7-98C7-B945-3B35-DC1FD829827E}"/>
              </a:ext>
            </a:extLst>
          </p:cNvPr>
          <p:cNvGrpSpPr/>
          <p:nvPr/>
        </p:nvGrpSpPr>
        <p:grpSpPr>
          <a:xfrm>
            <a:off x="4413184" y="698136"/>
            <a:ext cx="4295155" cy="1992330"/>
            <a:chOff x="4411516" y="4765835"/>
            <a:chExt cx="4295155" cy="199233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5CA70CE9-17CC-DBD2-E943-D08CD8A62A64}"/>
                </a:ext>
              </a:extLst>
            </p:cNvPr>
            <p:cNvSpPr/>
            <p:nvPr/>
          </p:nvSpPr>
          <p:spPr>
            <a:xfrm>
              <a:off x="5667233" y="4941306"/>
              <a:ext cx="1924334" cy="18168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1D067EFE-65E5-46A5-2514-9A9093C50B02}"/>
                </a:ext>
              </a:extLst>
            </p:cNvPr>
            <p:cNvSpPr/>
            <p:nvPr/>
          </p:nvSpPr>
          <p:spPr>
            <a:xfrm>
              <a:off x="6073362" y="5641442"/>
              <a:ext cx="1179322" cy="52153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A71F713F-0B0B-F045-4B47-0F1808139D39}"/>
                </a:ext>
              </a:extLst>
            </p:cNvPr>
            <p:cNvCxnSpPr/>
            <p:nvPr/>
          </p:nvCxnSpPr>
          <p:spPr>
            <a:xfrm flipH="1">
              <a:off x="7473003" y="5072050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54DCA8-9768-91AB-BDE8-3D40E47525E2}"/>
                </a:ext>
              </a:extLst>
            </p:cNvPr>
            <p:cNvSpPr txBox="1"/>
            <p:nvPr/>
          </p:nvSpPr>
          <p:spPr>
            <a:xfrm>
              <a:off x="7342195" y="4765835"/>
              <a:ext cx="136447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Wigner-Seitz cell</a:t>
              </a:r>
            </a:p>
          </p:txBody>
        </p: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4310E2CE-B8BE-21BA-5B01-A1337613FD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0065" y="5948461"/>
              <a:ext cx="930304" cy="953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B2D93A-9FA6-AFF9-6D23-D0F39EF40A36}"/>
                </a:ext>
              </a:extLst>
            </p:cNvPr>
            <p:cNvSpPr txBox="1"/>
            <p:nvPr/>
          </p:nvSpPr>
          <p:spPr>
            <a:xfrm>
              <a:off x="4411516" y="5902211"/>
              <a:ext cx="7473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Nucleus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835EE1B-F66E-6E99-B412-A672873C73E5}"/>
              </a:ext>
            </a:extLst>
          </p:cNvPr>
          <p:cNvSpPr txBox="1"/>
          <p:nvPr/>
        </p:nvSpPr>
        <p:spPr>
          <a:xfrm>
            <a:off x="3770593" y="737972"/>
            <a:ext cx="13644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Wigner-Seitz cell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C35656D7-B9E3-B0C3-B4F9-480C09058CBA}"/>
              </a:ext>
            </a:extLst>
          </p:cNvPr>
          <p:cNvGrpSpPr/>
          <p:nvPr/>
        </p:nvGrpSpPr>
        <p:grpSpPr>
          <a:xfrm>
            <a:off x="634932" y="908272"/>
            <a:ext cx="3637217" cy="1800000"/>
            <a:chOff x="2419346" y="1218140"/>
            <a:chExt cx="3637217" cy="1800000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79CA3A13-E46F-91B5-BC30-3D4001F12212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A109D418-4596-DD0B-0BAE-B53A3C60B084}"/>
                </a:ext>
              </a:extLst>
            </p:cNvPr>
            <p:cNvSpPr/>
            <p:nvPr/>
          </p:nvSpPr>
          <p:spPr>
            <a:xfrm>
              <a:off x="4168921" y="1773125"/>
              <a:ext cx="720000" cy="72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52" name="Прямая со стрелкой 51">
              <a:extLst>
                <a:ext uri="{FF2B5EF4-FFF2-40B4-BE49-F238E27FC236}">
                  <a16:creationId xmlns:a16="http://schemas.microsoft.com/office/drawing/2014/main" id="{9D17C677-EA5A-061E-4519-AF7ADAF11C6D}"/>
                </a:ext>
              </a:extLst>
            </p:cNvPr>
            <p:cNvCxnSpPr/>
            <p:nvPr/>
          </p:nvCxnSpPr>
          <p:spPr>
            <a:xfrm flipH="1">
              <a:off x="5436443" y="1348884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78CDC3A4-0D87-10B3-9284-552F2E806E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289" y="2239713"/>
              <a:ext cx="1115705" cy="934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6FAD93A-AB1A-D22D-965A-33E567B621A1}"/>
                </a:ext>
              </a:extLst>
            </p:cNvPr>
            <p:cNvSpPr txBox="1"/>
            <p:nvPr/>
          </p:nvSpPr>
          <p:spPr>
            <a:xfrm>
              <a:off x="2419346" y="2179045"/>
              <a:ext cx="7473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Nucleus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09D4E8-E3D1-4F6A-D5D8-118BDAA7F911}"/>
                  </a:ext>
                </a:extLst>
              </p:cNvPr>
              <p:cNvSpPr txBox="1"/>
              <p:nvPr/>
            </p:nvSpPr>
            <p:spPr>
              <a:xfrm>
                <a:off x="5067572" y="2690465"/>
                <a:ext cx="3447778" cy="1072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nucleus is a spheroid with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semi – axes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ru-RU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</m:rad>
                  </m:oMath>
                </a14:m>
                <a:r>
                  <a:rPr lang="en-US" dirty="0"/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𝑛𝑢𝑐𝑙𝑒𝑢𝑠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09D4E8-E3D1-4F6A-D5D8-118BDAA7F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572" y="2690465"/>
                <a:ext cx="3447778" cy="1072601"/>
              </a:xfrm>
              <a:prstGeom prst="rect">
                <a:avLst/>
              </a:prstGeom>
              <a:blipFill rotWithShape="0">
                <a:blip r:embed="rId6"/>
                <a:stretch>
                  <a:fillRect t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8E6086-3562-FD91-D3E1-F028AC998281}"/>
                  </a:ext>
                </a:extLst>
              </p:cNvPr>
              <p:cNvSpPr txBox="1"/>
              <p:nvPr/>
            </p:nvSpPr>
            <p:spPr>
              <a:xfrm>
                <a:off x="1382252" y="2885803"/>
                <a:ext cx="28378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nucleus is a sphere with radius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8E6086-3562-FD91-D3E1-F028AC99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52" y="2885803"/>
                <a:ext cx="2837808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505" t="-4717" r="-301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31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A441B6-DE8D-48F6-9B46-47DF1D1A51CC}"/>
                  </a:ext>
                </a:extLst>
              </p:cNvPr>
              <p:cNvSpPr txBox="1"/>
              <p:nvPr/>
            </p:nvSpPr>
            <p:spPr>
              <a:xfrm>
                <a:off x="199417" y="3652393"/>
                <a:ext cx="4572000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ru-RU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A441B6-DE8D-48F6-9B46-47DF1D1A5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17" y="3652393"/>
                <a:ext cx="4572000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D99335-AF6F-410D-BD6D-0D730483CBC5}"/>
                  </a:ext>
                </a:extLst>
              </p:cNvPr>
              <p:cNvSpPr txBox="1"/>
              <p:nvPr/>
            </p:nvSpPr>
            <p:spPr>
              <a:xfrm>
                <a:off x="398835" y="5337844"/>
                <a:ext cx="8745165" cy="1069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f>
                        <m:fPr>
                          <m:ctrlP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1/3</m:t>
                              </m:r>
                            </m:sup>
                          </m:sSup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ε</m:t>
                          </m:r>
                        </m:e>
                        <m:sup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D99335-AF6F-410D-BD6D-0D730483C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5" y="5337844"/>
                <a:ext cx="8745165" cy="1069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12" y="4034837"/>
            <a:ext cx="2585905" cy="196571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6577142" y="3739187"/>
            <a:ext cx="83422" cy="203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56D78D7-98C7-B945-3B35-DC1FD829827E}"/>
              </a:ext>
            </a:extLst>
          </p:cNvPr>
          <p:cNvGrpSpPr/>
          <p:nvPr/>
        </p:nvGrpSpPr>
        <p:grpSpPr>
          <a:xfrm>
            <a:off x="4413184" y="698136"/>
            <a:ext cx="4295155" cy="1992330"/>
            <a:chOff x="4411516" y="4765835"/>
            <a:chExt cx="4295155" cy="199233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5CA70CE9-17CC-DBD2-E943-D08CD8A62A64}"/>
                </a:ext>
              </a:extLst>
            </p:cNvPr>
            <p:cNvSpPr/>
            <p:nvPr/>
          </p:nvSpPr>
          <p:spPr>
            <a:xfrm>
              <a:off x="5667233" y="4941306"/>
              <a:ext cx="1924334" cy="18168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1D067EFE-65E5-46A5-2514-9A9093C50B02}"/>
                </a:ext>
              </a:extLst>
            </p:cNvPr>
            <p:cNvSpPr/>
            <p:nvPr/>
          </p:nvSpPr>
          <p:spPr>
            <a:xfrm>
              <a:off x="6073362" y="5641442"/>
              <a:ext cx="1179322" cy="52153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A71F713F-0B0B-F045-4B47-0F1808139D39}"/>
                </a:ext>
              </a:extLst>
            </p:cNvPr>
            <p:cNvCxnSpPr/>
            <p:nvPr/>
          </p:nvCxnSpPr>
          <p:spPr>
            <a:xfrm flipH="1">
              <a:off x="7473003" y="5072050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54DCA8-9768-91AB-BDE8-3D40E47525E2}"/>
                </a:ext>
              </a:extLst>
            </p:cNvPr>
            <p:cNvSpPr txBox="1"/>
            <p:nvPr/>
          </p:nvSpPr>
          <p:spPr>
            <a:xfrm>
              <a:off x="7342195" y="4765835"/>
              <a:ext cx="136447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Wigner-Seitz cell</a:t>
              </a:r>
            </a:p>
          </p:txBody>
        </p: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4310E2CE-B8BE-21BA-5B01-A1337613FD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0065" y="5948461"/>
              <a:ext cx="930304" cy="953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B2D93A-9FA6-AFF9-6D23-D0F39EF40A36}"/>
                </a:ext>
              </a:extLst>
            </p:cNvPr>
            <p:cNvSpPr txBox="1"/>
            <p:nvPr/>
          </p:nvSpPr>
          <p:spPr>
            <a:xfrm>
              <a:off x="4411516" y="5902211"/>
              <a:ext cx="7473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Nucleus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835EE1B-F66E-6E99-B412-A672873C73E5}"/>
              </a:ext>
            </a:extLst>
          </p:cNvPr>
          <p:cNvSpPr txBox="1"/>
          <p:nvPr/>
        </p:nvSpPr>
        <p:spPr>
          <a:xfrm>
            <a:off x="3770593" y="737972"/>
            <a:ext cx="13644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Wigner-Seitz cell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C35656D7-B9E3-B0C3-B4F9-480C09058CBA}"/>
              </a:ext>
            </a:extLst>
          </p:cNvPr>
          <p:cNvGrpSpPr/>
          <p:nvPr/>
        </p:nvGrpSpPr>
        <p:grpSpPr>
          <a:xfrm>
            <a:off x="634932" y="908272"/>
            <a:ext cx="3637217" cy="1800000"/>
            <a:chOff x="2419346" y="1218140"/>
            <a:chExt cx="3637217" cy="1800000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79CA3A13-E46F-91B5-BC30-3D4001F12212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A109D418-4596-DD0B-0BAE-B53A3C60B084}"/>
                </a:ext>
              </a:extLst>
            </p:cNvPr>
            <p:cNvSpPr/>
            <p:nvPr/>
          </p:nvSpPr>
          <p:spPr>
            <a:xfrm>
              <a:off x="4168921" y="1773125"/>
              <a:ext cx="720000" cy="72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52" name="Прямая со стрелкой 51">
              <a:extLst>
                <a:ext uri="{FF2B5EF4-FFF2-40B4-BE49-F238E27FC236}">
                  <a16:creationId xmlns:a16="http://schemas.microsoft.com/office/drawing/2014/main" id="{9D17C677-EA5A-061E-4519-AF7ADAF11C6D}"/>
                </a:ext>
              </a:extLst>
            </p:cNvPr>
            <p:cNvCxnSpPr/>
            <p:nvPr/>
          </p:nvCxnSpPr>
          <p:spPr>
            <a:xfrm flipH="1">
              <a:off x="5436443" y="1348884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78CDC3A4-0D87-10B3-9284-552F2E806E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289" y="2239713"/>
              <a:ext cx="1115705" cy="934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6FAD93A-AB1A-D22D-965A-33E567B621A1}"/>
                </a:ext>
              </a:extLst>
            </p:cNvPr>
            <p:cNvSpPr txBox="1"/>
            <p:nvPr/>
          </p:nvSpPr>
          <p:spPr>
            <a:xfrm>
              <a:off x="2419346" y="2179045"/>
              <a:ext cx="7473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Nucleus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09D4E8-E3D1-4F6A-D5D8-118BDAA7F911}"/>
                  </a:ext>
                </a:extLst>
              </p:cNvPr>
              <p:cNvSpPr txBox="1"/>
              <p:nvPr/>
            </p:nvSpPr>
            <p:spPr>
              <a:xfrm>
                <a:off x="5067572" y="2690465"/>
                <a:ext cx="3447778" cy="1072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nucleus is a spheroid with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semi – axes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ru-RU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</m:rad>
                  </m:oMath>
                </a14:m>
                <a:r>
                  <a:rPr lang="en-US" dirty="0"/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𝑛𝑢𝑐𝑙𝑒𝑢𝑠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09D4E8-E3D1-4F6A-D5D8-118BDAA7F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572" y="2690465"/>
                <a:ext cx="3447778" cy="1072601"/>
              </a:xfrm>
              <a:prstGeom prst="rect">
                <a:avLst/>
              </a:prstGeom>
              <a:blipFill rotWithShape="0">
                <a:blip r:embed="rId6"/>
                <a:stretch>
                  <a:fillRect t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8E6086-3562-FD91-D3E1-F028AC998281}"/>
                  </a:ext>
                </a:extLst>
              </p:cNvPr>
              <p:cNvSpPr txBox="1"/>
              <p:nvPr/>
            </p:nvSpPr>
            <p:spPr>
              <a:xfrm>
                <a:off x="1382252" y="2885803"/>
                <a:ext cx="28378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nucleus is a sphere with radius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8E6086-3562-FD91-D3E1-F028AC99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52" y="2885803"/>
                <a:ext cx="2837808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505" t="-4717" r="-301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ACF1A6D2-40EB-4737-A618-6BB182BF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9"/>
            <a:ext cx="7886700" cy="725308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Our model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377578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>
            <a:extLst>
              <a:ext uri="{FF2B5EF4-FFF2-40B4-BE49-F238E27FC236}">
                <a16:creationId xmlns:a16="http://schemas.microsoft.com/office/drawing/2014/main" id="{836F97EE-B3CF-CEB7-44D9-EA715F6FECB3}"/>
              </a:ext>
            </a:extLst>
          </p:cNvPr>
          <p:cNvSpPr/>
          <p:nvPr/>
        </p:nvSpPr>
        <p:spPr>
          <a:xfrm>
            <a:off x="5442012" y="4943068"/>
            <a:ext cx="3586577" cy="182171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04D957C-5E9A-B4A9-2B93-5081AC3AA136}"/>
              </a:ext>
            </a:extLst>
          </p:cNvPr>
          <p:cNvSpPr/>
          <p:nvPr/>
        </p:nvSpPr>
        <p:spPr>
          <a:xfrm>
            <a:off x="3104507" y="3498596"/>
            <a:ext cx="947447" cy="14444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1A6D2-40EB-4737-A618-6BB182BF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9"/>
            <a:ext cx="7886700" cy="725308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Our model</a:t>
            </a:r>
            <a:endParaRPr lang="ru-RU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A441B6-DE8D-48F6-9B46-47DF1D1A51CC}"/>
                  </a:ext>
                </a:extLst>
              </p:cNvPr>
              <p:cNvSpPr txBox="1"/>
              <p:nvPr/>
            </p:nvSpPr>
            <p:spPr>
              <a:xfrm>
                <a:off x="199417" y="3652393"/>
                <a:ext cx="4572000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ru-RU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a:rPr lang="ru-RU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A441B6-DE8D-48F6-9B46-47DF1D1A5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17" y="3652393"/>
                <a:ext cx="4572000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D99335-AF6F-410D-BD6D-0D730483CBC5}"/>
                  </a:ext>
                </a:extLst>
              </p:cNvPr>
              <p:cNvSpPr txBox="1"/>
              <p:nvPr/>
            </p:nvSpPr>
            <p:spPr>
              <a:xfrm>
                <a:off x="398835" y="5337844"/>
                <a:ext cx="8745165" cy="1069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f>
                        <m:fPr>
                          <m:ctrlP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1/3</m:t>
                              </m:r>
                            </m:sup>
                          </m:sSup>
                          <m:r>
                            <a:rPr lang="ru-RU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f>
                        <m:fPr>
                          <m:ctrlPr>
                            <a:rPr lang="ru-RU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ru-RU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sSup>
                        <m:sSupPr>
                          <m:ctrlPr>
                            <a:rPr lang="ru-RU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ε</m:t>
                          </m:r>
                        </m:e>
                        <m:sup>
                          <m:r>
                            <a:rPr lang="ru-RU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D99335-AF6F-410D-BD6D-0D730483C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5" y="5337844"/>
                <a:ext cx="8745165" cy="1069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12" y="4034837"/>
            <a:ext cx="2585905" cy="196571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6577142" y="3739187"/>
            <a:ext cx="83422" cy="203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56D78D7-98C7-B945-3B35-DC1FD829827E}"/>
              </a:ext>
            </a:extLst>
          </p:cNvPr>
          <p:cNvGrpSpPr/>
          <p:nvPr/>
        </p:nvGrpSpPr>
        <p:grpSpPr>
          <a:xfrm>
            <a:off x="4413184" y="698136"/>
            <a:ext cx="4295155" cy="1992330"/>
            <a:chOff x="4411516" y="4765835"/>
            <a:chExt cx="4295155" cy="199233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5CA70CE9-17CC-DBD2-E943-D08CD8A62A64}"/>
                </a:ext>
              </a:extLst>
            </p:cNvPr>
            <p:cNvSpPr/>
            <p:nvPr/>
          </p:nvSpPr>
          <p:spPr>
            <a:xfrm>
              <a:off x="5667233" y="4941306"/>
              <a:ext cx="1924334" cy="18168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1D067EFE-65E5-46A5-2514-9A9093C50B02}"/>
                </a:ext>
              </a:extLst>
            </p:cNvPr>
            <p:cNvSpPr/>
            <p:nvPr/>
          </p:nvSpPr>
          <p:spPr>
            <a:xfrm>
              <a:off x="6073362" y="5641442"/>
              <a:ext cx="1179322" cy="52153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A71F713F-0B0B-F045-4B47-0F1808139D39}"/>
                </a:ext>
              </a:extLst>
            </p:cNvPr>
            <p:cNvCxnSpPr/>
            <p:nvPr/>
          </p:nvCxnSpPr>
          <p:spPr>
            <a:xfrm flipH="1">
              <a:off x="7473003" y="5072050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54DCA8-9768-91AB-BDE8-3D40E47525E2}"/>
                </a:ext>
              </a:extLst>
            </p:cNvPr>
            <p:cNvSpPr txBox="1"/>
            <p:nvPr/>
          </p:nvSpPr>
          <p:spPr>
            <a:xfrm>
              <a:off x="7342195" y="4765835"/>
              <a:ext cx="136447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Wigner-Seitz cell</a:t>
              </a:r>
            </a:p>
          </p:txBody>
        </p: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4310E2CE-B8BE-21BA-5B01-A1337613FD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0065" y="5948461"/>
              <a:ext cx="930304" cy="953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B2D93A-9FA6-AFF9-6D23-D0F39EF40A36}"/>
                </a:ext>
              </a:extLst>
            </p:cNvPr>
            <p:cNvSpPr txBox="1"/>
            <p:nvPr/>
          </p:nvSpPr>
          <p:spPr>
            <a:xfrm>
              <a:off x="4411516" y="5902211"/>
              <a:ext cx="7473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Nucleus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835EE1B-F66E-6E99-B412-A672873C73E5}"/>
              </a:ext>
            </a:extLst>
          </p:cNvPr>
          <p:cNvSpPr txBox="1"/>
          <p:nvPr/>
        </p:nvSpPr>
        <p:spPr>
          <a:xfrm>
            <a:off x="3770593" y="737972"/>
            <a:ext cx="13644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Wigner-Seitz cell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C35656D7-B9E3-B0C3-B4F9-480C09058CBA}"/>
              </a:ext>
            </a:extLst>
          </p:cNvPr>
          <p:cNvGrpSpPr/>
          <p:nvPr/>
        </p:nvGrpSpPr>
        <p:grpSpPr>
          <a:xfrm>
            <a:off x="634932" y="908272"/>
            <a:ext cx="3637217" cy="1800000"/>
            <a:chOff x="2419346" y="1218140"/>
            <a:chExt cx="3637217" cy="1800000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79CA3A13-E46F-91B5-BC30-3D4001F12212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A109D418-4596-DD0B-0BAE-B53A3C60B084}"/>
                </a:ext>
              </a:extLst>
            </p:cNvPr>
            <p:cNvSpPr/>
            <p:nvPr/>
          </p:nvSpPr>
          <p:spPr>
            <a:xfrm>
              <a:off x="4168921" y="1773125"/>
              <a:ext cx="720000" cy="72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52" name="Прямая со стрелкой 51">
              <a:extLst>
                <a:ext uri="{FF2B5EF4-FFF2-40B4-BE49-F238E27FC236}">
                  <a16:creationId xmlns:a16="http://schemas.microsoft.com/office/drawing/2014/main" id="{9D17C677-EA5A-061E-4519-AF7ADAF11C6D}"/>
                </a:ext>
              </a:extLst>
            </p:cNvPr>
            <p:cNvCxnSpPr/>
            <p:nvPr/>
          </p:nvCxnSpPr>
          <p:spPr>
            <a:xfrm flipH="1">
              <a:off x="5436443" y="1348884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78CDC3A4-0D87-10B3-9284-552F2E806E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289" y="2239713"/>
              <a:ext cx="1115705" cy="934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6FAD93A-AB1A-D22D-965A-33E567B621A1}"/>
                </a:ext>
              </a:extLst>
            </p:cNvPr>
            <p:cNvSpPr txBox="1"/>
            <p:nvPr/>
          </p:nvSpPr>
          <p:spPr>
            <a:xfrm>
              <a:off x="2419346" y="2179045"/>
              <a:ext cx="7473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Nucleus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09D4E8-E3D1-4F6A-D5D8-118BDAA7F911}"/>
                  </a:ext>
                </a:extLst>
              </p:cNvPr>
              <p:cNvSpPr txBox="1"/>
              <p:nvPr/>
            </p:nvSpPr>
            <p:spPr>
              <a:xfrm>
                <a:off x="5067572" y="2690465"/>
                <a:ext cx="3447778" cy="1072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nucleus is a spheroid with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semi – axes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ru-RU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</m:rad>
                  </m:oMath>
                </a14:m>
                <a:r>
                  <a:rPr lang="en-US" dirty="0"/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𝑛𝑢𝑐𝑙𝑒𝑢𝑠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09D4E8-E3D1-4F6A-D5D8-118BDAA7F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572" y="2690465"/>
                <a:ext cx="3447778" cy="1072601"/>
              </a:xfrm>
              <a:prstGeom prst="rect">
                <a:avLst/>
              </a:prstGeom>
              <a:blipFill rotWithShape="0">
                <a:blip r:embed="rId6"/>
                <a:stretch>
                  <a:fillRect t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8E6086-3562-FD91-D3E1-F028AC998281}"/>
                  </a:ext>
                </a:extLst>
              </p:cNvPr>
              <p:cNvSpPr txBox="1"/>
              <p:nvPr/>
            </p:nvSpPr>
            <p:spPr>
              <a:xfrm>
                <a:off x="1382252" y="2885803"/>
                <a:ext cx="28378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nucleus is a sphere with radius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8E6086-3562-FD91-D3E1-F028AC99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52" y="2885803"/>
                <a:ext cx="2837808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505" t="-4717" r="-301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60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86CB90-FFE9-4125-AAE3-C856E230EEC1}"/>
              </a:ext>
            </a:extLst>
          </p:cNvPr>
          <p:cNvSpPr txBox="1">
            <a:spLocks/>
          </p:cNvSpPr>
          <p:nvPr/>
        </p:nvSpPr>
        <p:spPr>
          <a:xfrm>
            <a:off x="730812" y="1797575"/>
            <a:ext cx="7886700" cy="36923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  <a:p>
            <a:pPr marL="0" indent="0">
              <a:buNone/>
            </a:pPr>
            <a:endParaRPr lang="ru-RU" sz="21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5150664-A56D-44E1-8D43-FDDAC6567917}"/>
              </a:ext>
            </a:extLst>
          </p:cNvPr>
          <p:cNvSpPr txBox="1">
            <a:spLocks/>
          </p:cNvSpPr>
          <p:nvPr/>
        </p:nvSpPr>
        <p:spPr>
          <a:xfrm>
            <a:off x="160039" y="131034"/>
            <a:ext cx="8691238" cy="6664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/>
              <a:t>Equilibrium </a:t>
            </a:r>
            <a:r>
              <a:rPr lang="en-US" sz="3800" dirty="0"/>
              <a:t>composition: The virial theorem </a:t>
            </a:r>
          </a:p>
          <a:p>
            <a:pPr algn="ctr"/>
            <a:r>
              <a:rPr lang="en-US" sz="2400" dirty="0"/>
              <a:t>(couples surface and Coulomb terms for equilibrium composition)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572E5F-E706-4460-B508-6A94B2E69B3D}"/>
                  </a:ext>
                </a:extLst>
              </p:cNvPr>
              <p:cNvSpPr txBox="1"/>
              <p:nvPr/>
            </p:nvSpPr>
            <p:spPr>
              <a:xfrm>
                <a:off x="548390" y="1328741"/>
                <a:ext cx="8251543" cy="1206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ru-RU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  <a:p>
                <a:pPr algn="ctr"/>
                <a:r>
                  <a:rPr lang="en-US" dirty="0"/>
                  <a:t>(see </a:t>
                </a:r>
                <a:r>
                  <a:rPr lang="en-US" dirty="0" err="1"/>
                  <a:t>Baym</a:t>
                </a:r>
                <a:r>
                  <a:rPr lang="en-US" dirty="0"/>
                  <a:t>, </a:t>
                </a:r>
                <a:r>
                  <a:rPr lang="en-US" dirty="0" err="1"/>
                  <a:t>Bethe,Pethick</a:t>
                </a:r>
                <a:r>
                  <a:rPr lang="en-US" dirty="0"/>
                  <a:t>, 1971)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572E5F-E706-4460-B508-6A94B2E6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90" y="1328741"/>
                <a:ext cx="8251543" cy="1206677"/>
              </a:xfrm>
              <a:prstGeom prst="rect">
                <a:avLst/>
              </a:prstGeom>
              <a:blipFill>
                <a:blip r:embed="rId2"/>
                <a:stretch>
                  <a:fillRect b="-7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C3D826-D278-4BC2-BAFB-359135E09586}"/>
                  </a:ext>
                </a:extLst>
              </p:cNvPr>
              <p:cNvSpPr txBox="1"/>
              <p:nvPr/>
            </p:nvSpPr>
            <p:spPr>
              <a:xfrm>
                <a:off x="160039" y="2607861"/>
                <a:ext cx="8691238" cy="1576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100" dirty="0"/>
                  <a:t>The energy change is associated with the deformation of a nucleus in the crust</a:t>
                </a:r>
                <a:r>
                  <a:rPr lang="ru-RU" sz="2100" dirty="0"/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ru-RU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ru-RU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bar>
                            <m:bar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bar>
                          <m:r>
                            <a:rPr lang="ru-R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ru-RU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ε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C3D826-D278-4BC2-BAFB-359135E09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39" y="2607861"/>
                <a:ext cx="8691238" cy="1576009"/>
              </a:xfrm>
              <a:prstGeom prst="rect">
                <a:avLst/>
              </a:prstGeom>
              <a:blipFill>
                <a:blip r:embed="rId3"/>
                <a:stretch>
                  <a:fillRect t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779F3F-043F-4B10-9471-61ED9E41C8EB}"/>
                  </a:ext>
                </a:extLst>
              </p:cNvPr>
              <p:cNvSpPr txBox="1"/>
              <p:nvPr/>
            </p:nvSpPr>
            <p:spPr>
              <a:xfrm>
                <a:off x="993873" y="5006772"/>
                <a:ext cx="7360579" cy="929678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ε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0779F3F-043F-4B10-9471-61ED9E41C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73" y="5006772"/>
                <a:ext cx="7360579" cy="9296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48A0C43C-421B-4441-821E-15EDE2FEA61D}"/>
              </a:ext>
            </a:extLst>
          </p:cNvPr>
          <p:cNvSpPr/>
          <p:nvPr/>
        </p:nvSpPr>
        <p:spPr>
          <a:xfrm>
            <a:off x="4403496" y="4256313"/>
            <a:ext cx="337008" cy="463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557076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3C1FD2-B89A-BA0F-BFF9-3000DA232756}"/>
              </a:ext>
            </a:extLst>
          </p:cNvPr>
          <p:cNvSpPr txBox="1"/>
          <p:nvPr/>
        </p:nvSpPr>
        <p:spPr>
          <a:xfrm>
            <a:off x="2895148" y="3892289"/>
            <a:ext cx="4673148" cy="55029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E4675-5FB2-B0F0-CD00-EDAE2E9E2141}"/>
              </a:ext>
            </a:extLst>
          </p:cNvPr>
          <p:cNvSpPr txBox="1"/>
          <p:nvPr/>
        </p:nvSpPr>
        <p:spPr>
          <a:xfrm>
            <a:off x="678404" y="5724751"/>
            <a:ext cx="32239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figure is shown for SLy4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D3523E-6CD6-A1E0-5899-5E575DE5A21E}"/>
              </a:ext>
            </a:extLst>
          </p:cNvPr>
          <p:cNvSpPr txBox="1"/>
          <p:nvPr/>
        </p:nvSpPr>
        <p:spPr>
          <a:xfrm>
            <a:off x="3140345" y="4808364"/>
            <a:ext cx="32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nucleon number density</a:t>
            </a:r>
            <a:r>
              <a:rPr lang="ru-RU" dirty="0"/>
              <a:t>, </a:t>
            </a:r>
            <a:r>
              <a:rPr lang="en-US" dirty="0" err="1">
                <a:latin typeface="Times New Roman" panose="02020603050405020304" pitchFamily="18" charset="0"/>
              </a:rPr>
              <a:t>fm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5D7C4-DEAF-7847-0000-CF9F6D6211A4}"/>
              </a:ext>
            </a:extLst>
          </p:cNvPr>
          <p:cNvSpPr txBox="1"/>
          <p:nvPr/>
        </p:nvSpPr>
        <p:spPr>
          <a:xfrm rot="16200000">
            <a:off x="-837489" y="2793682"/>
            <a:ext cx="258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The energy change</a:t>
            </a:r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11E7051E-189D-1C9D-3DFF-6725A0385419}"/>
              </a:ext>
            </a:extLst>
          </p:cNvPr>
          <p:cNvSpPr txBox="1">
            <a:spLocks/>
          </p:cNvSpPr>
          <p:nvPr/>
        </p:nvSpPr>
        <p:spPr>
          <a:xfrm>
            <a:off x="628650" y="260804"/>
            <a:ext cx="8128984" cy="6664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/>
              <a:t>Instability for </a:t>
            </a:r>
            <a:r>
              <a:rPr lang="en-US" sz="3800" dirty="0" err="1"/>
              <a:t>nonequlibrum</a:t>
            </a:r>
            <a:r>
              <a:rPr lang="en-US" sz="3800" dirty="0"/>
              <a:t> composition</a:t>
            </a:r>
            <a:endParaRPr lang="ru-RU" sz="3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47A367-7273-73B4-3EDB-83C9F8C90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0" t="9705" r="8738" b="6302"/>
          <a:stretch/>
        </p:blipFill>
        <p:spPr>
          <a:xfrm>
            <a:off x="825623" y="1060771"/>
            <a:ext cx="7492754" cy="38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43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65E90F-9226-41F1-ACA5-939571A01EBD}"/>
              </a:ext>
            </a:extLst>
          </p:cNvPr>
          <p:cNvSpPr txBox="1"/>
          <p:nvPr/>
        </p:nvSpPr>
        <p:spPr>
          <a:xfrm>
            <a:off x="1788735" y="162417"/>
            <a:ext cx="569791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+mj-lt"/>
                <a:ea typeface="+mj-ea"/>
                <a:cs typeface="+mj-cs"/>
              </a:rPr>
              <a:t>Results</a:t>
            </a:r>
            <a:endParaRPr lang="ru-RU" sz="3800" dirty="0"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3154" y="887135"/>
                <a:ext cx="8297693" cy="597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800"/>
                  </a:spcBef>
                </a:pPr>
                <a:r>
                  <a:rPr lang="en-US" sz="2300" u="sng" dirty="0"/>
                  <a:t>Reminder:</a:t>
                </a:r>
                <a:r>
                  <a:rPr lang="en-US" sz="2300" dirty="0"/>
                  <a:t> We consider only infinitesimal quadrupole deformations, which does not guaranty thermodynamic stability</a:t>
                </a:r>
              </a:p>
              <a:p>
                <a:pPr marL="342900" indent="-342900" algn="just">
                  <a:spcBef>
                    <a:spcPts val="1800"/>
                  </a:spcBef>
                  <a:buAutoNum type="arabicPeriod"/>
                </a:pPr>
                <a:r>
                  <a:rPr lang="en-US" sz="2300" dirty="0"/>
                  <a:t>Spherical nuclei are stable at all filling factors with respect to quadrupole deformations, if their number density (and thus charge, size, </a:t>
                </a:r>
                <a:r>
                  <a:rPr lang="en-US" sz="2300" dirty="0" err="1"/>
                  <a:t>etc</a:t>
                </a:r>
                <a:r>
                  <a:rPr lang="en-US" sz="2300" dirty="0"/>
                  <a:t>) is optimal.</a:t>
                </a:r>
              </a:p>
              <a:p>
                <a:pPr marL="342900" indent="-342900" algn="just">
                  <a:spcBef>
                    <a:spcPts val="1800"/>
                  </a:spcBef>
                  <a:buAutoNum type="arabicPeriod"/>
                </a:pPr>
                <a:r>
                  <a:rPr lang="en-US" sz="2300" dirty="0"/>
                  <a:t>Instability occurs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300" b="0" i="1" dirty="0" smtClean="0">
                            <a:latin typeface="Cambria Math" panose="02040503050406030204" pitchFamily="18" charset="0"/>
                          </a:rPr>
                          <m:t>𝑐𝑒𝑙𝑙</m:t>
                        </m:r>
                      </m:sub>
                    </m:sSub>
                    <m:r>
                      <a:rPr lang="en-US" sz="23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/>
                  <a:t>is much larger than the optimal value.</a:t>
                </a:r>
              </a:p>
              <a:p>
                <a:pPr marL="342900" indent="-342900" algn="just">
                  <a:spcBef>
                    <a:spcPts val="1800"/>
                  </a:spcBef>
                  <a:buAutoNum type="arabicPeriod"/>
                </a:pPr>
                <a:r>
                  <a:rPr lang="en-US" sz="2300" dirty="0"/>
                  <a:t>The results are the same, if neutron adsorption is taken into account </a:t>
                </a:r>
                <a:r>
                  <a:rPr lang="ru-RU" sz="2300" dirty="0"/>
                  <a:t>(</a:t>
                </a:r>
                <a:r>
                  <a:rPr lang="en-US" sz="2300" dirty="0"/>
                  <a:t>for more details, see </a:t>
                </a:r>
                <a:r>
                  <a:rPr lang="en-US" sz="2300" dirty="0" err="1"/>
                  <a:t>Zemlyakov&amp;Chugunov</a:t>
                </a:r>
                <a:r>
                  <a:rPr lang="en-US" sz="2300" dirty="0"/>
                  <a:t>, Particles 2022, 5, 225).</a:t>
                </a:r>
              </a:p>
              <a:p>
                <a:pPr marL="342900" indent="-342900" algn="just">
                  <a:spcBef>
                    <a:spcPts val="1800"/>
                  </a:spcBef>
                  <a:buAutoNum type="arabicPeriod"/>
                </a:pPr>
                <a:r>
                  <a:rPr lang="en-US" sz="2300" dirty="0"/>
                  <a:t>Similar results were obtained by </a:t>
                </a:r>
                <a:r>
                  <a:rPr lang="en-US" sz="2300" dirty="0" err="1"/>
                  <a:t>Kubis&amp;Wojcik</a:t>
                </a:r>
                <a:r>
                  <a:rPr lang="en-US" sz="2300" dirty="0"/>
                  <a:t> (2021, arXiv:2102.06675), but these authors used incorrect boundary for Coulomb potential at the cell boundary. It leads to quantitative differences from our work.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54" y="887135"/>
                <a:ext cx="8297693" cy="5970865"/>
              </a:xfrm>
              <a:prstGeom prst="rect">
                <a:avLst/>
              </a:prstGeom>
              <a:blipFill>
                <a:blip r:embed="rId2"/>
                <a:stretch>
                  <a:fillRect l="-1101" t="-817" r="-1395" b="-1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91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0292AA-1164-C8C9-311C-5A1EFA73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79" y="1083074"/>
            <a:ext cx="8165242" cy="537119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45A881C-9E15-42B9-95CF-D9A53CB73AA5}"/>
              </a:ext>
            </a:extLst>
          </p:cNvPr>
          <p:cNvSpPr txBox="1">
            <a:spLocks/>
          </p:cNvSpPr>
          <p:nvPr/>
        </p:nvSpPr>
        <p:spPr>
          <a:xfrm>
            <a:off x="886120" y="316266"/>
            <a:ext cx="7629230" cy="1002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/>
              <a:t>Structure of a neutron star</a:t>
            </a:r>
            <a:endParaRPr lang="ru-RU" sz="3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4871C-DF89-D302-A076-24222FA0E381}"/>
              </a:ext>
            </a:extLst>
          </p:cNvPr>
          <p:cNvSpPr txBox="1"/>
          <p:nvPr/>
        </p:nvSpPr>
        <p:spPr>
          <a:xfrm>
            <a:off x="2378807" y="6534835"/>
            <a:ext cx="46438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Author is N.N. </a:t>
            </a:r>
            <a:r>
              <a:rPr lang="en-US" sz="1500" dirty="0" err="1"/>
              <a:t>Shchechilin</a:t>
            </a:r>
            <a:r>
              <a:rPr lang="en-US" sz="1500" dirty="0"/>
              <a:t> (shown with his permission)</a:t>
            </a:r>
          </a:p>
        </p:txBody>
      </p:sp>
    </p:spTree>
    <p:extLst>
      <p:ext uri="{BB962C8B-B14F-4D97-AF65-F5344CB8AC3E}">
        <p14:creationId xmlns:p14="http://schemas.microsoft.com/office/powerpoint/2010/main" val="4837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918D1-114D-4394-C531-90770251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22" y="65892"/>
            <a:ext cx="7886700" cy="8508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dirty="0"/>
              <a:t>Compressible liquid drop model</a:t>
            </a:r>
            <a:br>
              <a:rPr lang="en-US" sz="4200" dirty="0"/>
            </a:br>
            <a:endParaRPr lang="ru-RU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F98CE-1A54-2719-5767-D473634DC395}"/>
              </a:ext>
            </a:extLst>
          </p:cNvPr>
          <p:cNvSpPr txBox="1"/>
          <p:nvPr/>
        </p:nvSpPr>
        <p:spPr>
          <a:xfrm>
            <a:off x="5555007" y="1057568"/>
            <a:ext cx="13644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Wigner-Seitz cell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F9FF8D-EED1-CC84-CE67-0D0C17A5C536}"/>
                  </a:ext>
                </a:extLst>
              </p:cNvPr>
              <p:cNvSpPr txBox="1"/>
              <p:nvPr/>
            </p:nvSpPr>
            <p:spPr>
              <a:xfrm>
                <a:off x="165370" y="3114166"/>
                <a:ext cx="8793804" cy="2706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/>
                  <a:t>The crust is modeled as a set of spherical cells. Each cell contains  spherical nucleus with number densities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</m:sSub>
                  </m:oMath>
                </a14:m>
                <a:r>
                  <a:rPr lang="ru-RU" sz="2400" dirty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/>
                  <a:t> </a:t>
                </a:r>
                <a:r>
                  <a:rPr lang="en-US" sz="2400" dirty="0"/>
                  <a:t>for protons and neutrons, respectively.</a:t>
                </a:r>
                <a:endParaRPr lang="ru-RU" sz="2400" dirty="0"/>
              </a:p>
              <a:p>
                <a:pPr algn="just"/>
                <a:r>
                  <a:rPr lang="en-US" sz="2400" dirty="0"/>
                  <a:t>Outside the nucleus an unbound neutrons are present. Their number density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𝑛𝑜</m:t>
                        </m:r>
                      </m:sub>
                    </m:sSub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b="0" dirty="0"/>
              </a:p>
              <a:p>
                <a:pPr algn="just"/>
                <a:r>
                  <a:rPr lang="en-US" sz="2400" b="0" dirty="0"/>
                  <a:t>The </a:t>
                </a:r>
                <a:r>
                  <a:rPr lang="en-US" sz="2400" b="0" dirty="0" err="1"/>
                  <a:t>quasineutrality</a:t>
                </a:r>
                <a:r>
                  <a:rPr lang="en-US" sz="2400" b="0" dirty="0"/>
                  <a:t> of the cell is maintained by a homogeneous background of electrons.</a:t>
                </a:r>
                <a:endParaRPr lang="ru-RU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F9FF8D-EED1-CC84-CE67-0D0C17A5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70" y="3114166"/>
                <a:ext cx="8793804" cy="2706190"/>
              </a:xfrm>
              <a:prstGeom prst="rect">
                <a:avLst/>
              </a:prstGeom>
              <a:blipFill rotWithShape="0">
                <a:blip r:embed="rId3"/>
                <a:stretch>
                  <a:fillRect l="-1040" t="-1802" r="-1109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6" y="5837707"/>
            <a:ext cx="7090476" cy="55956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125F381-3026-67BC-2CD0-DC0826AA6787}"/>
              </a:ext>
            </a:extLst>
          </p:cNvPr>
          <p:cNvGrpSpPr/>
          <p:nvPr/>
        </p:nvGrpSpPr>
        <p:grpSpPr>
          <a:xfrm>
            <a:off x="2428224" y="1227868"/>
            <a:ext cx="3628339" cy="1800000"/>
            <a:chOff x="2428224" y="1218140"/>
            <a:chExt cx="3628339" cy="180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A85C7CB0-47C6-F822-D311-117077C4F2C7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8459483-D17E-4BB0-5F47-939448357430}"/>
                </a:ext>
              </a:extLst>
            </p:cNvPr>
            <p:cNvSpPr/>
            <p:nvPr/>
          </p:nvSpPr>
          <p:spPr>
            <a:xfrm>
              <a:off x="4168921" y="1773125"/>
              <a:ext cx="720000" cy="72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6B3262E8-6AB2-0D38-8128-4943040448DB}"/>
                </a:ext>
              </a:extLst>
            </p:cNvPr>
            <p:cNvCxnSpPr/>
            <p:nvPr/>
          </p:nvCxnSpPr>
          <p:spPr>
            <a:xfrm flipH="1">
              <a:off x="5436443" y="1348884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02ED708E-28BA-65A4-F48D-8991C2E2D8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289" y="2239713"/>
              <a:ext cx="1115705" cy="934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ED9484-D31E-FEF2-D776-77614E42B333}"/>
                </a:ext>
              </a:extLst>
            </p:cNvPr>
            <p:cNvSpPr txBox="1"/>
            <p:nvPr/>
          </p:nvSpPr>
          <p:spPr>
            <a:xfrm>
              <a:off x="2428224" y="2179045"/>
              <a:ext cx="7473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Nucleus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37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35" y="3402884"/>
            <a:ext cx="7090476" cy="5595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2" y="5651040"/>
            <a:ext cx="3069323" cy="3230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59" y="4261218"/>
            <a:ext cx="262095" cy="2118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00998" y="4152797"/>
            <a:ext cx="15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energy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195994" y="4877141"/>
            <a:ext cx="0" cy="1724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0953" y="4829037"/>
            <a:ext cx="336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Accounting to neutron adsorption</a:t>
            </a:r>
          </a:p>
        </p:txBody>
      </p:sp>
      <p:pic>
        <p:nvPicPr>
          <p:cNvPr id="29" name="Рисунок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34" y="5974105"/>
            <a:ext cx="4090388" cy="62041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88921" y="4853057"/>
            <a:ext cx="3314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Neglecting neutron adsorption </a:t>
            </a:r>
          </a:p>
          <a:p>
            <a:pPr algn="ctr"/>
            <a:r>
              <a:rPr lang="en-US" dirty="0"/>
              <a:t>(used in the report for simplicity, but it does not affect the result)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1545D6-69BF-8C5B-1ADB-126E0A97E4EB}"/>
              </a:ext>
            </a:extLst>
          </p:cNvPr>
          <p:cNvSpPr txBox="1"/>
          <p:nvPr/>
        </p:nvSpPr>
        <p:spPr>
          <a:xfrm>
            <a:off x="5555007" y="1057568"/>
            <a:ext cx="13644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Wigner-Seitz cell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B5E0743-22B9-E390-7E37-037013F82897}"/>
              </a:ext>
            </a:extLst>
          </p:cNvPr>
          <p:cNvGrpSpPr/>
          <p:nvPr/>
        </p:nvGrpSpPr>
        <p:grpSpPr>
          <a:xfrm>
            <a:off x="2428224" y="1227868"/>
            <a:ext cx="3628339" cy="1800000"/>
            <a:chOff x="2428224" y="1218140"/>
            <a:chExt cx="3628339" cy="180000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A44DCA63-B9B0-04F9-645A-89086A5C70BE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D326A505-2882-3166-E646-9D436BCFA413}"/>
                </a:ext>
              </a:extLst>
            </p:cNvPr>
            <p:cNvSpPr/>
            <p:nvPr/>
          </p:nvSpPr>
          <p:spPr>
            <a:xfrm>
              <a:off x="4168921" y="1773125"/>
              <a:ext cx="720000" cy="72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98B3E432-D659-12D3-3F87-3F57D7B7968A}"/>
                </a:ext>
              </a:extLst>
            </p:cNvPr>
            <p:cNvCxnSpPr/>
            <p:nvPr/>
          </p:nvCxnSpPr>
          <p:spPr>
            <a:xfrm flipH="1">
              <a:off x="5436443" y="1348884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68D51AD8-5C8E-E52E-3328-5402AE2925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289" y="2239713"/>
              <a:ext cx="1115705" cy="934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676CEB3-1F9F-0B39-07E1-10CBC07ADCDA}"/>
                </a:ext>
              </a:extLst>
            </p:cNvPr>
            <p:cNvSpPr txBox="1"/>
            <p:nvPr/>
          </p:nvSpPr>
          <p:spPr>
            <a:xfrm>
              <a:off x="2428224" y="2179045"/>
              <a:ext cx="7473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Nucleus</a:t>
              </a:r>
            </a:p>
          </p:txBody>
        </p:sp>
      </p:grp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928918D1-114D-4394-C531-90770251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22" y="65892"/>
            <a:ext cx="7886700" cy="8508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dirty="0"/>
              <a:t>Compressible liquid drop model</a:t>
            </a:r>
            <a:br>
              <a:rPr lang="en-US" sz="420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7869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C8B07F-0F40-47F8-A68E-701E450BC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" r="12659" b="4523"/>
          <a:stretch/>
        </p:blipFill>
        <p:spPr>
          <a:xfrm>
            <a:off x="1080359" y="697149"/>
            <a:ext cx="7194482" cy="3501257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1842841" y="6126007"/>
            <a:ext cx="5291709" cy="6294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3038667" y="4392089"/>
            <a:ext cx="349037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From</a:t>
            </a:r>
            <a:r>
              <a:rPr lang="ru-RU" sz="1350" dirty="0"/>
              <a:t> </a:t>
            </a:r>
            <a:r>
              <a:rPr lang="en-US" sz="1350" dirty="0" err="1"/>
              <a:t>Zemlyakov</a:t>
            </a:r>
            <a:r>
              <a:rPr lang="en-US" sz="1350" dirty="0"/>
              <a:t>, Chugunov</a:t>
            </a:r>
            <a:r>
              <a:rPr lang="ru-RU" sz="1350" dirty="0"/>
              <a:t>, </a:t>
            </a:r>
            <a:r>
              <a:rPr lang="en-US" sz="1350" dirty="0" err="1"/>
              <a:t>Shchechilin</a:t>
            </a:r>
            <a:r>
              <a:rPr lang="ru-RU" sz="1350" dirty="0"/>
              <a:t> </a:t>
            </a:r>
            <a:r>
              <a:rPr lang="en-US" sz="1350" dirty="0"/>
              <a:t>(2021)</a:t>
            </a:r>
            <a:endParaRPr lang="ru-RU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1980902" y="107309"/>
            <a:ext cx="57206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The spherical nuclei domain</a:t>
            </a:r>
            <a:endParaRPr lang="en-US" sz="3800" dirty="0">
              <a:latin typeface="+mj-lt"/>
              <a:ea typeface="+mj-ea"/>
              <a:cs typeface="+mj-cs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99543" y="871568"/>
            <a:ext cx="6171537" cy="3621306"/>
            <a:chOff x="655185" y="783537"/>
            <a:chExt cx="6171537" cy="362130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A4C59B-480A-4A98-9096-5C72613BD95E}"/>
                </a:ext>
              </a:extLst>
            </p:cNvPr>
            <p:cNvSpPr txBox="1"/>
            <p:nvPr/>
          </p:nvSpPr>
          <p:spPr>
            <a:xfrm>
              <a:off x="3384864" y="4035511"/>
              <a:ext cx="322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nucleon number density</a:t>
              </a:r>
              <a:r>
                <a:rPr lang="ru-RU" dirty="0"/>
                <a:t>, </a:t>
              </a:r>
              <a:r>
                <a:rPr lang="en-US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fm</a:t>
              </a:r>
              <a:r>
                <a:rPr lang="ru-RU" baseline="30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-3</a:t>
              </a:r>
              <a:endParaRPr lang="ru-RU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9DE3AA-09B0-4D11-B091-DFC906DAD1E7}"/>
                </a:ext>
              </a:extLst>
            </p:cNvPr>
            <p:cNvSpPr txBox="1"/>
            <p:nvPr/>
          </p:nvSpPr>
          <p:spPr>
            <a:xfrm rot="16200000">
              <a:off x="-814169" y="2252891"/>
              <a:ext cx="3308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filling factor of spherical nuclei</a:t>
              </a:r>
              <a:endParaRPr lang="ru-RU" dirty="0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637489" y="1174698"/>
              <a:ext cx="5189233" cy="2715739"/>
              <a:chOff x="1101036" y="1893670"/>
              <a:chExt cx="5189233" cy="271573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251077" y="1893670"/>
                <a:ext cx="129253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/>
                  <a:t>Spherical nuclei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10567" y="1893670"/>
                <a:ext cx="163894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Spherical nuclei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651327" y="3250588"/>
                <a:ext cx="163894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Spherical nuclei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6200000">
                <a:off x="524637" y="3732928"/>
                <a:ext cx="145288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Spherical nuclei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4671605"/>
                <a:ext cx="903520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Spherical nuclei are energetically favorable up to filling factors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0.2</a:t>
                </a:r>
                <a:r>
                  <a:rPr lang="ru-RU" dirty="0"/>
                  <a:t> </a:t>
                </a:r>
              </a:p>
              <a:p>
                <a:pPr algn="ctr"/>
                <a:r>
                  <a:rPr lang="en-US" dirty="0"/>
                  <a:t>(The filling factor </a:t>
                </a:r>
                <a:r>
                  <a:rPr lang="en-US" i="1" dirty="0"/>
                  <a:t>u </a:t>
                </a:r>
                <a:r>
                  <a:rPr lang="en-US" dirty="0"/>
                  <a:t>is the ratio of the volume of the nuclei to the volume of the whole system).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 err="1"/>
                  <a:t>Pethick&amp;Ravenhall</a:t>
                </a:r>
                <a:r>
                  <a:rPr lang="en-US" dirty="0"/>
                  <a:t> (1995): Spherical nuclei should become unstable at the filling factor 0.125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71605"/>
                <a:ext cx="9035206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135" t="-2058" r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864024" y="6209886"/>
            <a:ext cx="531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to find a solution to the problem</a:t>
            </a:r>
            <a:r>
              <a:rPr lang="ru-RU" sz="2400" dirty="0"/>
              <a:t>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309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D9AAE6B-22E6-E48E-124F-58C9434B2753}"/>
              </a:ext>
            </a:extLst>
          </p:cNvPr>
          <p:cNvCxnSpPr/>
          <p:nvPr/>
        </p:nvCxnSpPr>
        <p:spPr>
          <a:xfrm flipH="1">
            <a:off x="2490281" y="1566153"/>
            <a:ext cx="379379" cy="10992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C1A35EF-F35D-1027-C6B1-2F19D1F85210}"/>
              </a:ext>
            </a:extLst>
          </p:cNvPr>
          <p:cNvCxnSpPr>
            <a:cxnSpLocks/>
          </p:cNvCxnSpPr>
          <p:nvPr/>
        </p:nvCxnSpPr>
        <p:spPr>
          <a:xfrm>
            <a:off x="6436468" y="1520757"/>
            <a:ext cx="372895" cy="11900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8CC791-6ECC-2254-3C87-863BB767D8D0}"/>
              </a:ext>
            </a:extLst>
          </p:cNvPr>
          <p:cNvSpPr txBox="1"/>
          <p:nvPr/>
        </p:nvSpPr>
        <p:spPr>
          <a:xfrm>
            <a:off x="5689810" y="2756919"/>
            <a:ext cx="2928025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Instability is suppressed</a:t>
            </a:r>
            <a:endParaRPr lang="ru-RU" sz="2400" dirty="0"/>
          </a:p>
        </p:txBody>
      </p:sp>
      <p:sp>
        <p:nvSpPr>
          <p:cNvPr id="9" name="Скругленный прямоугольник 17">
            <a:extLst>
              <a:ext uri="{FF2B5EF4-FFF2-40B4-BE49-F238E27FC236}">
                <a16:creationId xmlns:a16="http://schemas.microsoft.com/office/drawing/2014/main" id="{0123B4EC-B35E-05B1-F612-30643A619C40}"/>
              </a:ext>
            </a:extLst>
          </p:cNvPr>
          <p:cNvSpPr/>
          <p:nvPr/>
        </p:nvSpPr>
        <p:spPr>
          <a:xfrm>
            <a:off x="1878353" y="755000"/>
            <a:ext cx="5291709" cy="6294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6C5C16-5057-F9B8-EE99-F1EB86AF18A6}"/>
              </a:ext>
            </a:extLst>
          </p:cNvPr>
          <p:cNvSpPr txBox="1"/>
          <p:nvPr/>
        </p:nvSpPr>
        <p:spPr>
          <a:xfrm>
            <a:off x="1899536" y="838879"/>
            <a:ext cx="531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to find a solution to the problem</a:t>
            </a:r>
            <a:r>
              <a:rPr lang="ru-RU" sz="2400" dirty="0"/>
              <a:t>???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378272-6625-1895-EF27-6D89143D30A0}"/>
                  </a:ext>
                </a:extLst>
              </p:cNvPr>
              <p:cNvSpPr txBox="1"/>
              <p:nvPr/>
            </p:nvSpPr>
            <p:spPr>
              <a:xfrm>
                <a:off x="77821" y="2733473"/>
                <a:ext cx="48040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For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~0,125−0,2</m:t>
                    </m:r>
                  </m:oMath>
                </a14:m>
                <a:r>
                  <a:rPr lang="ru-RU" sz="2400" i="1" dirty="0"/>
                  <a:t> </a:t>
                </a:r>
                <a:r>
                  <a:rPr lang="en-US" sz="2400" dirty="0"/>
                  <a:t>complex cluster shapes are possible</a:t>
                </a:r>
                <a:endParaRPr lang="ru-RU" sz="2400" dirty="0"/>
              </a:p>
              <a:p>
                <a:pPr algn="ctr"/>
                <a:r>
                  <a:rPr lang="en-US" sz="1600" dirty="0"/>
                  <a:t>For example</a:t>
                </a:r>
                <a:r>
                  <a:rPr lang="ru-RU" sz="1600" dirty="0"/>
                  <a:t>, </a:t>
                </a:r>
              </a:p>
              <a:p>
                <a:pPr algn="ctr"/>
                <a:r>
                  <a:rPr lang="en-US" sz="1600" dirty="0"/>
                  <a:t>Newton et al., Phys. Rev. C 105, 025806</a:t>
                </a:r>
                <a:r>
                  <a:rPr lang="ru-RU" sz="1600" dirty="0"/>
                  <a:t>,</a:t>
                </a:r>
                <a:r>
                  <a:rPr lang="en-US" sz="1600" dirty="0"/>
                  <a:t>2022</a:t>
                </a:r>
                <a:r>
                  <a:rPr lang="ru-RU" sz="1600" dirty="0"/>
                  <a:t> </a:t>
                </a:r>
                <a:endParaRPr lang="en-US" sz="1600" dirty="0"/>
              </a:p>
              <a:p>
                <a:pPr algn="ctr"/>
                <a:r>
                  <a:rPr lang="en-US" sz="1600" dirty="0"/>
                  <a:t>Berry</a:t>
                </a:r>
                <a:r>
                  <a:rPr lang="ru-RU" sz="1600" dirty="0"/>
                  <a:t> </a:t>
                </a:r>
                <a:r>
                  <a:rPr lang="en-US" sz="1600" dirty="0"/>
                  <a:t>et al., Phys. Rev. C 94, 055801</a:t>
                </a:r>
                <a:r>
                  <a:rPr lang="ru-RU" sz="1600" dirty="0"/>
                  <a:t>, </a:t>
                </a:r>
                <a:r>
                  <a:rPr lang="en-US" sz="1600" dirty="0"/>
                  <a:t>2016</a:t>
                </a:r>
                <a:endParaRPr lang="ru-RU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378272-6625-1895-EF27-6D89143D3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1" y="2733473"/>
                <a:ext cx="4804012" cy="1569660"/>
              </a:xfrm>
              <a:prstGeom prst="rect">
                <a:avLst/>
              </a:prstGeom>
              <a:blipFill>
                <a:blip r:embed="rId2"/>
                <a:stretch>
                  <a:fillRect t="-3101" r="-888" b="-38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455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D9AAE6B-22E6-E48E-124F-58C9434B2753}"/>
              </a:ext>
            </a:extLst>
          </p:cNvPr>
          <p:cNvCxnSpPr/>
          <p:nvPr/>
        </p:nvCxnSpPr>
        <p:spPr>
          <a:xfrm flipH="1">
            <a:off x="2490281" y="1566153"/>
            <a:ext cx="379379" cy="10992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C1A35EF-F35D-1027-C6B1-2F19D1F85210}"/>
              </a:ext>
            </a:extLst>
          </p:cNvPr>
          <p:cNvCxnSpPr>
            <a:cxnSpLocks/>
          </p:cNvCxnSpPr>
          <p:nvPr/>
        </p:nvCxnSpPr>
        <p:spPr>
          <a:xfrm>
            <a:off x="6436468" y="1520757"/>
            <a:ext cx="372895" cy="11900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8CC791-6ECC-2254-3C87-863BB767D8D0}"/>
              </a:ext>
            </a:extLst>
          </p:cNvPr>
          <p:cNvSpPr txBox="1"/>
          <p:nvPr/>
        </p:nvSpPr>
        <p:spPr>
          <a:xfrm>
            <a:off x="5689810" y="2756919"/>
            <a:ext cx="2928025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Instability is suppressed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1304" y="2756919"/>
            <a:ext cx="2551176" cy="92811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кругленный прямоугольник 17">
            <a:extLst>
              <a:ext uri="{FF2B5EF4-FFF2-40B4-BE49-F238E27FC236}">
                <a16:creationId xmlns:a16="http://schemas.microsoft.com/office/drawing/2014/main" id="{0123B4EC-B35E-05B1-F612-30643A619C40}"/>
              </a:ext>
            </a:extLst>
          </p:cNvPr>
          <p:cNvSpPr/>
          <p:nvPr/>
        </p:nvSpPr>
        <p:spPr>
          <a:xfrm>
            <a:off x="1878353" y="755000"/>
            <a:ext cx="5291709" cy="6294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6C5C16-5057-F9B8-EE99-F1EB86AF18A6}"/>
              </a:ext>
            </a:extLst>
          </p:cNvPr>
          <p:cNvSpPr txBox="1"/>
          <p:nvPr/>
        </p:nvSpPr>
        <p:spPr>
          <a:xfrm>
            <a:off x="1899536" y="838879"/>
            <a:ext cx="531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to find a solution to the problem</a:t>
            </a:r>
            <a:r>
              <a:rPr lang="ru-RU" sz="2400" dirty="0"/>
              <a:t>???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378272-6625-1895-EF27-6D89143D30A0}"/>
                  </a:ext>
                </a:extLst>
              </p:cNvPr>
              <p:cNvSpPr txBox="1"/>
              <p:nvPr/>
            </p:nvSpPr>
            <p:spPr>
              <a:xfrm>
                <a:off x="77821" y="2733473"/>
                <a:ext cx="48040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For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~0,125−0,2</m:t>
                    </m:r>
                  </m:oMath>
                </a14:m>
                <a:r>
                  <a:rPr lang="ru-RU" sz="2400" i="1" dirty="0"/>
                  <a:t> </a:t>
                </a:r>
                <a:r>
                  <a:rPr lang="en-US" sz="2400" dirty="0"/>
                  <a:t>complex cluster shapes are possible</a:t>
                </a:r>
                <a:endParaRPr lang="ru-RU" sz="2400" dirty="0"/>
              </a:p>
              <a:p>
                <a:pPr algn="ctr"/>
                <a:r>
                  <a:rPr lang="en-US" sz="1600" dirty="0"/>
                  <a:t>For example</a:t>
                </a:r>
                <a:r>
                  <a:rPr lang="ru-RU" sz="1600" dirty="0"/>
                  <a:t>, </a:t>
                </a:r>
              </a:p>
              <a:p>
                <a:pPr algn="ctr"/>
                <a:r>
                  <a:rPr lang="en-US" sz="1600" dirty="0"/>
                  <a:t>Newton et al., Phys. Rev. C 105, 025806</a:t>
                </a:r>
                <a:r>
                  <a:rPr lang="ru-RU" sz="1600" dirty="0"/>
                  <a:t>,</a:t>
                </a:r>
                <a:r>
                  <a:rPr lang="en-US" sz="1600" dirty="0"/>
                  <a:t>2022</a:t>
                </a:r>
                <a:r>
                  <a:rPr lang="ru-RU" sz="1600" dirty="0"/>
                  <a:t> </a:t>
                </a:r>
                <a:endParaRPr lang="en-US" sz="1600" dirty="0"/>
              </a:p>
              <a:p>
                <a:pPr algn="ctr"/>
                <a:r>
                  <a:rPr lang="en-US" sz="1600" dirty="0"/>
                  <a:t>Berry</a:t>
                </a:r>
                <a:r>
                  <a:rPr lang="ru-RU" sz="1600" dirty="0"/>
                  <a:t> </a:t>
                </a:r>
                <a:r>
                  <a:rPr lang="en-US" sz="1600" dirty="0"/>
                  <a:t>et al., Phys. Rev. C 94, 055801</a:t>
                </a:r>
                <a:r>
                  <a:rPr lang="ru-RU" sz="1600" dirty="0"/>
                  <a:t>, </a:t>
                </a:r>
                <a:r>
                  <a:rPr lang="en-US" sz="1600" dirty="0"/>
                  <a:t>2016</a:t>
                </a:r>
                <a:endParaRPr lang="ru-RU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378272-6625-1895-EF27-6D89143D3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1" y="2733473"/>
                <a:ext cx="4804012" cy="1569660"/>
              </a:xfrm>
              <a:prstGeom prst="rect">
                <a:avLst/>
              </a:prstGeom>
              <a:blipFill>
                <a:blip r:embed="rId2"/>
                <a:stretch>
                  <a:fillRect t="-3101" r="-888" b="-38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39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F965964-72D4-413B-A3A2-F839403288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05663"/>
                <a:ext cx="7886700" cy="37843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/>
                  <a:t>1) </a:t>
                </a:r>
                <a:r>
                  <a:rPr lang="en-US" sz="2400" dirty="0" err="1"/>
                  <a:t>Bohr&amp;Wheeler</a:t>
                </a:r>
                <a:r>
                  <a:rPr lang="en-US" sz="2400" dirty="0"/>
                  <a:t> (1939, Physical review, V.56)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ru-RU" sz="24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It is the criterion for the stability of nuclei with</a:t>
                </a:r>
                <a:br>
                  <a:rPr lang="en-US" sz="2400" dirty="0"/>
                </a:br>
                <a:r>
                  <a:rPr lang="en-US" sz="2400" dirty="0"/>
                  <a:t>respect to quadrupole deformations for isolated nucleus 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(terrestrial conditions)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965964-72D4-413B-A3A2-F83940328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05663"/>
                <a:ext cx="7886700" cy="3784310"/>
              </a:xfrm>
              <a:blipFill rotWithShape="0">
                <a:blip r:embed="rId2"/>
                <a:stretch>
                  <a:fillRect l="-1159" t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2EC4731-11A4-DD9E-85E5-2DB04E1E5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1331"/>
            <a:ext cx="7886700" cy="1206695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Instability of nuclei with</a:t>
            </a:r>
            <a:br>
              <a:rPr lang="en-US" sz="3800" dirty="0"/>
            </a:br>
            <a:r>
              <a:rPr lang="en-US" sz="3800" dirty="0"/>
              <a:t>respect to quadrupole deformations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307416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F965964-72D4-413B-A3A2-F839403288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05663"/>
                <a:ext cx="7886700" cy="37843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/>
                  <a:t>1) </a:t>
                </a:r>
                <a:r>
                  <a:rPr lang="en-US" sz="2400" dirty="0" err="1"/>
                  <a:t>Bohr&amp;Wheeler</a:t>
                </a:r>
                <a:r>
                  <a:rPr lang="en-US" sz="2400" dirty="0"/>
                  <a:t> (1939, Physical review, V.56)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bar>
                        <m:bar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sz="2400" dirty="0"/>
                  <a:t>2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Pethick&amp;Ravenhall</a:t>
                </a:r>
                <a:r>
                  <a:rPr lang="ru-RU" sz="2400" dirty="0"/>
                  <a:t> </a:t>
                </a:r>
                <a:r>
                  <a:rPr lang="en-US" sz="2400" dirty="0"/>
                  <a:t>(1995, Ann. Rev. </a:t>
                </a:r>
                <a:r>
                  <a:rPr lang="en-US" sz="2400" dirty="0" err="1"/>
                  <a:t>Nucl</a:t>
                </a:r>
                <a:r>
                  <a:rPr lang="en-US" sz="2400" dirty="0"/>
                  <a:t>. Part. Sci., V. 45)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r>
                        <a:rPr lang="ru-RU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F965964-72D4-413B-A3A2-F83940328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05663"/>
                <a:ext cx="7886700" cy="3784310"/>
              </a:xfrm>
              <a:blipFill>
                <a:blip r:embed="rId2"/>
                <a:stretch>
                  <a:fillRect l="-1159" t="-2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FA08150-4BC0-4A29-A7F3-F736E084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1331"/>
            <a:ext cx="7886700" cy="1206695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Instability of nuclei with</a:t>
            </a:r>
            <a:br>
              <a:rPr lang="en-US" sz="3800" dirty="0"/>
            </a:br>
            <a:r>
              <a:rPr lang="en-US" sz="3800" dirty="0"/>
              <a:t>respect to quadrupole deformations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3801009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158"/>
  <p:tag name="ORIGINALWIDTH" val="3487,814"/>
  <p:tag name="OUTPUTDPI" val="1200"/>
  <p:tag name="LATEXADDIN" val="\documentclass{article}&#10;\usepackage{amssymb,amsmath}&#10;\usepackage{bm}&#10;\pagestyle{empty}&#10;\begin{document}&#10;&#10;$$\epsilon=u\, \epsilon^\mathrm{bulk}(n_{ni},\, n_{pi})+&#10;(1-u)\,&#10;\epsilon^\mathrm{bulk}(n_{no},\, 0)&#10;+\frac{E_{s}}{V_{c}}&#10;+\frac{E_{C}}{V_{c}}&#10;+\epsilon_e(n_e).&#10;$$&#10;&#10;\end{document}"/>
  <p:tag name="IGUANATEXSIZE" val="20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158"/>
  <p:tag name="ORIGINALWIDTH" val="3487,814"/>
  <p:tag name="OUTPUTDPI" val="1200"/>
  <p:tag name="LATEXADDIN" val="\documentclass{article}&#10;\usepackage{amssymb,amsmath}&#10;\usepackage{bm}&#10;\pagestyle{empty}&#10;\begin{document}&#10;&#10;$$\epsilon=u\, \epsilon^\mathrm{bulk}(n_{ni},\, n_{pi})&#10;+(1-u)\,&#10;\epsilon^\mathrm{bulk}(n_{no},\, 0)&#10;+\frac{E_{s}}{V_{c}}&#10;+\frac{E_{C}}{V_{c}}&#10;+\epsilon_e(n_e).&#10;$$&#10;&#10;\end{document}"/>
  <p:tag name="IGUANATEXSIZE" val="20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,4803"/>
  <p:tag name="ORIGINALWIDTH" val="1509,561"/>
  <p:tag name="OUTPUTDPI" val="1200"/>
  <p:tag name="LATEXADDIN" val="\documentclass{article}&#10;\usepackage{amssymb,amsmath}&#10;\usepackage{bm}&#10;\pagestyle{empty}&#10;\begin{document}&#10;&#10;$$E_{s}(\nu_{s},r_{p})=&#10;4\pi r_p^2 (\sigma&#10;+\mu_n \nu_s)&#10;$$&#10;&#10;\end{document}"/>
  <p:tag name="IGUANATEXSIZE" val="2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37"/>
  <p:tag name="ORIGINALWIDTH" val="128,9839"/>
  <p:tag name="OUTPUTDPI" val="1200"/>
  <p:tag name="LATEXADDIN" val="\documentclass{article}&#10;\usepackage{amssymb,amsmath}&#10;\usepackage{bm}&#10;\pagestyle{empty}&#10;\begin{document}&#10;&#10;$$E_s&#10;$$&#10;&#10;\end{document}"/>
  <p:tag name="IGUANATEXSIZE" val="20"/>
  <p:tag name="IGUANATEXCURSOR" val="110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,2122"/>
  <p:tag name="ORIGINALWIDTH" val="2011,249"/>
  <p:tag name="OUTPUTDPI" val="1200"/>
  <p:tag name="LATEXADDIN" val="\documentclass{article}&#10;\usepackage{amssymb,amsmath}&#10;\usepackage{bm}&#10;\pagestyle{empty}&#10;\begin{document}&#10;&#10;$$E_{s}\left(x_i=\frac{n_{pi}}{n_{pi}+n_{ni}},r_{p}\right)=&#10;4\pi r_p^2 \sigma(x_i)$$&#10;&#10;\end{document}"/>
  <p:tag name="IGUANATEXSIZE" val="20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,73788"/>
  <p:tag name="ORIGINALWIDTH" val="1272,591"/>
  <p:tag name="OUTPUTDPI" val="1200"/>
  <p:tag name="LATEXADDIN" val="\documentclass{article}&#10;\usepackage{amssymb,amsmath}&#10;\usepackage{bm}&#10;\pagestyle{empty}&#10;\begin{document}&#10;&#10;$$x_i=\mathrm{const} \Rightarrow \sigma=\mathrm{const}&#10;$$&#10;&#10;\end{document}"/>
  <p:tag name="IGUANATEXSIZE" val="20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,73788"/>
  <p:tag name="ORIGINALWIDTH" val="1272,591"/>
  <p:tag name="OUTPUTDPI" val="1200"/>
  <p:tag name="LATEXADDIN" val="\documentclass{article}&#10;\usepackage{amssymb,amsmath}&#10;\usepackage{bm}&#10;\pagestyle{empty}&#10;\begin{document}&#10;&#10;$$x_i=\mathrm{const} \Rightarrow \sigma=\mathrm{const}&#10;$$&#10;&#10;\end{document}"/>
  <p:tag name="IGUANATEXSIZE" val="20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,73788"/>
  <p:tag name="ORIGINALWIDTH" val="1272,591"/>
  <p:tag name="OUTPUTDPI" val="1200"/>
  <p:tag name="LATEXADDIN" val="\documentclass{article}&#10;\usepackage{amssymb,amsmath}&#10;\usepackage{bm}&#10;\pagestyle{empty}&#10;\begin{document}&#10;&#10;$$x_i=\mathrm{const} \Rightarrow \sigma=\mathrm{const}&#10;$$&#10;&#10;\end{document}"/>
  <p:tag name="IGUANATEXSIZE" val="20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961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Cambria Math</vt:lpstr>
      <vt:lpstr>Calibri Light</vt:lpstr>
      <vt:lpstr>Arial</vt:lpstr>
      <vt:lpstr>Times New Roman</vt:lpstr>
      <vt:lpstr>Тема Office</vt:lpstr>
      <vt:lpstr>On the stability of spherical nuclei in the inner crust of neutron stars</vt:lpstr>
      <vt:lpstr>Презентация PowerPoint</vt:lpstr>
      <vt:lpstr>Compressible liquid drop model </vt:lpstr>
      <vt:lpstr>Compressible liquid drop model </vt:lpstr>
      <vt:lpstr>Презентация PowerPoint</vt:lpstr>
      <vt:lpstr>Презентация PowerPoint</vt:lpstr>
      <vt:lpstr>Презентация PowerPoint</vt:lpstr>
      <vt:lpstr>Instability of nuclei with respect to quadrupole deformations</vt:lpstr>
      <vt:lpstr>Instability of nuclei with respect to quadrupole deformations</vt:lpstr>
      <vt:lpstr>Instability of nuclei with respect to quadrupole deformations</vt:lpstr>
      <vt:lpstr>Our model</vt:lpstr>
      <vt:lpstr>Our model</vt:lpstr>
      <vt:lpstr>Our model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УСТОЙЧИВОСТЬ СФЕРИЧЕСКИХ ЯДЕР ВО ВНУТРЕННЕЙ КОРЕ НЕЙТРОННЫХ ЗВЕЗД</dc:title>
  <dc:creator>Земляков Никита Александрович</dc:creator>
  <cp:lastModifiedBy>Земляков Никита Александрович</cp:lastModifiedBy>
  <cp:revision>310</cp:revision>
  <dcterms:created xsi:type="dcterms:W3CDTF">2022-03-08T16:30:29Z</dcterms:created>
  <dcterms:modified xsi:type="dcterms:W3CDTF">2022-07-15T18:01:23Z</dcterms:modified>
</cp:coreProperties>
</file>