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56" r:id="rId3"/>
    <p:sldId id="299" r:id="rId4"/>
    <p:sldId id="258" r:id="rId5"/>
    <p:sldId id="307" r:id="rId6"/>
    <p:sldId id="281" r:id="rId7"/>
    <p:sldId id="283" r:id="rId8"/>
    <p:sldId id="295" r:id="rId9"/>
    <p:sldId id="297" r:id="rId10"/>
    <p:sldId id="308" r:id="rId11"/>
    <p:sldId id="288" r:id="rId12"/>
    <p:sldId id="298" r:id="rId13"/>
    <p:sldId id="305" r:id="rId14"/>
    <p:sldId id="300" r:id="rId15"/>
    <p:sldId id="278" r:id="rId16"/>
  </p:sldIdLst>
  <p:sldSz cx="9144000" cy="6858000" type="screen4x3"/>
  <p:notesSz cx="7104063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9675" autoAdjust="0"/>
  </p:normalViewPr>
  <p:slideViewPr>
    <p:cSldViewPr snapToGrid="0">
      <p:cViewPr varScale="1">
        <p:scale>
          <a:sx n="114" d="100"/>
          <a:sy n="114" d="100"/>
        </p:scale>
        <p:origin x="150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3448" y="1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/>
          <a:lstStyle>
            <a:lvl1pPr algn="r">
              <a:defRPr sz="1100"/>
            </a:lvl1pPr>
          </a:lstStyle>
          <a:p>
            <a:fld id="{EF9A7B23-EE45-45C9-A8D9-363BE739C3F1}" type="datetimeFigureOut">
              <a:rPr lang="ru-RU" smtClean="0"/>
              <a:t>11.07.2022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0983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3448" y="9720983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 anchor="b"/>
          <a:lstStyle>
            <a:lvl1pPr algn="r">
              <a:defRPr sz="1100"/>
            </a:lvl1pPr>
          </a:lstStyle>
          <a:p>
            <a:fld id="{81EF2938-2218-498A-8193-E8111ABE8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15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448" y="1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/>
          <a:lstStyle>
            <a:lvl1pPr algn="r">
              <a:defRPr sz="1100"/>
            </a:lvl1pPr>
          </a:lstStyle>
          <a:p>
            <a:fld id="{F35A9AC2-854E-4D6B-8F98-806247DC03D1}" type="datetimeFigureOut">
              <a:rPr lang="ru-RU" smtClean="0"/>
              <a:t>11.07.2022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859" tIns="43429" rIns="86859" bIns="4342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108" y="4925075"/>
            <a:ext cx="5683847" cy="4030021"/>
          </a:xfrm>
          <a:prstGeom prst="rect">
            <a:avLst/>
          </a:prstGeom>
        </p:spPr>
        <p:txBody>
          <a:bodyPr vert="horz" lIns="86859" tIns="43429" rIns="86859" bIns="4342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0983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448" y="9720983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 anchor="b"/>
          <a:lstStyle>
            <a:lvl1pPr algn="r">
              <a:defRPr sz="1100"/>
            </a:lvl1pPr>
          </a:lstStyle>
          <a:p>
            <a:fld id="{9407F34E-B0A7-4CBD-874A-932A990CF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140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388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002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030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473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879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959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360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547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71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7F34E-B0A7-4CBD-874A-932A990CFDF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60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32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2C4E5-F903-4BA7-A723-68323FFC505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980B9-0CB6-4244-8558-08F61D08AA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246185" y="1948550"/>
            <a:ext cx="8634046" cy="21629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сечения неупругого взаимодействия ядерной компоненты </a:t>
            </a:r>
          </a:p>
          <a:p>
            <a:pPr algn="ctr">
              <a:lnSpc>
                <a:spcPct val="100000"/>
              </a:lnSpc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космических лучей с вольфрамом по данным эксперимента PAMELA</a:t>
            </a:r>
            <a:endParaRPr lang="ru-RU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246185" y="5126947"/>
            <a:ext cx="8634045" cy="102600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Голуб О.А. </a:t>
            </a: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endParaRPr lang="ru-RU" sz="2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F521487B-26C4-4A1A-AB04-22BAC15D9609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7E06CE-7F04-46B2-9B2F-D501805B09E8}"/>
              </a:ext>
            </a:extLst>
          </p:cNvPr>
          <p:cNvSpPr txBox="1"/>
          <p:nvPr/>
        </p:nvSpPr>
        <p:spPr>
          <a:xfrm>
            <a:off x="246185" y="37295"/>
            <a:ext cx="8634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исследовательский ядерный университет МИФИ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№7 «Экспериментальная ядерная физики и космофизика»</a:t>
            </a:r>
          </a:p>
        </p:txBody>
      </p:sp>
      <p:pic>
        <p:nvPicPr>
          <p:cNvPr id="1026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10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8" name="CustomShape 1"/>
          <p:cNvSpPr/>
          <p:nvPr/>
        </p:nvSpPr>
        <p:spPr>
          <a:xfrm>
            <a:off x="654839" y="0"/>
            <a:ext cx="8200800" cy="11233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данных эксперимента</a:t>
            </a:r>
            <a:endParaRPr lang="ru-RU" sz="3600" spc="-1" dirty="0"/>
          </a:p>
        </p:txBody>
      </p:sp>
      <p:pic>
        <p:nvPicPr>
          <p:cNvPr id="9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70C2DA4-D5CA-DC6E-7582-83B1BD69FF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4" r="5875"/>
          <a:stretch/>
        </p:blipFill>
        <p:spPr>
          <a:xfrm>
            <a:off x="0" y="879855"/>
            <a:ext cx="5184396" cy="298529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7717F8F-C980-20BE-701E-78E94BE88A4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4" r="5875"/>
          <a:stretch/>
        </p:blipFill>
        <p:spPr>
          <a:xfrm>
            <a:off x="3758268" y="3735542"/>
            <a:ext cx="5184396" cy="298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0685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11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654839" y="0"/>
            <a:ext cx="8200800" cy="11233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данных эксперимента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1BCD5F3-E016-701F-A9D9-BE28D2B3A33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" b="1"/>
          <a:stretch/>
        </p:blipFill>
        <p:spPr>
          <a:xfrm>
            <a:off x="1548720" y="998290"/>
            <a:ext cx="5856898" cy="287237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10CE4C4-1FA1-217D-B38D-F033A19090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6"/>
          <a:stretch/>
        </p:blipFill>
        <p:spPr>
          <a:xfrm>
            <a:off x="1548720" y="3594392"/>
            <a:ext cx="5856898" cy="278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472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12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2" name="CustomShape 1"/>
          <p:cNvSpPr/>
          <p:nvPr/>
        </p:nvSpPr>
        <p:spPr>
          <a:xfrm>
            <a:off x="654839" y="0"/>
            <a:ext cx="8200800" cy="11233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AMS-02</a:t>
            </a:r>
          </a:p>
        </p:txBody>
      </p:sp>
      <p:pic>
        <p:nvPicPr>
          <p:cNvPr id="13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s://ars.els-cdn.com/content/image/1-s2.0-S0370157320303434-gr7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93" y="1979441"/>
            <a:ext cx="6268468" cy="372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Надпись 2">
            <a:extLst>
              <a:ext uri="{FF2B5EF4-FFF2-40B4-BE49-F238E27FC236}">
                <a16:creationId xmlns:a16="http://schemas.microsoft.com/office/drawing/2014/main" id="{15AE99C4-5B30-43F0-9FB6-D1F087AE0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944" y="985987"/>
            <a:ext cx="6906589" cy="787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Энергетическая зависимость сечения неупругого взаимодействия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ядер гелия с ядрами углерода по данным эксперимента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AMS-02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Надпись 2">
            <a:extLst>
              <a:ext uri="{FF2B5EF4-FFF2-40B4-BE49-F238E27FC236}">
                <a16:creationId xmlns:a16="http://schemas.microsoft.com/office/drawing/2014/main" id="{15AE99C4-5B30-43F0-9FB6-D1F087AE0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3" y="6397995"/>
            <a:ext cx="8099610" cy="4546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Aguilar M.</a:t>
            </a: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et.al., The Alpha Magnetic Spectrometer (AMS) on the international space station: Part II — Results from the first seven years, Physics Reports, 2021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277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13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7394DC-F162-485E-BEC3-0C058CB3BE71}"/>
              </a:ext>
            </a:extLst>
          </p:cNvPr>
          <p:cNvSpPr txBox="1"/>
          <p:nvPr/>
        </p:nvSpPr>
        <p:spPr>
          <a:xfrm>
            <a:off x="168840" y="862081"/>
            <a:ext cx="8686799" cy="4849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предложен метод определения сечения неупругих взаимодействий частиц в калориметре при помощи прецизионных измерений потока космических лучей. Рассмотрены взаимодействия ядер с зарядом до 10 в веществе калориметра прибора PAMELA. Методика опробована на данных моделирования, вычислена эффективность полученной методики. Далее методика применена к экспериментальным данным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PAMELA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построена энергетическая зависимость сечения неупругого взаимодействия ядер с зарядом до 8 с ядрами вольфрама, сечения взаимодействия протонов близки к измерениям на ускорителях, но при этом непрерывно покрывает диапазон энергий 1÷100 ГэВ.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будущем планируется: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улучшить методику идентификации неупругих взаимодействий частиц в калориметре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оценку систематической погрешности измерений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деконволюцию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полученных результатов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взаимодействие других ядер в составе космических лучей с ядрами вольфрама.</a:t>
            </a:r>
          </a:p>
        </p:txBody>
      </p:sp>
      <p:sp>
        <p:nvSpPr>
          <p:cNvPr id="9" name="CustomShape 1"/>
          <p:cNvSpPr/>
          <p:nvPr/>
        </p:nvSpPr>
        <p:spPr>
          <a:xfrm>
            <a:off x="654839" y="0"/>
            <a:ext cx="8200800" cy="11233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3600" spc="-1" dirty="0"/>
          </a:p>
        </p:txBody>
      </p:sp>
      <p:pic>
        <p:nvPicPr>
          <p:cNvPr id="5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5388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317241" y="2304660"/>
            <a:ext cx="8649477" cy="14182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4400" b="0" strike="noStrike" spc="-1" dirty="0">
                <a:solidFill>
                  <a:srgbClr val="000000"/>
                </a:solidFill>
                <a:latin typeface="Times New Roman"/>
              </a:rPr>
              <a:t>Спасибо за внимание</a:t>
            </a:r>
            <a:endParaRPr lang="ru-RU" sz="4400" b="0" strike="noStrike" spc="-1" dirty="0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26C85D19-EE6F-4259-A3F5-82811A552C3B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14</a:t>
            </a:fld>
            <a:endParaRPr lang="ru-RU" sz="1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3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F521487B-26C4-4A1A-AB04-22BAC15D9609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2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427D89A-2332-455F-BE2C-9CA9C216EB0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37523" y="189722"/>
            <a:ext cx="8650287" cy="693738"/>
          </a:xfrm>
        </p:spPr>
        <p:txBody>
          <a:bodyPr/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419DAC54-115B-480A-8E36-0AFC659C6C7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37523" y="1243973"/>
            <a:ext cx="8650287" cy="1425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энергетическую зависимость сечения неупругого взаимодействия ядер с зарядом до 10 с ядрами вольфрама на основе данных, полученных в эксперименте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PAMELA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419DAC54-115B-480A-8E36-0AFC659C6C7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61322" y="3030062"/>
            <a:ext cx="8650287" cy="2662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методику разделения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неупруго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взаимодействующих и невзаимодействующих ядер в калориметре спектрометра.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Применить полученную методику к данным моделирования и оценить ее эффективность.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Применить полученную методику к данным эксперимента и провести сравнение полученного результата с существующими теоретическими моделями.</a:t>
            </a:r>
          </a:p>
        </p:txBody>
      </p:sp>
      <p:pic>
        <p:nvPicPr>
          <p:cNvPr id="17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6757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3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146569" y="6278363"/>
            <a:ext cx="4203360" cy="29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Схема научной аппаратуры PAMELA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427D89A-2332-455F-BE2C-9CA9C216EB04}"/>
              </a:ext>
            </a:extLst>
          </p:cNvPr>
          <p:cNvSpPr txBox="1">
            <a:spLocks/>
          </p:cNvSpPr>
          <p:nvPr/>
        </p:nvSpPr>
        <p:spPr>
          <a:xfrm>
            <a:off x="254973" y="151939"/>
            <a:ext cx="8651631" cy="6935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PAMELA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7628FC-289A-436D-B444-14BE1E0396CA}"/>
              </a:ext>
            </a:extLst>
          </p:cNvPr>
          <p:cNvSpPr txBox="1"/>
          <p:nvPr/>
        </p:nvSpPr>
        <p:spPr>
          <a:xfrm>
            <a:off x="254973" y="938208"/>
            <a:ext cx="86340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PAMELA — спутниковый эксперимент, предназначенный для изучения потоков заряженных частиц в космическом излучении. Запущен на околоземную орбиту 15 июня 2006 г. и завершил измерения 23 января 2016 г.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D8E5EAF-D9A2-4C4A-9895-022752C02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69" y="2045776"/>
            <a:ext cx="4734097" cy="4179531"/>
          </a:xfrm>
          <a:prstGeom prst="rect">
            <a:avLst/>
          </a:prstGeom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812E9389-F8EF-4443-9C3D-9BC1F5F35A26}"/>
              </a:ext>
            </a:extLst>
          </p:cNvPr>
          <p:cNvSpPr/>
          <p:nvPr/>
        </p:nvSpPr>
        <p:spPr>
          <a:xfrm>
            <a:off x="363894" y="2045776"/>
            <a:ext cx="4625176" cy="269417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6ADBBE5C-F02F-41DF-8575-770E95B2F4FC}"/>
              </a:ext>
            </a:extLst>
          </p:cNvPr>
          <p:cNvSpPr/>
          <p:nvPr/>
        </p:nvSpPr>
        <p:spPr>
          <a:xfrm>
            <a:off x="363894" y="4755594"/>
            <a:ext cx="4625176" cy="764356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76CA4D6-9A74-4911-86F0-4A6314E9845D}"/>
              </a:ext>
            </a:extLst>
          </p:cNvPr>
          <p:cNvCxnSpPr/>
          <p:nvPr/>
        </p:nvCxnSpPr>
        <p:spPr>
          <a:xfrm>
            <a:off x="5410949" y="2556588"/>
            <a:ext cx="64381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8FF35D93-332E-4F7A-8F59-0AE4F1695230}"/>
              </a:ext>
            </a:extLst>
          </p:cNvPr>
          <p:cNvCxnSpPr/>
          <p:nvPr/>
        </p:nvCxnSpPr>
        <p:spPr>
          <a:xfrm>
            <a:off x="5439748" y="4855029"/>
            <a:ext cx="64381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E1CCC00-CD09-4B57-90A3-A62299E0FF34}"/>
              </a:ext>
            </a:extLst>
          </p:cNvPr>
          <p:cNvSpPr txBox="1"/>
          <p:nvPr/>
        </p:nvSpPr>
        <p:spPr>
          <a:xfrm>
            <a:off x="6083560" y="2349731"/>
            <a:ext cx="28230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характеристик частиц (направление прилета, магнитная жесткость, скорость, тип частицы и т.п.)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B324F0-4B2D-4873-90D2-503550A6B455}"/>
              </a:ext>
            </a:extLst>
          </p:cNvPr>
          <p:cNvSpPr txBox="1"/>
          <p:nvPr/>
        </p:nvSpPr>
        <p:spPr>
          <a:xfrm>
            <a:off x="6174387" y="4629510"/>
            <a:ext cx="28230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характеристик взаимодействия частиц с вольфрамом, входящим в состав калориметра</a:t>
            </a:r>
          </a:p>
        </p:txBody>
      </p:sp>
      <p:pic>
        <p:nvPicPr>
          <p:cNvPr id="16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4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427D89A-2332-455F-BE2C-9CA9C216EB04}"/>
              </a:ext>
            </a:extLst>
          </p:cNvPr>
          <p:cNvSpPr txBox="1">
            <a:spLocks/>
          </p:cNvSpPr>
          <p:nvPr/>
        </p:nvSpPr>
        <p:spPr>
          <a:xfrm>
            <a:off x="254973" y="151939"/>
            <a:ext cx="8651631" cy="6935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Кол-во ядер космических лучей</a:t>
            </a:r>
            <a:r>
              <a:rPr lang="ru-RU" sz="36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600">
                <a:latin typeface="Times New Roman" panose="02020603050405020304" pitchFamily="18" charset="0"/>
                <a:cs typeface="Times New Roman" panose="02020603050405020304" pitchFamily="18" charset="0"/>
              </a:rPr>
              <a:t>дентифицированных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эксперименте PAMELA</a:t>
            </a:r>
          </a:p>
        </p:txBody>
      </p:sp>
      <p:pic>
        <p:nvPicPr>
          <p:cNvPr id="16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4809EEBD-BDC5-4645-1BEF-1CD546F38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419551"/>
              </p:ext>
            </p:extLst>
          </p:nvPr>
        </p:nvGraphicFramePr>
        <p:xfrm>
          <a:off x="1524000" y="2047449"/>
          <a:ext cx="6096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86494080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944423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Тип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Кол-во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213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 170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млн.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601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He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 17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млн.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74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тыс.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58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Be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32 тыс.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503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28 тыс.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93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42 тыс.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219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55 тыс.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322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54 тыс.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812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143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989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Ne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 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582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4177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-1041343" y="2321972"/>
            <a:ext cx="8200800" cy="156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5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3059057" y="1026023"/>
            <a:ext cx="5954315" cy="40871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сигнала в верхних счетчиках системы антисовпадений.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1-ой сработавшей полосы в каждом из верхних счетчиков 1й плоскости ВПС.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срабатывание полосы хотя бы в одном из них.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срабатывание в каждом из счетчиков 2й плоскости ВПС.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бы одно срабатывание в каждом из счетчиков 3й плоскости ВПС.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 частиц, попадающих в прибор из зенитного направления.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магнитном спектрометре восстановлена только одна траектория, не касающаяся магнита.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точек в отклоняющей проекции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≥4, в другой проекции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≥3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F926C18-7DB8-4E24-82FC-F070317105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973" y="1026023"/>
            <a:ext cx="2806734" cy="4921094"/>
          </a:xfrm>
          <a:prstGeom prst="rect">
            <a:avLst/>
          </a:prstGeom>
        </p:spPr>
      </p:pic>
      <p:sp>
        <p:nvSpPr>
          <p:cNvPr id="8" name="Надпись 2">
            <a:extLst>
              <a:ext uri="{FF2B5EF4-FFF2-40B4-BE49-F238E27FC236}">
                <a16:creationId xmlns:a16="http://schemas.microsoft.com/office/drawing/2014/main" id="{15AE99C4-5B30-43F0-9FB6-D1F087AE0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73" y="6005947"/>
            <a:ext cx="2806734" cy="7838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Визуализация взаимодействующего в калориметре события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5427D89A-2332-455F-BE2C-9CA9C216EB04}"/>
              </a:ext>
            </a:extLst>
          </p:cNvPr>
          <p:cNvSpPr txBox="1">
            <a:spLocks/>
          </p:cNvSpPr>
          <p:nvPr/>
        </p:nvSpPr>
        <p:spPr>
          <a:xfrm>
            <a:off x="254973" y="151939"/>
            <a:ext cx="8651631" cy="6935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методики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</a:t>
            </a:r>
            <a:endParaRPr lang="ru-RU" sz="3600" spc="-1" dirty="0"/>
          </a:p>
        </p:txBody>
      </p:sp>
      <p:pic>
        <p:nvPicPr>
          <p:cNvPr id="10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3704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6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1" name="CustomShape 3">
            <a:extLst>
              <a:ext uri="{FF2B5EF4-FFF2-40B4-BE49-F238E27FC236}">
                <a16:creationId xmlns:a16="http://schemas.microsoft.com/office/drawing/2014/main" id="{7F1F0EDA-DD81-4BCD-9978-C5E66C0F7AC1}"/>
              </a:ext>
            </a:extLst>
          </p:cNvPr>
          <p:cNvSpPr/>
          <p:nvPr/>
        </p:nvSpPr>
        <p:spPr>
          <a:xfrm>
            <a:off x="3061707" y="1045029"/>
            <a:ext cx="6016979" cy="46113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срабатывание первой или второй плоскости калориметра.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срабатывание последней или предпоследней плоскости калориметра.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плоскости калориметра сработало не более 3х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стрипов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энерговыделение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сработавшем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стрипе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на среднее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энерговыделение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всех сработавших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стрипах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Разброс между сработавшими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стрипами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каждой плоскости калориметра не более 2х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стрипов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на отношение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энерговыделения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верхней и нижней половинах калориметра.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на разницу между треком, восстановленным по калориметру, и треком, восстановленным по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трекеру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E93D9A1-9345-4249-8FC8-358CFA2D6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973" y="1045029"/>
            <a:ext cx="2806734" cy="4960918"/>
          </a:xfrm>
          <a:prstGeom prst="rect">
            <a:avLst/>
          </a:prstGeom>
        </p:spPr>
      </p:pic>
      <p:sp>
        <p:nvSpPr>
          <p:cNvPr id="9" name="Надпись 2">
            <a:extLst>
              <a:ext uri="{FF2B5EF4-FFF2-40B4-BE49-F238E27FC236}">
                <a16:creationId xmlns:a16="http://schemas.microsoft.com/office/drawing/2014/main" id="{15AE99C4-5B30-43F0-9FB6-D1F087AE0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73" y="6005947"/>
            <a:ext cx="2806734" cy="7838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Визуализация невзаимодействующего в калориметре события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6EF853E9-263A-4780-B1C9-3479C80CCC6F}"/>
              </a:ext>
            </a:extLst>
          </p:cNvPr>
          <p:cNvSpPr txBox="1">
            <a:spLocks/>
          </p:cNvSpPr>
          <p:nvPr/>
        </p:nvSpPr>
        <p:spPr>
          <a:xfrm>
            <a:off x="254973" y="151939"/>
            <a:ext cx="8651631" cy="6935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методики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2</a:t>
            </a:r>
            <a:endParaRPr lang="ru-RU" sz="3600" spc="-1" dirty="0"/>
          </a:p>
        </p:txBody>
      </p:sp>
      <p:pic>
        <p:nvPicPr>
          <p:cNvPr id="7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9898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654839" y="0"/>
            <a:ext cx="8200800" cy="11233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Сечение неупругого взаимодействия</a:t>
            </a:r>
            <a:endParaRPr lang="ru-RU" sz="3600" spc="-1" dirty="0"/>
          </a:p>
        </p:txBody>
      </p:sp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7</a:t>
            </a:fld>
            <a:endParaRPr lang="ru-RU" sz="1200" b="0" strike="noStrike" spc="-1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7724" y="1184575"/>
                <a:ext cx="3508310" cy="6939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𝑠𝑖𝑚</m:t>
                          </m:r>
                        </m:sub>
                      </m:sSub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724" y="1184575"/>
                <a:ext cx="3508310" cy="693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4">
                <a:extLst>
                  <a:ext uri="{FF2B5EF4-FFF2-40B4-BE49-F238E27FC236}">
                    <a16:creationId xmlns:a16="http://schemas.microsoft.com/office/drawing/2014/main" id="{1EB027A3-D68A-45B4-BE2D-F535141FA988}"/>
                  </a:ext>
                </a:extLst>
              </p:cNvPr>
              <p:cNvSpPr/>
              <p:nvPr/>
            </p:nvSpPr>
            <p:spPr>
              <a:xfrm>
                <a:off x="233266" y="4139711"/>
                <a:ext cx="8677468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𝑠𝑖𝑚</m:t>
                        </m:r>
                      </m:sub>
                    </m:sSub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сечение неупругого взаимодействия, полученное после применения методики к данным моделирования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𝐺𝑒𝑎𝑛𝑡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сечение неупругого взаимодействия, полученное по данным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Geant4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= 0.26 см (толщина одной вольфрамовой плоскости) × 22 (количество вольфрамовых плоскостей) = 5.72 см 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   - концентрация ядер мишени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- количество событий, попавших в калориметр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  - количество событий, прошедших калориметр без неупругого взаимодействия</a:t>
                </a:r>
              </a:p>
            </p:txBody>
          </p:sp>
        </mc:Choice>
        <mc:Fallback xmlns="">
          <p:sp>
            <p:nvSpPr>
              <p:cNvPr id="10" name="Прямоугольник 4">
                <a:extLst>
                  <a:ext uri="{FF2B5EF4-FFF2-40B4-BE49-F238E27FC236}">
                    <a16:creationId xmlns:a16="http://schemas.microsoft.com/office/drawing/2014/main" id="{1EB027A3-D68A-45B4-BE2D-F535141FA9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66" y="4139711"/>
                <a:ext cx="8677468" cy="2031325"/>
              </a:xfrm>
              <a:prstGeom prst="rect">
                <a:avLst/>
              </a:prstGeom>
              <a:blipFill>
                <a:blip r:embed="rId4"/>
                <a:stretch>
                  <a:fillRect l="-211" b="-6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73B8C9E-69B7-4A70-AAC3-60AD70905A17}"/>
                  </a:ext>
                </a:extLst>
              </p:cNvPr>
              <p:cNvSpPr txBox="1"/>
              <p:nvPr/>
            </p:nvSpPr>
            <p:spPr>
              <a:xfrm>
                <a:off x="3247054" y="2142151"/>
                <a:ext cx="3508310" cy="6928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𝐺𝑒𝑎𝑛𝑡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73B8C9E-69B7-4A70-AAC3-60AD70905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054" y="2142151"/>
                <a:ext cx="3508310" cy="6928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B52F51-2988-4566-8E69-1205C242F18F}"/>
                  </a:ext>
                </a:extLst>
              </p:cNvPr>
              <p:cNvSpPr txBox="1"/>
              <p:nvPr/>
            </p:nvSpPr>
            <p:spPr>
              <a:xfrm>
                <a:off x="3219062" y="3078809"/>
                <a:ext cx="3508310" cy="6939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𝑒𝑥𝑝</m:t>
                          </m:r>
                        </m:sub>
                      </m:sSub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B52F51-2988-4566-8E69-1205C242F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062" y="3078809"/>
                <a:ext cx="3508310" cy="6939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986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8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654839" y="0"/>
            <a:ext cx="8200800" cy="11233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данных моделирования</a:t>
            </a:r>
            <a:endParaRPr lang="ru-RU" sz="3600" spc="-1" dirty="0"/>
          </a:p>
        </p:txBody>
      </p:sp>
      <p:pic>
        <p:nvPicPr>
          <p:cNvPr id="7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074C6F2-93A2-E70C-377B-E9579E5917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0" y="3526808"/>
            <a:ext cx="5868000" cy="330172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39DD88F-6110-3D28-100C-62035A5FC04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2" r="5811"/>
          <a:stretch/>
        </p:blipFill>
        <p:spPr>
          <a:xfrm>
            <a:off x="288361" y="780455"/>
            <a:ext cx="5527977" cy="315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358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2"/>
          <p:cNvSpPr/>
          <p:nvPr/>
        </p:nvSpPr>
        <p:spPr>
          <a:xfrm>
            <a:off x="6458040" y="635652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950ADE7-1CB6-4D2B-B737-D4466A591FF5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9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5" name="CustomShape 1"/>
          <p:cNvSpPr/>
          <p:nvPr/>
        </p:nvSpPr>
        <p:spPr>
          <a:xfrm>
            <a:off x="654839" y="0"/>
            <a:ext cx="8200800" cy="11233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данных моделирования</a:t>
            </a:r>
            <a:endParaRPr lang="ru-RU" sz="3600" spc="-1" dirty="0"/>
          </a:p>
        </p:txBody>
      </p:sp>
      <p:pic>
        <p:nvPicPr>
          <p:cNvPr id="7" name="Picture 2" descr="Национальный исследовательский ядерный университет «МИФИ»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37296"/>
            <a:ext cx="871556" cy="89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D8A0240-2E08-1D46-B809-2CD28F45FF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1"/>
          <a:stretch/>
        </p:blipFill>
        <p:spPr>
          <a:xfrm>
            <a:off x="775776" y="970358"/>
            <a:ext cx="7592447" cy="2938609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FCAB47F-AEC4-9AA1-9408-4CFD2BD09D7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5"/>
          <a:stretch/>
        </p:blipFill>
        <p:spPr>
          <a:xfrm>
            <a:off x="775823" y="3868086"/>
            <a:ext cx="6967216" cy="29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6391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12872</TotalTime>
  <Words>721</Words>
  <Application>Microsoft Office PowerPoint</Application>
  <PresentationFormat>Экран (4:3)</PresentationFormat>
  <Paragraphs>111</Paragraphs>
  <Slides>14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Symbol</vt:lpstr>
      <vt:lpstr>Times New Roman</vt:lpstr>
      <vt:lpstr>Wingdings</vt:lpstr>
      <vt:lpstr>Office Theme</vt:lpstr>
      <vt:lpstr>Office Theme</vt:lpstr>
      <vt:lpstr>Презентация PowerPoint</vt:lpstr>
      <vt:lpstr>Цель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Registration cosmic gamma-rays by PAMELA</dc:title>
  <dc:subject/>
  <dc:creator>Ольга Голуб</dc:creator>
  <dc:description/>
  <cp:lastModifiedBy>Ольга Голуб</cp:lastModifiedBy>
  <cp:revision>217</cp:revision>
  <cp:lastPrinted>2021-06-22T12:44:04Z</cp:lastPrinted>
  <dcterms:created xsi:type="dcterms:W3CDTF">2017-12-26T08:49:29Z</dcterms:created>
  <dcterms:modified xsi:type="dcterms:W3CDTF">2022-07-11T11:08:26Z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