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544">
          <p15:clr>
            <a:srgbClr val="A4A3A4"/>
          </p15:clr>
        </p15:guide>
        <p15:guide id="2" pos="824">
          <p15:clr>
            <a:srgbClr val="A4A3A4"/>
          </p15:clr>
        </p15:guide>
        <p15:guide id="3" orient="horz" pos="2291">
          <p15:clr>
            <a:srgbClr val="9AA0A6"/>
          </p15:clr>
        </p15:guide>
        <p15:guide id="4" pos="2530">
          <p15:clr>
            <a:srgbClr val="9AA0A6"/>
          </p15:clr>
        </p15:guide>
        <p15:guide id="5" pos="3318">
          <p15:clr>
            <a:srgbClr val="9AA0A6"/>
          </p15:clr>
        </p15:guide>
        <p15:guide id="6" pos="5013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7" d="100"/>
          <a:sy n="157" d="100"/>
        </p:scale>
        <p:origin x="-294" y="-24"/>
      </p:cViewPr>
      <p:guideLst>
        <p:guide orient="horz" pos="544"/>
        <p:guide orient="horz" pos="2291"/>
        <p:guide pos="824"/>
        <p:guide pos="2530"/>
        <p:guide pos="3318"/>
        <p:guide pos="50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621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262de4938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262de49384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13cd024f1c6_78_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13cd024f1c6_78_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3cd024f1c6_116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13cd024f1c6_116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1d369f8e5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1d369f8e5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f9e7738f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f9e7738f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cd024f1c6_128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g13cd024f1c6_12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3cd024f1c6_9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3cd024f1c6_9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3cd024f1c6_78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3cd024f1c6_78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3cd024f1c6_78_3:notes"/>
          <p:cNvSpPr txBox="1">
            <a:spLocks noGrp="1"/>
          </p:cNvSpPr>
          <p:nvPr>
            <p:ph type="body" idx="1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sp>
        <p:nvSpPr>
          <p:cNvPr id="121" name="Google Shape;121;g13cd024f1c6_78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504" y="685795"/>
            <a:ext cx="6095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3c882d07c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3c882d07c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3cd024f1c6_86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3cd024f1c6_86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34d325307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34d325307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172" y="105814"/>
            <a:ext cx="8228700" cy="48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172" y="871003"/>
            <a:ext cx="8228700" cy="37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 rtl="0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 rtl="0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1300"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github.com/HeavyIonAnalysis/QnTools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gif"/><Relationship Id="rId4" Type="http://schemas.openxmlformats.org/officeDocument/2006/relationships/image" Target="../media/image18.png"/><Relationship Id="rId9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title"/>
          </p:nvPr>
        </p:nvSpPr>
        <p:spPr>
          <a:xfrm>
            <a:off x="311700" y="3075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Systematics of reaction plane determination with the MPD experiment.</a:t>
            </a:r>
            <a:endParaRPr sz="3000"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</a:t>
            </a:fld>
            <a:endParaRPr/>
          </a:p>
        </p:txBody>
      </p:sp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5096" y="3909250"/>
            <a:ext cx="3053824" cy="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3074688" y="2430675"/>
            <a:ext cx="29946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V.Troshin</a:t>
            </a:r>
            <a:r>
              <a:rPr lang="ru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O.Golosov</a:t>
            </a:r>
            <a:r>
              <a:rPr lang="ru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1,2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M.Mamaev</a:t>
            </a:r>
            <a:r>
              <a:rPr lang="ru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E.Kashirin</a:t>
            </a:r>
            <a:r>
              <a:rPr lang="ru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for the MPD Collaboration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Research Nuclear University MEPhI, Moscow, Russia</a:t>
            </a:r>
            <a:endParaRPr sz="1200" i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i="1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2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Research Center “Kurchatov Institute”, Moscow, Russia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075" y="3785174"/>
            <a:ext cx="974125" cy="99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7400" y="3785175"/>
            <a:ext cx="1877301" cy="9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61725" y="3847201"/>
            <a:ext cx="1510727" cy="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>
            <a:spLocks noGrp="1"/>
          </p:cNvSpPr>
          <p:nvPr>
            <p:ph type="title"/>
          </p:nvPr>
        </p:nvSpPr>
        <p:spPr>
          <a:xfrm>
            <a:off x="409200" y="-11575"/>
            <a:ext cx="85206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Effect of acceptance corrections on FHCal rings resolution</a:t>
            </a:r>
            <a:endParaRPr sz="2500"/>
          </a:p>
        </p:txBody>
      </p:sp>
      <p:sp>
        <p:nvSpPr>
          <p:cNvPr id="191" name="Google Shape;19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  <p:sp>
        <p:nvSpPr>
          <p:cNvPr id="192" name="Google Shape;192;p23"/>
          <p:cNvSpPr txBox="1"/>
          <p:nvPr/>
        </p:nvSpPr>
        <p:spPr>
          <a:xfrm>
            <a:off x="452625" y="4259575"/>
            <a:ext cx="82707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Rescaling minimizes the effect of failing modules (marked red) </a:t>
            </a:r>
            <a:endParaRPr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on the symmetry plane estimates from module rings</a:t>
            </a:r>
            <a:endParaRPr/>
          </a:p>
        </p:txBody>
      </p:sp>
      <p:grpSp>
        <p:nvGrpSpPr>
          <p:cNvPr id="193" name="Google Shape;193;p23"/>
          <p:cNvGrpSpPr/>
          <p:nvPr/>
        </p:nvGrpSpPr>
        <p:grpSpPr>
          <a:xfrm>
            <a:off x="786375" y="712555"/>
            <a:ext cx="3412544" cy="3238191"/>
            <a:chOff x="786375" y="712555"/>
            <a:chExt cx="3412544" cy="3238191"/>
          </a:xfrm>
        </p:grpSpPr>
        <p:grpSp>
          <p:nvGrpSpPr>
            <p:cNvPr id="194" name="Google Shape;194;p23"/>
            <p:cNvGrpSpPr/>
            <p:nvPr/>
          </p:nvGrpSpPr>
          <p:grpSpPr>
            <a:xfrm>
              <a:off x="798259" y="712555"/>
              <a:ext cx="3400661" cy="3238191"/>
              <a:chOff x="119493" y="1052390"/>
              <a:chExt cx="2301943" cy="2191966"/>
            </a:xfrm>
          </p:grpSpPr>
          <p:grpSp>
            <p:nvGrpSpPr>
              <p:cNvPr id="195" name="Google Shape;195;p23"/>
              <p:cNvGrpSpPr/>
              <p:nvPr/>
            </p:nvGrpSpPr>
            <p:grpSpPr>
              <a:xfrm>
                <a:off x="119493" y="1052390"/>
                <a:ext cx="2301943" cy="2191966"/>
                <a:chOff x="4539093" y="976190"/>
                <a:chExt cx="2301943" cy="2191966"/>
              </a:xfrm>
            </p:grpSpPr>
            <p:grpSp>
              <p:nvGrpSpPr>
                <p:cNvPr id="196" name="Google Shape;196;p23"/>
                <p:cNvGrpSpPr/>
                <p:nvPr/>
              </p:nvGrpSpPr>
              <p:grpSpPr>
                <a:xfrm>
                  <a:off x="4539093" y="976190"/>
                  <a:ext cx="2301943" cy="2191966"/>
                  <a:chOff x="0" y="2646447"/>
                  <a:chExt cx="2411169" cy="2329400"/>
                </a:xfrm>
              </p:grpSpPr>
              <p:pic>
                <p:nvPicPr>
                  <p:cNvPr id="197" name="Google Shape;197;p23"/>
                  <p:cNvPicPr preferRelativeResize="0"/>
                  <p:nvPr/>
                </p:nvPicPr>
                <p:blipFill rotWithShape="1">
                  <a:blip r:embed="rId3">
                    <a:alphaModFix/>
                  </a:blip>
                  <a:srcRect t="504" b="504"/>
                  <a:stretch/>
                </p:blipFill>
                <p:spPr>
                  <a:xfrm>
                    <a:off x="0" y="2646447"/>
                    <a:ext cx="2411169" cy="232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198" name="Google Shape;198;p23"/>
                  <p:cNvPicPr preferRelativeResize="0"/>
                  <p:nvPr/>
                </p:nvPicPr>
                <p:blipFill>
                  <a:blip r:embed="rId4">
                    <a:alphaModFix/>
                  </a:blip>
                  <a:stretch>
                    <a:fillRect/>
                  </a:stretch>
                </p:blipFill>
                <p:spPr>
                  <a:xfrm>
                    <a:off x="1686473" y="2755922"/>
                    <a:ext cx="579674" cy="5836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199" name="Google Shape;199;p2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6234" t="18093" r="9"/>
                <a:stretch/>
              </p:blipFill>
              <p:spPr>
                <a:xfrm>
                  <a:off x="5529275" y="2024075"/>
                  <a:ext cx="328600" cy="93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00" name="Google Shape;200;p23"/>
              <p:cNvSpPr/>
              <p:nvPr/>
            </p:nvSpPr>
            <p:spPr>
              <a:xfrm>
                <a:off x="521825" y="1179125"/>
                <a:ext cx="1152900" cy="1953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01" name="Google Shape;201;p2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521834" y="1158575"/>
                <a:ext cx="706156" cy="2617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02" name="Google Shape;202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86375" y="852525"/>
              <a:ext cx="213750" cy="186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3" name="Google Shape;203;p23"/>
          <p:cNvGrpSpPr/>
          <p:nvPr/>
        </p:nvGrpSpPr>
        <p:grpSpPr>
          <a:xfrm>
            <a:off x="4748946" y="721021"/>
            <a:ext cx="3379916" cy="3229642"/>
            <a:chOff x="4748946" y="721021"/>
            <a:chExt cx="3379916" cy="3229642"/>
          </a:xfrm>
        </p:grpSpPr>
        <p:grpSp>
          <p:nvGrpSpPr>
            <p:cNvPr id="204" name="Google Shape;204;p23"/>
            <p:cNvGrpSpPr/>
            <p:nvPr/>
          </p:nvGrpSpPr>
          <p:grpSpPr>
            <a:xfrm>
              <a:off x="4765032" y="721021"/>
              <a:ext cx="3363829" cy="3229642"/>
              <a:chOff x="2389728" y="1052390"/>
              <a:chExt cx="2301943" cy="2191966"/>
            </a:xfrm>
          </p:grpSpPr>
          <p:grpSp>
            <p:nvGrpSpPr>
              <p:cNvPr id="205" name="Google Shape;205;p23"/>
              <p:cNvGrpSpPr/>
              <p:nvPr/>
            </p:nvGrpSpPr>
            <p:grpSpPr>
              <a:xfrm>
                <a:off x="2389728" y="1052390"/>
                <a:ext cx="2301943" cy="2191966"/>
                <a:chOff x="6809328" y="1052390"/>
                <a:chExt cx="2301943" cy="2191966"/>
              </a:xfrm>
            </p:grpSpPr>
            <p:grpSp>
              <p:nvGrpSpPr>
                <p:cNvPr id="206" name="Google Shape;206;p23"/>
                <p:cNvGrpSpPr/>
                <p:nvPr/>
              </p:nvGrpSpPr>
              <p:grpSpPr>
                <a:xfrm>
                  <a:off x="6809328" y="1052390"/>
                  <a:ext cx="2301943" cy="2191966"/>
                  <a:chOff x="2377956" y="2727425"/>
                  <a:chExt cx="2411169" cy="2329400"/>
                </a:xfrm>
              </p:grpSpPr>
              <p:pic>
                <p:nvPicPr>
                  <p:cNvPr id="207" name="Google Shape;207;p23"/>
                  <p:cNvPicPr preferRelativeResize="0"/>
                  <p:nvPr/>
                </p:nvPicPr>
                <p:blipFill rotWithShape="1">
                  <a:blip r:embed="rId8">
                    <a:alphaModFix/>
                  </a:blip>
                  <a:srcRect t="504" b="504"/>
                  <a:stretch/>
                </p:blipFill>
                <p:spPr>
                  <a:xfrm>
                    <a:off x="2377956" y="2727425"/>
                    <a:ext cx="2411169" cy="232940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pic>
                <p:nvPicPr>
                  <p:cNvPr id="208" name="Google Shape;208;p23"/>
                  <p:cNvPicPr preferRelativeResize="0"/>
                  <p:nvPr/>
                </p:nvPicPr>
                <p:blipFill>
                  <a:blip r:embed="rId9">
                    <a:alphaModFix/>
                  </a:blip>
                  <a:stretch>
                    <a:fillRect/>
                  </a:stretch>
                </p:blipFill>
                <p:spPr>
                  <a:xfrm>
                    <a:off x="4071928" y="2834525"/>
                    <a:ext cx="579675" cy="58845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</p:grpSp>
            <p:pic>
              <p:nvPicPr>
                <p:cNvPr id="209" name="Google Shape;209;p23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 l="6234" t="18093" r="9"/>
                <a:stretch/>
              </p:blipFill>
              <p:spPr>
                <a:xfrm>
                  <a:off x="7800988" y="2024075"/>
                  <a:ext cx="328600" cy="9372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210" name="Google Shape;210;p23"/>
              <p:cNvSpPr/>
              <p:nvPr/>
            </p:nvSpPr>
            <p:spPr>
              <a:xfrm>
                <a:off x="2837250" y="1179125"/>
                <a:ext cx="1152900" cy="1953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11" name="Google Shape;211;p2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2796368" y="1164117"/>
                <a:ext cx="706156" cy="2617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212" name="Google Shape;212;p2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748946" y="853341"/>
              <a:ext cx="215268" cy="18757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11</a:t>
            </a:fld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741" y="697820"/>
            <a:ext cx="3358325" cy="32773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409200" y="-11575"/>
            <a:ext cx="85206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Proton directed flow relative to spectator symmetry plane</a:t>
            </a:r>
            <a:endParaRPr sz="2500"/>
          </a:p>
        </p:txBody>
      </p:sp>
      <p:pic>
        <p:nvPicPr>
          <p:cNvPr id="220" name="Google Shape;220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0761" y="697820"/>
            <a:ext cx="3358325" cy="327739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/>
          <p:nvPr/>
        </p:nvSpPr>
        <p:spPr>
          <a:xfrm>
            <a:off x="666650" y="4152050"/>
            <a:ext cx="7805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v</a:t>
            </a:r>
            <a:r>
              <a:rPr lang="ru" baseline="-25000"/>
              <a:t>1 </a:t>
            </a:r>
            <a:r>
              <a:rPr lang="ru"/>
              <a:t>dependences </a:t>
            </a:r>
            <a:r>
              <a:rPr lang="ru">
                <a:solidFill>
                  <a:schemeClr val="dk1"/>
                </a:solidFill>
              </a:rPr>
              <a:t>calculated relative to spectator symmetry plane </a:t>
            </a:r>
            <a:r>
              <a:rPr lang="ru"/>
              <a:t>are in good agreement with </a:t>
            </a:r>
            <a:r>
              <a:rPr lang="ru">
                <a:solidFill>
                  <a:schemeClr val="dk1"/>
                </a:solidFill>
              </a:rPr>
              <a:t>those</a:t>
            </a:r>
            <a:r>
              <a:rPr lang="ru"/>
              <a:t> from the event generator.</a:t>
            </a:r>
            <a:endParaRPr baseline="-25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5"/>
          <p:cNvSpPr txBox="1">
            <a:spLocks noGrp="1"/>
          </p:cNvSpPr>
          <p:nvPr>
            <p:ph type="title"/>
          </p:nvPr>
        </p:nvSpPr>
        <p:spPr>
          <a:xfrm>
            <a:off x="311700" y="2207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Summary</a:t>
            </a:r>
            <a:endParaRPr sz="2500"/>
          </a:p>
        </p:txBody>
      </p:sp>
      <p:sp>
        <p:nvSpPr>
          <p:cNvPr id="227" name="Google Shape;227;p25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>
                <a:solidFill>
                  <a:schemeClr val="dk1"/>
                </a:solidFill>
              </a:rPr>
              <a:t>Good agreement of reconstructed and true resolution for the full FHCal and separate module rings except for most central events with 2 subevent method.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>
                <a:solidFill>
                  <a:schemeClr val="dk1"/>
                </a:solidFill>
              </a:rPr>
              <a:t>Consistent resolution values obtained with X and Y components of Q-vectors.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>
                <a:solidFill>
                  <a:schemeClr val="dk1"/>
                </a:solidFill>
              </a:rPr>
              <a:t>Corrections for non-uniform acceptance can minimize the effect of failing FHCal modules.</a:t>
            </a:r>
            <a:endParaRPr sz="14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>
                <a:solidFill>
                  <a:schemeClr val="dk1"/>
                </a:solidFill>
              </a:rPr>
              <a:t>p</a:t>
            </a:r>
            <a:r>
              <a:rPr lang="ru" sz="1400" baseline="-25000">
                <a:solidFill>
                  <a:schemeClr val="dk1"/>
                </a:solidFill>
              </a:rPr>
              <a:t>T </a:t>
            </a:r>
            <a:r>
              <a:rPr lang="ru" sz="1400">
                <a:solidFill>
                  <a:schemeClr val="dk1"/>
                </a:solidFill>
              </a:rPr>
              <a:t>and rapidity dependences of directed flow calculated relative to spectator symmetry plane are in good agreement with values from the event generator.</a:t>
            </a:r>
            <a:endParaRPr sz="14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1"/>
                </a:solidFill>
              </a:rPr>
              <a:t>Outlook:</a:t>
            </a:r>
            <a:endParaRPr sz="250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 sz="1400">
                <a:solidFill>
                  <a:schemeClr val="dk1"/>
                </a:solidFill>
              </a:rPr>
              <a:t>Systematics of flow measurements relative to different spectator symmetry plane estimates (FHCal module groups) and participant plane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8" name="Google Shape;228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12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457200" y="249325"/>
            <a:ext cx="8229600" cy="7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/>
              <a:t> Anisotropic transverse flow</a:t>
            </a:r>
            <a:r>
              <a:rPr lang="ru" sz="2500">
                <a:solidFill>
                  <a:schemeClr val="dk1"/>
                </a:solidFill>
              </a:rPr>
              <a:t/>
            </a:r>
            <a:br>
              <a:rPr lang="ru" sz="2500">
                <a:solidFill>
                  <a:schemeClr val="dk1"/>
                </a:solidFill>
              </a:rPr>
            </a:br>
            <a:endParaRPr sz="2500">
              <a:solidFill>
                <a:schemeClr val="dk1"/>
              </a:solidFill>
            </a:endParaRPr>
          </a:p>
        </p:txBody>
      </p:sp>
      <p:pic>
        <p:nvPicPr>
          <p:cNvPr id="70" name="Google Shape;70;p15" descr="E\frac{d^3N}{d^3p}=\frac{1}{2\pi}\frac{d^2N}{p_Tdp_Tdy}(1+\sum_{n=1}^{\infty}2v_n\cos(n(\phi-\Psi_{RP})))" title="MathEquation,#0000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2287" y="1325883"/>
            <a:ext cx="4789714" cy="41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 descr="v_n=\langle \cos(n(\phi-\Psi_{RP}))\rangle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27782" y="2033825"/>
            <a:ext cx="2276326" cy="2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990600" y="621550"/>
            <a:ext cx="7177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Spatial asymmetry of energy distribution at the initial state is transformed, through the strong interaction, into momentum anisotropy of the produced particles.</a:t>
            </a:r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</a:t>
            </a:fld>
            <a:endParaRPr/>
          </a:p>
        </p:txBody>
      </p:sp>
      <p:grpSp>
        <p:nvGrpSpPr>
          <p:cNvPr id="74" name="Google Shape;74;p15"/>
          <p:cNvGrpSpPr/>
          <p:nvPr/>
        </p:nvGrpSpPr>
        <p:grpSpPr>
          <a:xfrm>
            <a:off x="1185001" y="3206661"/>
            <a:ext cx="3053018" cy="1707240"/>
            <a:chOff x="1018850" y="2444775"/>
            <a:chExt cx="3256900" cy="1821250"/>
          </a:xfrm>
        </p:grpSpPr>
        <p:pic>
          <p:nvPicPr>
            <p:cNvPr id="75" name="Google Shape;75;p1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18850" y="2444775"/>
              <a:ext cx="3256900" cy="1821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5"/>
            <p:cNvSpPr/>
            <p:nvPr/>
          </p:nvSpPr>
          <p:spPr>
            <a:xfrm>
              <a:off x="1119216" y="2493975"/>
              <a:ext cx="238800" cy="279300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" name="Google Shape;77;p15"/>
          <p:cNvGrpSpPr/>
          <p:nvPr/>
        </p:nvGrpSpPr>
        <p:grpSpPr>
          <a:xfrm>
            <a:off x="5109517" y="3282388"/>
            <a:ext cx="2829133" cy="1625540"/>
            <a:chOff x="5109517" y="3282388"/>
            <a:chExt cx="2829133" cy="1625540"/>
          </a:xfrm>
        </p:grpSpPr>
        <p:pic>
          <p:nvPicPr>
            <p:cNvPr id="78" name="Google Shape;78;p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112998" y="3282388"/>
              <a:ext cx="2825651" cy="16255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5"/>
            <p:cNvSpPr/>
            <p:nvPr/>
          </p:nvSpPr>
          <p:spPr>
            <a:xfrm>
              <a:off x="5109517" y="3324214"/>
              <a:ext cx="223851" cy="261816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15"/>
          <p:cNvSpPr txBox="1"/>
          <p:nvPr/>
        </p:nvSpPr>
        <p:spPr>
          <a:xfrm>
            <a:off x="395350" y="2450350"/>
            <a:ext cx="8229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In the experiment reaction plane angle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lang="ru" baseline="-25000">
                <a:solidFill>
                  <a:schemeClr val="dk1"/>
                </a:solidFill>
              </a:rPr>
              <a:t>RP</a:t>
            </a:r>
            <a:r>
              <a:rPr lang="ru">
                <a:solidFill>
                  <a:schemeClr val="dk1"/>
                </a:solidFill>
              </a:rPr>
              <a:t> can be approximated by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participant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lang="ru" baseline="-25000">
                <a:solidFill>
                  <a:schemeClr val="dk1"/>
                </a:solidFill>
              </a:rPr>
              <a:t>PP </a:t>
            </a:r>
            <a:r>
              <a:rPr lang="ru">
                <a:solidFill>
                  <a:schemeClr val="dk1"/>
                </a:solidFill>
              </a:rPr>
              <a:t>or spectator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lang="ru" baseline="-25000">
                <a:solidFill>
                  <a:schemeClr val="dk1"/>
                </a:solidFill>
              </a:rPr>
              <a:t>SP</a:t>
            </a:r>
            <a:r>
              <a:rPr lang="ru">
                <a:solidFill>
                  <a:schemeClr val="dk1"/>
                </a:solidFill>
              </a:rPr>
              <a:t> symmetry planes. </a:t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4378150" y="1713575"/>
            <a:ext cx="255000" cy="3201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208344" y="25241"/>
            <a:ext cx="8690100" cy="6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ru" sz="2500" dirty="0"/>
              <a:t>Anisotropic transverse flow in heavy-ion collisions at Nuclotron-NICA energies</a:t>
            </a:r>
            <a:endParaRPr sz="2500" dirty="0"/>
          </a:p>
        </p:txBody>
      </p:sp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901902"/>
            <a:ext cx="3086100" cy="38816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16"/>
          <p:cNvCxnSpPr/>
          <p:nvPr/>
        </p:nvCxnSpPr>
        <p:spPr>
          <a:xfrm rot="10800000">
            <a:off x="1267428" y="2571750"/>
            <a:ext cx="946230" cy="0"/>
          </a:xfrm>
          <a:prstGeom prst="straightConnector1">
            <a:avLst/>
          </a:prstGeom>
          <a:noFill/>
          <a:ln w="57150" cap="flat" cmpd="sng">
            <a:solidFill>
              <a:srgbClr val="385623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9" name="Google Shape;89;p16"/>
          <p:cNvCxnSpPr/>
          <p:nvPr/>
        </p:nvCxnSpPr>
        <p:spPr>
          <a:xfrm rot="10800000">
            <a:off x="721972" y="2571750"/>
            <a:ext cx="432603" cy="0"/>
          </a:xfrm>
          <a:prstGeom prst="straightConnector1">
            <a:avLst/>
          </a:prstGeom>
          <a:noFill/>
          <a:ln w="5715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0" name="Google Shape;90;p16"/>
          <p:cNvSpPr txBox="1"/>
          <p:nvPr/>
        </p:nvSpPr>
        <p:spPr>
          <a:xfrm>
            <a:off x="1531774" y="2548334"/>
            <a:ext cx="452288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385623"/>
                </a:solidFill>
                <a:latin typeface="Calibri"/>
                <a:ea typeface="Calibri"/>
                <a:cs typeface="Calibri"/>
                <a:sym typeface="Calibri"/>
              </a:rPr>
              <a:t>MPD</a:t>
            </a:r>
            <a:endParaRPr sz="1200" b="1">
              <a:solidFill>
                <a:srgbClr val="38562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6"/>
          <p:cNvSpPr txBox="1"/>
          <p:nvPr/>
        </p:nvSpPr>
        <p:spPr>
          <a:xfrm>
            <a:off x="595861" y="2548334"/>
            <a:ext cx="598963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BM@N</a:t>
            </a:r>
            <a:endParaRPr sz="1200" b="1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6"/>
          <p:cNvSpPr/>
          <p:nvPr/>
        </p:nvSpPr>
        <p:spPr>
          <a:xfrm>
            <a:off x="105237" y="4860220"/>
            <a:ext cx="3828900" cy="2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M. Abdallah et al. [STAR Collaboration] 2108.00908 [nucl-ex]</a:t>
            </a:r>
            <a:endParaRPr sz="1100"/>
          </a:p>
        </p:txBody>
      </p:sp>
      <p:sp>
        <p:nvSpPr>
          <p:cNvPr id="93" name="Google Shape;93;p16"/>
          <p:cNvSpPr txBox="1"/>
          <p:nvPr/>
        </p:nvSpPr>
        <p:spPr>
          <a:xfrm>
            <a:off x="1107233" y="2548427"/>
            <a:ext cx="441467" cy="253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CBM</a:t>
            </a:r>
            <a:endParaRPr sz="1200" b="1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4" name="Google Shape;94;p16"/>
          <p:cNvCxnSpPr/>
          <p:nvPr/>
        </p:nvCxnSpPr>
        <p:spPr>
          <a:xfrm rot="10800000">
            <a:off x="985158" y="2472238"/>
            <a:ext cx="462642" cy="0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5" name="Google Shape;95;p16"/>
          <p:cNvSpPr txBox="1"/>
          <p:nvPr/>
        </p:nvSpPr>
        <p:spPr>
          <a:xfrm>
            <a:off x="3513575" y="754775"/>
            <a:ext cx="527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3409475" y="815500"/>
            <a:ext cx="54537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Strong energy dependence of d</a:t>
            </a:r>
            <a:r>
              <a:rPr lang="ru" i="1" dirty="0"/>
              <a:t>v</a:t>
            </a:r>
            <a:r>
              <a:rPr lang="ru" i="1" baseline="-25000" dirty="0"/>
              <a:t>1</a:t>
            </a:r>
            <a:r>
              <a:rPr lang="ru" dirty="0"/>
              <a:t>/d</a:t>
            </a:r>
            <a:r>
              <a:rPr lang="ru" i="1" dirty="0"/>
              <a:t>y</a:t>
            </a:r>
            <a:r>
              <a:rPr lang="ru" dirty="0"/>
              <a:t> and </a:t>
            </a:r>
            <a:r>
              <a:rPr lang="ru" i="1" dirty="0"/>
              <a:t>v</a:t>
            </a:r>
            <a:r>
              <a:rPr lang="ru" i="1" baseline="-25000" dirty="0"/>
              <a:t>2</a:t>
            </a:r>
            <a:r>
              <a:rPr lang="ru" dirty="0"/>
              <a:t> at SNN  =4-11 GeV.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/>
              <a:t>Anisotropic flow at FAIR/NICA energies is a delicate balance between: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dirty="0"/>
              <a:t>The ability of pressure developed early in the reaction zone and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dirty="0"/>
              <a:t>Long passage time (strong shadowing by spectators).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Differential flow measurements </a:t>
            </a:r>
            <a:r>
              <a:rPr lang="ru" i="1" dirty="0"/>
              <a:t>v</a:t>
            </a:r>
            <a:r>
              <a:rPr lang="ru" i="1" baseline="-25000" dirty="0"/>
              <a:t>n</a:t>
            </a:r>
            <a:r>
              <a:rPr lang="ru" dirty="0"/>
              <a:t>( SNN , centrality, pid, </a:t>
            </a:r>
            <a:r>
              <a:rPr lang="ru" i="1" dirty="0"/>
              <a:t>p</a:t>
            </a:r>
            <a:r>
              <a:rPr lang="ru" i="1" baseline="-25000" dirty="0"/>
              <a:t>T</a:t>
            </a:r>
            <a:r>
              <a:rPr lang="ru" dirty="0"/>
              <a:t>, </a:t>
            </a:r>
            <a:r>
              <a:rPr lang="ru" i="1" dirty="0"/>
              <a:t>y</a:t>
            </a:r>
            <a:r>
              <a:rPr lang="ru" dirty="0"/>
              <a:t>) will help to study: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dirty="0"/>
              <a:t>effects of collective (radial) expansion on anisotropic flow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dirty="0"/>
              <a:t>interaction between collision spectators and produced matter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 dirty="0"/>
              <a:t>baryon number transport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dirty="0"/>
              <a:t>Several experiments (MPD, BM@N, STAR FXT, CBM, HADES, NA61/SHINE) aim to study properties of the strongly-interacted matter in this energy region.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7" name="Google Shape;9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1225" y="872211"/>
            <a:ext cx="432600" cy="2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13544" y="2573300"/>
            <a:ext cx="432600" cy="26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ctrTitle"/>
          </p:nvPr>
        </p:nvSpPr>
        <p:spPr>
          <a:xfrm>
            <a:off x="457200" y="249325"/>
            <a:ext cx="8229600" cy="7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/>
              <a:t> MPD experiment</a:t>
            </a:r>
            <a:r>
              <a:rPr lang="ru" sz="2500">
                <a:solidFill>
                  <a:schemeClr val="dk1"/>
                </a:solidFill>
              </a:rPr>
              <a:t/>
            </a:r>
            <a:br>
              <a:rPr lang="ru" sz="2500">
                <a:solidFill>
                  <a:schemeClr val="dk1"/>
                </a:solidFill>
              </a:rPr>
            </a:br>
            <a:endParaRPr sz="2500">
              <a:solidFill>
                <a:schemeClr val="dk1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1295400" y="621550"/>
            <a:ext cx="65352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4π spectrometer designed to work at high luminosity in the energy range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of the NICA collider (4-11 GeV)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Сapable of detecting of charged hadrons, electrons and photons. 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Precise 3-D tracking system and a high-performance particle identification 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system based on the time-of-flight measurements and calorimetry.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Two hadron calorimeters (FHCal) allow for reconstruction of projectile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and target spectator symmetry planes.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5" name="Google Shape;10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4</a:t>
            </a:fld>
            <a:endParaRPr/>
          </a:p>
        </p:txBody>
      </p:sp>
      <p:grpSp>
        <p:nvGrpSpPr>
          <p:cNvPr id="106" name="Google Shape;106;p17"/>
          <p:cNvGrpSpPr/>
          <p:nvPr/>
        </p:nvGrpSpPr>
        <p:grpSpPr>
          <a:xfrm>
            <a:off x="1974800" y="2265125"/>
            <a:ext cx="5683676" cy="2861900"/>
            <a:chOff x="1974800" y="2265125"/>
            <a:chExt cx="5683676" cy="2861900"/>
          </a:xfrm>
        </p:grpSpPr>
        <p:pic>
          <p:nvPicPr>
            <p:cNvPr id="107" name="Google Shape;107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974800" y="2265125"/>
              <a:ext cx="5683676" cy="28619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8" name="Google Shape;108;p17"/>
            <p:cNvCxnSpPr/>
            <p:nvPr/>
          </p:nvCxnSpPr>
          <p:spPr>
            <a:xfrm rot="10800000" flipH="1">
              <a:off x="5733675" y="3533763"/>
              <a:ext cx="271800" cy="35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09" name="Google Shape;109;p17"/>
          <p:cNvSpPr txBox="1"/>
          <p:nvPr/>
        </p:nvSpPr>
        <p:spPr>
          <a:xfrm>
            <a:off x="6124575" y="4295775"/>
            <a:ext cx="225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FHCal (transverse plane)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ctrTitle"/>
          </p:nvPr>
        </p:nvSpPr>
        <p:spPr>
          <a:xfrm>
            <a:off x="457200" y="249325"/>
            <a:ext cx="8229600" cy="7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/>
              <a:t> Dataset</a:t>
            </a:r>
            <a:r>
              <a:rPr lang="ru" sz="2500">
                <a:solidFill>
                  <a:schemeClr val="dk1"/>
                </a:solidFill>
              </a:rPr>
              <a:t/>
            </a:r>
            <a:br>
              <a:rPr lang="ru" sz="2500">
                <a:solidFill>
                  <a:schemeClr val="dk1"/>
                </a:solidFill>
              </a:rPr>
            </a:br>
            <a:endParaRPr sz="2500">
              <a:solidFill>
                <a:schemeClr val="dk1"/>
              </a:solidFill>
            </a:endParaRPr>
          </a:p>
        </p:txBody>
      </p:sp>
      <p:sp>
        <p:nvSpPr>
          <p:cNvPr id="115" name="Google Shape;115;p18"/>
          <p:cNvSpPr txBox="1"/>
          <p:nvPr/>
        </p:nvSpPr>
        <p:spPr>
          <a:xfrm>
            <a:off x="609000" y="621550"/>
            <a:ext cx="79827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DCM-QGSM-SMM model (realistic yields of spectator fragments for symmetry plane reconstruction)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Bi-Bi @ 9.2 GeV, 4M events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Geant4 transport (important for proper simulation of hadronic showers)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Simulation and reconstruction within MpdRoot environment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5</a:t>
            </a:fld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ctrTitle"/>
          </p:nvPr>
        </p:nvSpPr>
        <p:spPr>
          <a:xfrm>
            <a:off x="457200" y="1925725"/>
            <a:ext cx="8229600" cy="7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ru" sz="2500"/>
              <a:t>Analysis description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609000" y="2673888"/>
            <a:ext cx="7982700" cy="25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Centrality based on multiplicity of reconstructed tracks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Event selection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Successfully reconstructed primary vertex position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Track selection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|DCA|&lt;0.5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number of hits in TPC &gt;16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track matched to TOF hit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Particle identification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PDG of matched Monte Carlo track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/>
          <p:nvPr/>
        </p:nvSpPr>
        <p:spPr>
          <a:xfrm>
            <a:off x="396873" y="89134"/>
            <a:ext cx="8500800" cy="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/>
              <a:t>Scalar product method for v</a:t>
            </a:r>
            <a:r>
              <a:rPr lang="ru" sz="2700" baseline="-25000"/>
              <a:t>n</a:t>
            </a:r>
            <a:r>
              <a:rPr lang="ru" sz="2700"/>
              <a:t> measurement</a:t>
            </a:r>
            <a:endParaRPr sz="2700" b="0" strike="noStrike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4" name="Google Shape;12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3025" y="633025"/>
            <a:ext cx="2683275" cy="2559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600525" y="3043775"/>
            <a:ext cx="8220900" cy="5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>Scalar product method gives independent estimates for flow values obtained with different Q-vector components and symmetry plane sources.</a:t>
            </a:r>
            <a:endParaRPr sz="1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/>
              <a:t/>
            </a:r>
            <a:br>
              <a:rPr lang="ru" sz="1600"/>
            </a:br>
            <a:r>
              <a:rPr lang="ru" sz="180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ru" sz="1800" baseline="-2500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600" b="0" i="0" u="none" strike="noStrike" cap="none" baseline="-2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respect to symmetry plane </a:t>
            </a:r>
            <a:r>
              <a:rPr lang="ru" sz="180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Ψ</a:t>
            </a:r>
            <a:r>
              <a:rPr lang="ru" sz="1800" u="none" strike="noStrike" cap="none" baseline="-25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ru" sz="1600"/>
              <a:t>calculated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using group of particles (modu</a:t>
            </a:r>
            <a:r>
              <a:rPr lang="ru" sz="1600"/>
              <a:t>les)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1600"/>
              <a:t>“</a:t>
            </a:r>
            <a:r>
              <a:rPr lang="ru" sz="1600" i="1"/>
              <a:t>a</a:t>
            </a:r>
            <a:r>
              <a:rPr lang="ru" sz="1600"/>
              <a:t>”</a:t>
            </a:r>
            <a:r>
              <a:rPr lang="ru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600" b="0" i="0" u="none" strike="noStrike" cap="none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6" name="Google Shape;126;p19"/>
          <p:cNvSpPr/>
          <p:nvPr/>
        </p:nvSpPr>
        <p:spPr>
          <a:xfrm>
            <a:off x="627552" y="862100"/>
            <a:ext cx="28698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ru" sz="1600" b="1"/>
              <a:t> </a:t>
            </a:r>
            <a:r>
              <a:rPr lang="ru" sz="1600"/>
              <a:t>and</a:t>
            </a:r>
            <a:r>
              <a:rPr lang="ru" sz="1600" b="1"/>
              <a:t> </a:t>
            </a: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Q</a:t>
            </a:r>
            <a:r>
              <a:rPr lang="ru" sz="1600"/>
              <a:t>-vectors:</a:t>
            </a:r>
            <a:endParaRPr sz="1600" i="0" u="none" strike="noStrike" cap="none"/>
          </a:p>
        </p:txBody>
      </p:sp>
      <p:sp>
        <p:nvSpPr>
          <p:cNvPr id="127" name="Google Shape;127;p19"/>
          <p:cNvSpPr txBox="1"/>
          <p:nvPr/>
        </p:nvSpPr>
        <p:spPr>
          <a:xfrm>
            <a:off x="656500" y="4568800"/>
            <a:ext cx="8150400" cy="4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i="1">
                <a:latin typeface="Times New Roman"/>
                <a:ea typeface="Times New Roman"/>
                <a:cs typeface="Times New Roman"/>
                <a:sym typeface="Times New Roman"/>
              </a:rPr>
              <a:t>R</a:t>
            </a:r>
            <a:r>
              <a:rPr lang="ru" sz="1700" i="1" baseline="30000">
                <a:latin typeface="Times New Roman"/>
                <a:ea typeface="Times New Roman"/>
                <a:cs typeface="Times New Roman"/>
                <a:sym typeface="Times New Roman"/>
              </a:rPr>
              <a:t>a</a:t>
            </a:r>
            <a:r>
              <a:rPr lang="ru" sz="1700" baseline="-25000">
                <a:latin typeface="Times New Roman"/>
                <a:ea typeface="Times New Roman"/>
                <a:cs typeface="Times New Roman"/>
                <a:sym typeface="Times New Roman"/>
              </a:rPr>
              <a:t>1,i</a:t>
            </a:r>
            <a:r>
              <a:rPr lang="ru" sz="1600" baseline="-25000"/>
              <a:t> </a:t>
            </a:r>
            <a:r>
              <a:rPr lang="ru" sz="1600">
                <a:solidFill>
                  <a:schemeClr val="dk1"/>
                </a:solidFill>
              </a:rPr>
              <a:t>is a 1</a:t>
            </a:r>
            <a:r>
              <a:rPr lang="ru" sz="1600" baseline="30000">
                <a:solidFill>
                  <a:schemeClr val="dk1"/>
                </a:solidFill>
              </a:rPr>
              <a:t>st</a:t>
            </a:r>
            <a:r>
              <a:rPr lang="ru" sz="1600">
                <a:solidFill>
                  <a:schemeClr val="dk1"/>
                </a:solidFill>
              </a:rPr>
              <a:t> order event plane resolution correction (details in the following slides)</a:t>
            </a:r>
            <a:endParaRPr sz="1600" baseline="-25000"/>
          </a:p>
        </p:txBody>
      </p:sp>
      <p:sp>
        <p:nvSpPr>
          <p:cNvPr id="128" name="Google Shape;128;p19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6</a:t>
            </a:fld>
            <a:endParaRPr/>
          </a:p>
        </p:txBody>
      </p:sp>
      <p:pic>
        <p:nvPicPr>
          <p:cNvPr id="129" name="Google Shape;129;p19" descr="\mathbf{Q_n} = \{Q_{n,x}, Q_{n,y}\}=\frac{1}{\sum\limits_k w^k}\Big\{\sum\limits_k w^k u_{n,x}^k, \sum\limits_k w^k u_{n,y}^k\Big\}" title="MathEquation,#0000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4175" y="1637338"/>
            <a:ext cx="4372600" cy="53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 descr="\mathbf{u_n} = \{u_{n,x}, u_{n,y}\}=\{\cos n\phi,\sin n\phi\}" title="MathEquation,#0000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0150" y="1246300"/>
            <a:ext cx="3445700" cy="277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9"/>
          <p:cNvSpPr/>
          <p:nvPr/>
        </p:nvSpPr>
        <p:spPr>
          <a:xfrm>
            <a:off x="627550" y="2309900"/>
            <a:ext cx="4129200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Here </a:t>
            </a:r>
            <a:r>
              <a:rPr lang="ru" sz="1800" i="1">
                <a:latin typeface="Times New Roman"/>
                <a:ea typeface="Times New Roman"/>
                <a:cs typeface="Times New Roman"/>
                <a:sym typeface="Times New Roman"/>
              </a:rPr>
              <a:t>w</a:t>
            </a:r>
            <a:r>
              <a:rPr lang="ru" sz="1800" i="1" baseline="30000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ru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is energy in </a:t>
            </a:r>
            <a:r>
              <a:rPr lang="ru" sz="1800" i="1">
                <a:latin typeface="Times New Roman"/>
                <a:ea typeface="Times New Roman"/>
                <a:cs typeface="Times New Roman"/>
                <a:sym typeface="Times New Roman"/>
              </a:rPr>
              <a:t>k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-th module of FHCal.</a:t>
            </a:r>
            <a:r>
              <a:rPr lang="ru" sz="1800" i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600" i="1" u="none" strike="noStrike" cap="none"/>
          </a:p>
        </p:txBody>
      </p:sp>
      <p:pic>
        <p:nvPicPr>
          <p:cNvPr id="132" name="Google Shape;13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86500" y="3928300"/>
            <a:ext cx="3890332" cy="62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ctrTitle"/>
          </p:nvPr>
        </p:nvSpPr>
        <p:spPr>
          <a:xfrm>
            <a:off x="295925" y="50473"/>
            <a:ext cx="8229600" cy="4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rgbClr val="000000"/>
                </a:solidFill>
              </a:rPr>
              <a:t>Corrections for azimuthal acceptance </a:t>
            </a:r>
            <a:r>
              <a:rPr lang="ru" sz="2500"/>
              <a:t>non-uniformity</a:t>
            </a:r>
            <a:endParaRPr sz="2500">
              <a:solidFill>
                <a:srgbClr val="000000"/>
              </a:solidFill>
            </a:endParaRPr>
          </a:p>
        </p:txBody>
      </p:sp>
      <p:sp>
        <p:nvSpPr>
          <p:cNvPr id="138" name="Google Shape;13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7</a:t>
            </a:fld>
            <a:endParaRPr/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0625" y="697275"/>
            <a:ext cx="3413275" cy="382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/>
        </p:nvSpPr>
        <p:spPr>
          <a:xfrm>
            <a:off x="1667582" y="994468"/>
            <a:ext cx="140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recentering</a:t>
            </a:r>
            <a:endParaRPr sz="1000"/>
          </a:p>
        </p:txBody>
      </p:sp>
      <p:sp>
        <p:nvSpPr>
          <p:cNvPr id="141" name="Google Shape;141;p20"/>
          <p:cNvSpPr txBox="1"/>
          <p:nvPr/>
        </p:nvSpPr>
        <p:spPr>
          <a:xfrm>
            <a:off x="1667582" y="2113514"/>
            <a:ext cx="140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twist</a:t>
            </a:r>
            <a:endParaRPr sz="1000"/>
          </a:p>
        </p:txBody>
      </p:sp>
      <p:sp>
        <p:nvSpPr>
          <p:cNvPr id="142" name="Google Shape;142;p20"/>
          <p:cNvSpPr txBox="1"/>
          <p:nvPr/>
        </p:nvSpPr>
        <p:spPr>
          <a:xfrm>
            <a:off x="1667582" y="3232594"/>
            <a:ext cx="1403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/>
              <a:t>rescaling</a:t>
            </a:r>
            <a:endParaRPr sz="1000"/>
          </a:p>
        </p:txBody>
      </p:sp>
      <p:sp>
        <p:nvSpPr>
          <p:cNvPr id="143" name="Google Shape;143;p20"/>
          <p:cNvSpPr txBox="1"/>
          <p:nvPr/>
        </p:nvSpPr>
        <p:spPr>
          <a:xfrm>
            <a:off x="4123475" y="1002075"/>
            <a:ext cx="4505400" cy="36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Non-uniformity of azimuthal acceptance may introduce substantial bias on the flow measurement results.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Data-driven differential (centrality, primary vertex position, particle type or kinematics, etc.) corrections were applied for </a:t>
            </a:r>
            <a:r>
              <a:rPr lang="ru" i="1"/>
              <a:t>u</a:t>
            </a:r>
            <a:r>
              <a:rPr lang="ru"/>
              <a:t> and </a:t>
            </a:r>
            <a:r>
              <a:rPr lang="ru" i="1"/>
              <a:t>Q</a:t>
            </a:r>
            <a:r>
              <a:rPr lang="ru"/>
              <a:t>-vectors: </a:t>
            </a:r>
            <a:endParaRPr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recentering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twist</a:t>
            </a:r>
            <a:endParaRPr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ru">
                <a:solidFill>
                  <a:schemeClr val="dk1"/>
                </a:solidFill>
              </a:rPr>
              <a:t>rescaling.</a:t>
            </a:r>
            <a:endParaRPr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ru">
                <a:solidFill>
                  <a:schemeClr val="dk1"/>
                </a:solidFill>
              </a:rPr>
              <a:t>Implemented in QnTools framework (along with multidifferential Q-vector correlations and tools for correlation arithmetics and error propagation).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https://github.com/HeavyIonAnalysis/QnTools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 txBox="1">
            <a:spLocks noGrp="1"/>
          </p:cNvSpPr>
          <p:nvPr>
            <p:ph type="title"/>
          </p:nvPr>
        </p:nvSpPr>
        <p:spPr>
          <a:xfrm>
            <a:off x="409200" y="217025"/>
            <a:ext cx="8520600" cy="9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Reconstructed resolution correction (2-subevent method)</a:t>
            </a:r>
            <a:endParaRPr sz="2500"/>
          </a:p>
        </p:txBody>
      </p:sp>
      <p:sp>
        <p:nvSpPr>
          <p:cNvPr id="149" name="Google Shape;14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8</a:t>
            </a:fld>
            <a:endParaRPr/>
          </a:p>
        </p:txBody>
      </p:sp>
      <p:sp>
        <p:nvSpPr>
          <p:cNvPr id="150" name="Google Shape;150;p21"/>
          <p:cNvSpPr txBox="1"/>
          <p:nvPr/>
        </p:nvSpPr>
        <p:spPr>
          <a:xfrm>
            <a:off x="666650" y="4304450"/>
            <a:ext cx="78057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Good agreement with true resolution for the full FHCal and separate module rings</a:t>
            </a:r>
            <a:endParaRPr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except for most central events (minimal anisotropy of nuclei overlap area). 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Consistent results for X and Y components - only combined values on further slides.</a:t>
            </a:r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1744025" y="983850"/>
            <a:ext cx="1880400" cy="188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/>
          <p:nvPr/>
        </p:nvSpPr>
        <p:spPr>
          <a:xfrm>
            <a:off x="5354350" y="1021375"/>
            <a:ext cx="1366200" cy="4473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3" name="Google Shape;153;p21"/>
          <p:cNvGrpSpPr/>
          <p:nvPr/>
        </p:nvGrpSpPr>
        <p:grpSpPr>
          <a:xfrm>
            <a:off x="32900" y="864100"/>
            <a:ext cx="3283700" cy="3491650"/>
            <a:chOff x="24800" y="983850"/>
            <a:chExt cx="3283700" cy="3491650"/>
          </a:xfrm>
        </p:grpSpPr>
        <p:pic>
          <p:nvPicPr>
            <p:cNvPr id="154" name="Google Shape;154;p21"/>
            <p:cNvPicPr preferRelativeResize="0"/>
            <p:nvPr/>
          </p:nvPicPr>
          <p:blipFill rotWithShape="1">
            <a:blip r:embed="rId3">
              <a:alphaModFix/>
            </a:blip>
            <a:srcRect l="1448"/>
            <a:stretch/>
          </p:blipFill>
          <p:spPr>
            <a:xfrm>
              <a:off x="24800" y="983850"/>
              <a:ext cx="3283700" cy="3491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468084" y="1218174"/>
              <a:ext cx="622276" cy="6255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67545" y="1218172"/>
              <a:ext cx="830100" cy="3016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57" name="Google Shape;157;p21"/>
          <p:cNvGrpSpPr/>
          <p:nvPr/>
        </p:nvGrpSpPr>
        <p:grpSpPr>
          <a:xfrm>
            <a:off x="3487401" y="864090"/>
            <a:ext cx="3283619" cy="3474213"/>
            <a:chOff x="3392800" y="743100"/>
            <a:chExt cx="3769076" cy="3713750"/>
          </a:xfrm>
        </p:grpSpPr>
        <p:pic>
          <p:nvPicPr>
            <p:cNvPr id="158" name="Google Shape;158;p21"/>
            <p:cNvPicPr preferRelativeResize="0"/>
            <p:nvPr/>
          </p:nvPicPr>
          <p:blipFill rotWithShape="1">
            <a:blip r:embed="rId6">
              <a:alphaModFix/>
            </a:blip>
            <a:srcRect l="960"/>
            <a:stretch/>
          </p:blipFill>
          <p:spPr>
            <a:xfrm>
              <a:off x="3392800" y="743100"/>
              <a:ext cx="3769076" cy="37137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2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5924225" y="945175"/>
              <a:ext cx="830100" cy="860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0" name="Google Shape;160;p2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56021" y="945176"/>
              <a:ext cx="830114" cy="30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1" name="Google Shape;161;p21" descr="R_{1,x}^{True}=\langle Q_{1,x}\cos{\Psi_{RP}}\rangle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53399" y="2419725"/>
            <a:ext cx="2209240" cy="30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1" descr="R_{1,y}^{True}=\langle Q_{1,y}\sin{\Psi_{RP}}\rangle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53411" y="3232257"/>
            <a:ext cx="2209239" cy="310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 descr="R_{1,i}=\sqrt{\langle Q_{1,i}^NQ_{1,i}^S\rangle}, i=x,y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71024" y="1064375"/>
            <a:ext cx="2306951" cy="36129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/>
          <p:nvPr/>
        </p:nvSpPr>
        <p:spPr>
          <a:xfrm>
            <a:off x="6855250" y="1514250"/>
            <a:ext cx="216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N </a:t>
            </a:r>
            <a:r>
              <a:rPr lang="ru"/>
              <a:t>- northern FHCal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i="1"/>
              <a:t>S </a:t>
            </a:r>
            <a:r>
              <a:rPr lang="ru"/>
              <a:t>- southern</a:t>
            </a:r>
            <a:r>
              <a:rPr lang="ru">
                <a:solidFill>
                  <a:schemeClr val="dk1"/>
                </a:solidFill>
              </a:rPr>
              <a:t> FHCal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409200" y="-11575"/>
            <a:ext cx="8520600" cy="4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Effect of acceptance corrections on full FHCal resolution</a:t>
            </a:r>
            <a:endParaRPr sz="2500"/>
          </a:p>
        </p:txBody>
      </p:sp>
      <p:sp>
        <p:nvSpPr>
          <p:cNvPr id="170" name="Google Shape;17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9</a:t>
            </a:fld>
            <a:endParaRPr/>
          </a:p>
        </p:txBody>
      </p:sp>
      <p:sp>
        <p:nvSpPr>
          <p:cNvPr id="171" name="Google Shape;171;p22"/>
          <p:cNvSpPr txBox="1"/>
          <p:nvPr/>
        </p:nvSpPr>
        <p:spPr>
          <a:xfrm>
            <a:off x="510225" y="4107175"/>
            <a:ext cx="83694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No effect in case of fully functional detector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"/>
              <a:t>Rescaling minimizes the effect of failing modules (marked red) on the symmetry plane estimate</a:t>
            </a:r>
            <a:endParaRPr/>
          </a:p>
        </p:txBody>
      </p:sp>
      <p:grpSp>
        <p:nvGrpSpPr>
          <p:cNvPr id="172" name="Google Shape;172;p22"/>
          <p:cNvGrpSpPr/>
          <p:nvPr/>
        </p:nvGrpSpPr>
        <p:grpSpPr>
          <a:xfrm>
            <a:off x="786375" y="734974"/>
            <a:ext cx="3407259" cy="3226880"/>
            <a:chOff x="786375" y="734974"/>
            <a:chExt cx="3407259" cy="3226880"/>
          </a:xfrm>
        </p:grpSpPr>
        <p:grpSp>
          <p:nvGrpSpPr>
            <p:cNvPr id="173" name="Google Shape;173;p22"/>
            <p:cNvGrpSpPr/>
            <p:nvPr/>
          </p:nvGrpSpPr>
          <p:grpSpPr>
            <a:xfrm>
              <a:off x="805273" y="734974"/>
              <a:ext cx="3388361" cy="3226880"/>
              <a:chOff x="43281" y="1053775"/>
              <a:chExt cx="2301876" cy="2192025"/>
            </a:xfrm>
          </p:grpSpPr>
          <p:pic>
            <p:nvPicPr>
              <p:cNvPr id="174" name="Google Shape;174;p22"/>
              <p:cNvPicPr preferRelativeResize="0"/>
              <p:nvPr/>
            </p:nvPicPr>
            <p:blipFill rotWithShape="1">
              <a:blip r:embed="rId3">
                <a:alphaModFix/>
              </a:blip>
              <a:srcRect t="1009"/>
              <a:stretch/>
            </p:blipFill>
            <p:spPr>
              <a:xfrm>
                <a:off x="43281" y="1053775"/>
                <a:ext cx="2301876" cy="21920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5" name="Google Shape;175;p22"/>
              <p:cNvSpPr/>
              <p:nvPr/>
            </p:nvSpPr>
            <p:spPr>
              <a:xfrm>
                <a:off x="434613" y="1179125"/>
                <a:ext cx="1519200" cy="1953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76" name="Google Shape;176;p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443080" y="1147336"/>
                <a:ext cx="706156" cy="26176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77" name="Google Shape;177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86375" y="852525"/>
              <a:ext cx="213750" cy="1862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8" name="Google Shape;178;p22"/>
          <p:cNvGrpSpPr/>
          <p:nvPr/>
        </p:nvGrpSpPr>
        <p:grpSpPr>
          <a:xfrm>
            <a:off x="4748946" y="743254"/>
            <a:ext cx="3374046" cy="3174197"/>
            <a:chOff x="4748775" y="743214"/>
            <a:chExt cx="3350259" cy="3151820"/>
          </a:xfrm>
        </p:grpSpPr>
        <p:grpSp>
          <p:nvGrpSpPr>
            <p:cNvPr id="179" name="Google Shape;179;p22"/>
            <p:cNvGrpSpPr/>
            <p:nvPr/>
          </p:nvGrpSpPr>
          <p:grpSpPr>
            <a:xfrm>
              <a:off x="4752002" y="743214"/>
              <a:ext cx="3347032" cy="3151820"/>
              <a:chOff x="2313522" y="1078043"/>
              <a:chExt cx="2301948" cy="2167689"/>
            </a:xfrm>
          </p:grpSpPr>
          <p:pic>
            <p:nvPicPr>
              <p:cNvPr id="180" name="Google Shape;180;p22"/>
              <p:cNvPicPr preferRelativeResize="0"/>
              <p:nvPr/>
            </p:nvPicPr>
            <p:blipFill rotWithShape="1">
              <a:blip r:embed="rId6">
                <a:alphaModFix/>
              </a:blip>
              <a:srcRect t="1047" b="1057"/>
              <a:stretch/>
            </p:blipFill>
            <p:spPr>
              <a:xfrm>
                <a:off x="2313522" y="1078043"/>
                <a:ext cx="2301948" cy="216768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1" name="Google Shape;181;p22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915579" y="1179129"/>
                <a:ext cx="553416" cy="53797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82" name="Google Shape;182;p22"/>
              <p:cNvSpPr/>
              <p:nvPr/>
            </p:nvSpPr>
            <p:spPr>
              <a:xfrm>
                <a:off x="2734525" y="1208525"/>
                <a:ext cx="1152900" cy="195300"/>
              </a:xfrm>
              <a:prstGeom prst="rect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83" name="Google Shape;183;p22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2719122" y="1176745"/>
                <a:ext cx="706156" cy="26176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4" name="Google Shape;184;p22"/>
              <p:cNvPicPr preferRelativeResize="0"/>
              <p:nvPr/>
            </p:nvPicPr>
            <p:blipFill rotWithShape="1">
              <a:blip r:embed="rId8">
                <a:alphaModFix/>
              </a:blip>
              <a:srcRect l="6234" t="18093" r="9"/>
              <a:stretch/>
            </p:blipFill>
            <p:spPr>
              <a:xfrm>
                <a:off x="3319475" y="2024075"/>
                <a:ext cx="328600" cy="9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5" name="Google Shape;185;p2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748775" y="852525"/>
              <a:ext cx="213750" cy="1862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Экран (16:9)</PresentationFormat>
  <Paragraphs>99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Simple Light</vt:lpstr>
      <vt:lpstr>Systematics of reaction plane determination with the MPD experiment.</vt:lpstr>
      <vt:lpstr> Anisotropic transverse flow </vt:lpstr>
      <vt:lpstr>Anisotropic transverse flow in heavy-ion collisions at Nuclotron-NICA energies</vt:lpstr>
      <vt:lpstr> MPD experiment </vt:lpstr>
      <vt:lpstr> Dataset </vt:lpstr>
      <vt:lpstr>Презентация PowerPoint</vt:lpstr>
      <vt:lpstr>Corrections for azimuthal acceptance non-uniformity</vt:lpstr>
      <vt:lpstr>Reconstructed resolution correction (2-subevent method)</vt:lpstr>
      <vt:lpstr>Effect of acceptance corrections on full FHCal resolution</vt:lpstr>
      <vt:lpstr>Effect of acceptance corrections on FHCal rings resolution</vt:lpstr>
      <vt:lpstr>Proton directed flow relative to spectator symmetry plane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Systematics of reaction plane determination with the MPD experiment.</dc:title>
  <dc:creator>USER</dc:creator>
  <cp:lastModifiedBy>USER</cp:lastModifiedBy>
  <cp:revision>2</cp:revision>
  <dcterms:modified xsi:type="dcterms:W3CDTF">2022-07-14T08:57:01Z</dcterms:modified>
</cp:coreProperties>
</file>