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9"/>
  </p:notesMasterIdLst>
  <p:sldIdLst>
    <p:sldId id="277" r:id="rId4"/>
    <p:sldId id="312" r:id="rId5"/>
    <p:sldId id="326" r:id="rId6"/>
    <p:sldId id="327" r:id="rId7"/>
    <p:sldId id="313" r:id="rId8"/>
    <p:sldId id="320" r:id="rId9"/>
    <p:sldId id="314" r:id="rId10"/>
    <p:sldId id="325" r:id="rId11"/>
    <p:sldId id="315" r:id="rId12"/>
    <p:sldId id="321" r:id="rId13"/>
    <p:sldId id="322" r:id="rId14"/>
    <p:sldId id="323" r:id="rId15"/>
    <p:sldId id="324" r:id="rId16"/>
    <p:sldId id="316" r:id="rId17"/>
    <p:sldId id="317"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70-chyum" initials="7"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9" autoAdjust="0"/>
    <p:restoredTop sz="94675" autoAdjust="0"/>
  </p:normalViewPr>
  <p:slideViewPr>
    <p:cSldViewPr>
      <p:cViewPr>
        <p:scale>
          <a:sx n="80" d="100"/>
          <a:sy n="80" d="100"/>
        </p:scale>
        <p:origin x="1032" y="-3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5" Type="http://schemas.openxmlformats.org/officeDocument/2006/relationships/image" Target="../media/image7.wmf"/><Relationship Id="rId4"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64AF13-D976-4D74-B72F-47CFDF1AC58C}" type="datetimeFigureOut">
              <a:rPr lang="ru-RU" smtClean="0"/>
              <a:pPr/>
              <a:t>14.07.2022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151087-2156-4755-A076-6E80F863B31C}" type="slidenum">
              <a:rPr lang="ru-RU" smtClean="0"/>
              <a:pPr/>
              <a:t>‹#›</a:t>
            </a:fld>
            <a:endParaRPr lang="ru-RU"/>
          </a:p>
        </p:txBody>
      </p:sp>
    </p:spTree>
    <p:extLst>
      <p:ext uri="{BB962C8B-B14F-4D97-AF65-F5344CB8AC3E}">
        <p14:creationId xmlns:p14="http://schemas.microsoft.com/office/powerpoint/2010/main" val="126390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A151087-2156-4755-A076-6E80F863B31C}" type="slidenum">
              <a:rPr lang="ru-RU" smtClean="0"/>
              <a:pPr/>
              <a:t>7</a:t>
            </a:fld>
            <a:endParaRPr lang="ru-RU"/>
          </a:p>
        </p:txBody>
      </p:sp>
    </p:spTree>
    <p:extLst>
      <p:ext uri="{BB962C8B-B14F-4D97-AF65-F5344CB8AC3E}">
        <p14:creationId xmlns:p14="http://schemas.microsoft.com/office/powerpoint/2010/main" val="2495059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E372B35D-FC20-40A8-AF2E-205DFA4688B0}" type="datetime1">
              <a:rPr lang="ru-RU" smtClean="0"/>
              <a:pPr/>
              <a:t>14.07.2022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366E304-19C5-4B3D-87C3-61C394B8CFBD}" type="datetime1">
              <a:rPr lang="ru-RU" smtClean="0"/>
              <a:pPr/>
              <a:t>14.07.2022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DBB178C-2071-4952-AC40-EF432BEB5DEC}" type="datetime1">
              <a:rPr lang="ru-RU" smtClean="0"/>
              <a:pPr/>
              <a:t>14.07.2022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82E81AF8-DB4C-4AC1-837A-C0EC28963E5A}"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04891BD-3C0A-41FB-9D33-00423EC0191D}"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D73F1D16-A70F-41C9-99BC-39F475D572C1}"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F0E77473-C9AF-479A-8E4B-7708E06A2B3B}"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DB2065DA-7AF9-446F-BEBB-5D407A69D59C}"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52EA3F8E-74DE-4C3D-9549-0C6E5471D350}"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479D6701-BA5B-449D-8821-6C6211CEBE49}"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6472F0F-26B6-4BFD-837B-3B5C9ABB269C}"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D1FB221-1A94-488E-9AF2-DA0D18C78345}" type="datetime1">
              <a:rPr lang="ru-RU" smtClean="0"/>
              <a:pPr/>
              <a:t>14.07.2022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32532E1-959F-4243-8E18-C551C17C72C1}"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F3BD63C6-8537-48CC-AC5A-83E4D37AE478}"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90538"/>
            <a:ext cx="2057400" cy="56356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490538"/>
            <a:ext cx="6019800" cy="56356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5542375-290A-48CD-8F96-BF08AD9F8C55}"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82E81AF8-DB4C-4AC1-837A-C0EC28963E5A}"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04891BD-3C0A-41FB-9D33-00423EC0191D}"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D73F1D16-A70F-41C9-99BC-39F475D572C1}"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F0E77473-C9AF-479A-8E4B-7708E06A2B3B}"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DB2065DA-7AF9-446F-BEBB-5D407A69D59C}"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52EA3F8E-74DE-4C3D-9549-0C6E5471D350}"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479D6701-BA5B-449D-8821-6C6211CEBE49}"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61A3F6A-03CC-44C8-9F04-1056BEDF1B3E}" type="datetime1">
              <a:rPr lang="ru-RU" smtClean="0"/>
              <a:pPr/>
              <a:t>14.07.2022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6472F0F-26B6-4BFD-837B-3B5C9ABB269C}"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D32532E1-959F-4243-8E18-C551C17C72C1}"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F3BD63C6-8537-48CC-AC5A-83E4D37AE478}"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90538"/>
            <a:ext cx="2057400" cy="56356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490538"/>
            <a:ext cx="6019800" cy="56356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5542375-290A-48CD-8F96-BF08AD9F8C55}" type="slidenum">
              <a:rPr lang="ru-RU" altLang="ru-RU">
                <a:solidFill>
                  <a:srgbClr val="000099"/>
                </a:solidFill>
              </a:rPr>
              <a:pPr/>
              <a:t>‹#›</a:t>
            </a:fld>
            <a:endParaRPr lang="ru-RU" altLang="ru-RU">
              <a:solidFill>
                <a:srgbClr val="000099"/>
              </a:solidFill>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F2D75202-1208-4229-8669-7CC179D19EE3}" type="datetime1">
              <a:rPr lang="ru-RU" smtClean="0"/>
              <a:pPr/>
              <a:t>14.07.2022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331BB5EA-4322-4DDF-806D-C6F871D8158B}" type="datetime1">
              <a:rPr lang="ru-RU" smtClean="0"/>
              <a:pPr/>
              <a:t>14.07.2022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8382A37C-2642-4439-80CF-7374BACEDA8B}" type="datetime1">
              <a:rPr lang="ru-RU" smtClean="0"/>
              <a:pPr/>
              <a:t>14.07.2022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4F06C3-5BFB-4A0C-B095-E7645D61A8A0}" type="datetime1">
              <a:rPr lang="ru-RU" smtClean="0"/>
              <a:pPr/>
              <a:t>14.07.2022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9FA16B0-D0C7-429B-A502-2B01D79057E2}" type="datetime1">
              <a:rPr lang="ru-RU" smtClean="0"/>
              <a:pPr/>
              <a:t>14.07.2022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1B0C77A-0601-4670-90B8-C08776C57D1F}" type="datetime1">
              <a:rPr lang="ru-RU" smtClean="0"/>
              <a:pPr/>
              <a:t>14.07.2022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605E9-CCC1-4848-A201-82E55A5B51E0}" type="datetime1">
              <a:rPr lang="ru-RU" smtClean="0"/>
              <a:pPr/>
              <a:t>14.07.2022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90538"/>
            <a:ext cx="8229600" cy="900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a:t>Образец текста</a:t>
            </a:r>
          </a:p>
        </p:txBody>
      </p:sp>
      <p:sp>
        <p:nvSpPr>
          <p:cNvPr id="460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charset="0"/>
              </a:defRPr>
            </a:lvl1pPr>
          </a:lstStyle>
          <a:p>
            <a:pPr fontAlgn="base">
              <a:spcBef>
                <a:spcPct val="0"/>
              </a:spcBef>
              <a:spcAft>
                <a:spcPct val="0"/>
              </a:spcAft>
              <a:defRPr/>
            </a:pPr>
            <a:endParaRPr lang="ru-RU">
              <a:solidFill>
                <a:srgbClr val="000000"/>
              </a:solidFill>
            </a:endParaRPr>
          </a:p>
        </p:txBody>
      </p:sp>
      <p:sp>
        <p:nvSpPr>
          <p:cNvPr id="460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charset="0"/>
              </a:defRPr>
            </a:lvl1pPr>
          </a:lstStyle>
          <a:p>
            <a:pPr fontAlgn="base">
              <a:spcBef>
                <a:spcPct val="0"/>
              </a:spcBef>
              <a:spcAft>
                <a:spcPct val="0"/>
              </a:spcAft>
              <a:defRPr/>
            </a:pPr>
            <a:endParaRPr lang="ru-RU">
              <a:solidFill>
                <a:srgbClr val="000000"/>
              </a:solidFill>
            </a:endParaRPr>
          </a:p>
        </p:txBody>
      </p:sp>
      <p:sp>
        <p:nvSpPr>
          <p:cNvPr id="46086" name="Rectangle 6"/>
          <p:cNvSpPr>
            <a:spLocks noGrp="1" noChangeArrowheads="1"/>
          </p:cNvSpPr>
          <p:nvPr>
            <p:ph type="sldNum" sz="quarter" idx="4"/>
          </p:nvPr>
        </p:nvSpPr>
        <p:spPr bwMode="auto">
          <a:xfrm>
            <a:off x="6877050" y="6569075"/>
            <a:ext cx="1125538" cy="215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pPr fontAlgn="base">
              <a:spcBef>
                <a:spcPct val="0"/>
              </a:spcBef>
              <a:spcAft>
                <a:spcPct val="0"/>
              </a:spcAft>
            </a:pPr>
            <a:fld id="{5C0D0DA7-AFAF-4AB9-806C-A244500DD1A0}" type="slidenum">
              <a:rPr lang="ru-RU" altLang="ru-RU" smtClean="0">
                <a:solidFill>
                  <a:srgbClr val="000099"/>
                </a:solidFill>
              </a:rPr>
              <a:pPr fontAlgn="base">
                <a:spcBef>
                  <a:spcPct val="0"/>
                </a:spcBef>
                <a:spcAft>
                  <a:spcPct val="0"/>
                </a:spcAft>
              </a:pPr>
              <a:t>‹#›</a:t>
            </a:fld>
            <a:endParaRPr lang="ru-RU" altLang="ru-RU">
              <a:solidFill>
                <a:srgbClr val="000099"/>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ftr="0" dt="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charset="0"/>
        </a:defRPr>
      </a:lvl2pPr>
      <a:lvl3pPr algn="l" rtl="0" eaLnBrk="0" fontAlgn="base" hangingPunct="0">
        <a:spcBef>
          <a:spcPct val="0"/>
        </a:spcBef>
        <a:spcAft>
          <a:spcPct val="0"/>
        </a:spcAft>
        <a:defRPr sz="2400">
          <a:solidFill>
            <a:schemeClr val="tx2"/>
          </a:solidFill>
          <a:latin typeface="Arial" charset="0"/>
        </a:defRPr>
      </a:lvl3pPr>
      <a:lvl4pPr algn="l" rtl="0" eaLnBrk="0" fontAlgn="base" hangingPunct="0">
        <a:spcBef>
          <a:spcPct val="0"/>
        </a:spcBef>
        <a:spcAft>
          <a:spcPct val="0"/>
        </a:spcAft>
        <a:defRPr sz="2400">
          <a:solidFill>
            <a:schemeClr val="tx2"/>
          </a:solidFill>
          <a:latin typeface="Arial" charset="0"/>
        </a:defRPr>
      </a:lvl4pPr>
      <a:lvl5pPr algn="l" rtl="0" eaLnBrk="0" fontAlgn="base" hangingPunct="0">
        <a:spcBef>
          <a:spcPct val="0"/>
        </a:spcBef>
        <a:spcAft>
          <a:spcPct val="0"/>
        </a:spcAft>
        <a:defRPr sz="2400">
          <a:solidFill>
            <a:schemeClr val="tx2"/>
          </a:solidFill>
          <a:latin typeface="Arial" charset="0"/>
        </a:defRPr>
      </a:lvl5pPr>
      <a:lvl6pPr marL="457200" algn="l" rtl="0" fontAlgn="base">
        <a:spcBef>
          <a:spcPct val="0"/>
        </a:spcBef>
        <a:spcAft>
          <a:spcPct val="0"/>
        </a:spcAft>
        <a:defRPr sz="2400">
          <a:solidFill>
            <a:schemeClr val="tx2"/>
          </a:solidFill>
          <a:latin typeface="Arial" charset="0"/>
        </a:defRPr>
      </a:lvl6pPr>
      <a:lvl7pPr marL="914400" algn="l" rtl="0" fontAlgn="base">
        <a:spcBef>
          <a:spcPct val="0"/>
        </a:spcBef>
        <a:spcAft>
          <a:spcPct val="0"/>
        </a:spcAft>
        <a:defRPr sz="2400">
          <a:solidFill>
            <a:schemeClr val="tx2"/>
          </a:solidFill>
          <a:latin typeface="Arial" charset="0"/>
        </a:defRPr>
      </a:lvl7pPr>
      <a:lvl8pPr marL="1371600" algn="l" rtl="0" fontAlgn="base">
        <a:spcBef>
          <a:spcPct val="0"/>
        </a:spcBef>
        <a:spcAft>
          <a:spcPct val="0"/>
        </a:spcAft>
        <a:defRPr sz="2400">
          <a:solidFill>
            <a:schemeClr val="tx2"/>
          </a:solidFill>
          <a:latin typeface="Arial" charset="0"/>
        </a:defRPr>
      </a:lvl8pPr>
      <a:lvl9pPr marL="1828800" algn="l" rtl="0" fontAlgn="base">
        <a:spcBef>
          <a:spcPct val="0"/>
        </a:spcBef>
        <a:spcAft>
          <a:spcPct val="0"/>
        </a:spcAft>
        <a:defRPr sz="2400">
          <a:solidFill>
            <a:schemeClr val="tx2"/>
          </a:solidFill>
          <a:latin typeface="Arial" charset="0"/>
        </a:defRPr>
      </a:lvl9pPr>
    </p:titleStyle>
    <p:bodyStyle>
      <a:lvl1pPr marL="342900" indent="-342900" algn="l" rtl="0" eaLnBrk="0" fontAlgn="base" hangingPunct="0">
        <a:spcBef>
          <a:spcPct val="20000"/>
        </a:spcBef>
        <a:spcAft>
          <a:spcPct val="0"/>
        </a:spcAft>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490538"/>
            <a:ext cx="8229600" cy="900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a:t>Образец текста</a:t>
            </a:r>
          </a:p>
        </p:txBody>
      </p:sp>
      <p:sp>
        <p:nvSpPr>
          <p:cNvPr id="4608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charset="0"/>
              </a:defRPr>
            </a:lvl1pPr>
          </a:lstStyle>
          <a:p>
            <a:pPr fontAlgn="base">
              <a:spcBef>
                <a:spcPct val="0"/>
              </a:spcBef>
              <a:spcAft>
                <a:spcPct val="0"/>
              </a:spcAft>
              <a:defRPr/>
            </a:pPr>
            <a:endParaRPr lang="ru-RU">
              <a:solidFill>
                <a:srgbClr val="000000"/>
              </a:solidFill>
            </a:endParaRPr>
          </a:p>
        </p:txBody>
      </p:sp>
      <p:sp>
        <p:nvSpPr>
          <p:cNvPr id="4608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charset="0"/>
              </a:defRPr>
            </a:lvl1pPr>
          </a:lstStyle>
          <a:p>
            <a:pPr fontAlgn="base">
              <a:spcBef>
                <a:spcPct val="0"/>
              </a:spcBef>
              <a:spcAft>
                <a:spcPct val="0"/>
              </a:spcAft>
              <a:defRPr/>
            </a:pPr>
            <a:endParaRPr lang="ru-RU">
              <a:solidFill>
                <a:srgbClr val="000000"/>
              </a:solidFill>
            </a:endParaRPr>
          </a:p>
        </p:txBody>
      </p:sp>
      <p:sp>
        <p:nvSpPr>
          <p:cNvPr id="46086" name="Rectangle 6"/>
          <p:cNvSpPr>
            <a:spLocks noGrp="1" noChangeArrowheads="1"/>
          </p:cNvSpPr>
          <p:nvPr>
            <p:ph type="sldNum" sz="quarter" idx="4"/>
          </p:nvPr>
        </p:nvSpPr>
        <p:spPr bwMode="auto">
          <a:xfrm>
            <a:off x="6877050" y="6569075"/>
            <a:ext cx="1125538" cy="215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pPr fontAlgn="base">
              <a:spcBef>
                <a:spcPct val="0"/>
              </a:spcBef>
              <a:spcAft>
                <a:spcPct val="0"/>
              </a:spcAft>
            </a:pPr>
            <a:fld id="{5C0D0DA7-AFAF-4AB9-806C-A244500DD1A0}" type="slidenum">
              <a:rPr lang="ru-RU" altLang="ru-RU" smtClean="0">
                <a:solidFill>
                  <a:srgbClr val="000099"/>
                </a:solidFill>
              </a:rPr>
              <a:pPr fontAlgn="base">
                <a:spcBef>
                  <a:spcPct val="0"/>
                </a:spcBef>
                <a:spcAft>
                  <a:spcPct val="0"/>
                </a:spcAft>
              </a:pPr>
              <a:t>‹#›</a:t>
            </a:fld>
            <a:endParaRPr lang="ru-RU" altLang="ru-RU">
              <a:solidFill>
                <a:srgbClr val="000099"/>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ftr="0" dt="0"/>
  <p:txStyles>
    <p:titleStyle>
      <a:lvl1pPr algn="l" rtl="0" eaLnBrk="0" fontAlgn="base" hangingPunct="0">
        <a:spcBef>
          <a:spcPct val="0"/>
        </a:spcBef>
        <a:spcAft>
          <a:spcPct val="0"/>
        </a:spcAft>
        <a:defRPr sz="2400">
          <a:solidFill>
            <a:schemeClr val="tx2"/>
          </a:solidFill>
          <a:latin typeface="+mj-lt"/>
          <a:ea typeface="+mj-ea"/>
          <a:cs typeface="+mj-cs"/>
        </a:defRPr>
      </a:lvl1pPr>
      <a:lvl2pPr algn="l" rtl="0" eaLnBrk="0" fontAlgn="base" hangingPunct="0">
        <a:spcBef>
          <a:spcPct val="0"/>
        </a:spcBef>
        <a:spcAft>
          <a:spcPct val="0"/>
        </a:spcAft>
        <a:defRPr sz="2400">
          <a:solidFill>
            <a:schemeClr val="tx2"/>
          </a:solidFill>
          <a:latin typeface="Arial" charset="0"/>
        </a:defRPr>
      </a:lvl2pPr>
      <a:lvl3pPr algn="l" rtl="0" eaLnBrk="0" fontAlgn="base" hangingPunct="0">
        <a:spcBef>
          <a:spcPct val="0"/>
        </a:spcBef>
        <a:spcAft>
          <a:spcPct val="0"/>
        </a:spcAft>
        <a:defRPr sz="2400">
          <a:solidFill>
            <a:schemeClr val="tx2"/>
          </a:solidFill>
          <a:latin typeface="Arial" charset="0"/>
        </a:defRPr>
      </a:lvl3pPr>
      <a:lvl4pPr algn="l" rtl="0" eaLnBrk="0" fontAlgn="base" hangingPunct="0">
        <a:spcBef>
          <a:spcPct val="0"/>
        </a:spcBef>
        <a:spcAft>
          <a:spcPct val="0"/>
        </a:spcAft>
        <a:defRPr sz="2400">
          <a:solidFill>
            <a:schemeClr val="tx2"/>
          </a:solidFill>
          <a:latin typeface="Arial" charset="0"/>
        </a:defRPr>
      </a:lvl4pPr>
      <a:lvl5pPr algn="l" rtl="0" eaLnBrk="0" fontAlgn="base" hangingPunct="0">
        <a:spcBef>
          <a:spcPct val="0"/>
        </a:spcBef>
        <a:spcAft>
          <a:spcPct val="0"/>
        </a:spcAft>
        <a:defRPr sz="2400">
          <a:solidFill>
            <a:schemeClr val="tx2"/>
          </a:solidFill>
          <a:latin typeface="Arial" charset="0"/>
        </a:defRPr>
      </a:lvl5pPr>
      <a:lvl6pPr marL="457200" algn="l" rtl="0" fontAlgn="base">
        <a:spcBef>
          <a:spcPct val="0"/>
        </a:spcBef>
        <a:spcAft>
          <a:spcPct val="0"/>
        </a:spcAft>
        <a:defRPr sz="2400">
          <a:solidFill>
            <a:schemeClr val="tx2"/>
          </a:solidFill>
          <a:latin typeface="Arial" charset="0"/>
        </a:defRPr>
      </a:lvl6pPr>
      <a:lvl7pPr marL="914400" algn="l" rtl="0" fontAlgn="base">
        <a:spcBef>
          <a:spcPct val="0"/>
        </a:spcBef>
        <a:spcAft>
          <a:spcPct val="0"/>
        </a:spcAft>
        <a:defRPr sz="2400">
          <a:solidFill>
            <a:schemeClr val="tx2"/>
          </a:solidFill>
          <a:latin typeface="Arial" charset="0"/>
        </a:defRPr>
      </a:lvl7pPr>
      <a:lvl8pPr marL="1371600" algn="l" rtl="0" fontAlgn="base">
        <a:spcBef>
          <a:spcPct val="0"/>
        </a:spcBef>
        <a:spcAft>
          <a:spcPct val="0"/>
        </a:spcAft>
        <a:defRPr sz="2400">
          <a:solidFill>
            <a:schemeClr val="tx2"/>
          </a:solidFill>
          <a:latin typeface="Arial" charset="0"/>
        </a:defRPr>
      </a:lvl8pPr>
      <a:lvl9pPr marL="1828800" algn="l" rtl="0" fontAlgn="base">
        <a:spcBef>
          <a:spcPct val="0"/>
        </a:spcBef>
        <a:spcAft>
          <a:spcPct val="0"/>
        </a:spcAft>
        <a:defRPr sz="2400">
          <a:solidFill>
            <a:schemeClr val="tx2"/>
          </a:solidFill>
          <a:latin typeface="Arial" charset="0"/>
        </a:defRPr>
      </a:lvl9pPr>
    </p:titleStyle>
    <p:bodyStyle>
      <a:lvl1pPr marL="342900" indent="-342900" algn="l" rtl="0" eaLnBrk="0" fontAlgn="base" hangingPunct="0">
        <a:spcBef>
          <a:spcPct val="20000"/>
        </a:spcBef>
        <a:spcAft>
          <a:spcPct val="0"/>
        </a:spcAft>
        <a:defRPr sz="1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8.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png"/><Relationship Id="rId1" Type="http://schemas.openxmlformats.org/officeDocument/2006/relationships/slideLayout" Target="../slideLayouts/slideLayout7.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 Id="rId9" Type="http://schemas.openxmlformats.org/officeDocument/2006/relationships/image" Target="../media/image3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a:t>
            </a:fld>
            <a:endParaRPr lang="ru-RU"/>
          </a:p>
        </p:txBody>
      </p:sp>
      <p:sp>
        <p:nvSpPr>
          <p:cNvPr id="3" name="Прямоугольник 2"/>
          <p:cNvSpPr/>
          <p:nvPr/>
        </p:nvSpPr>
        <p:spPr>
          <a:xfrm>
            <a:off x="251520" y="320956"/>
            <a:ext cx="8640960" cy="4031873"/>
          </a:xfrm>
          <a:prstGeom prst="rect">
            <a:avLst/>
          </a:prstGeom>
        </p:spPr>
        <p:txBody>
          <a:bodyPr wrap="square">
            <a:spAutoFit/>
          </a:bodyPr>
          <a:lstStyle/>
          <a:p>
            <a:pPr algn="ctr"/>
            <a:r>
              <a:rPr lang="en-US" sz="3200" dirty="0">
                <a:solidFill>
                  <a:srgbClr val="FF0000"/>
                </a:solidFill>
              </a:rPr>
              <a:t>AB INITIO STUDY OF RADII OF SIX-NUCLEON ISOBAR ANALOGUE STATES</a:t>
            </a:r>
          </a:p>
          <a:p>
            <a:pPr algn="ctr"/>
            <a:endParaRPr lang="en-US" sz="2400" dirty="0">
              <a:latin typeface="Arial" pitchFamily="34" charset="0"/>
              <a:cs typeface="Arial" pitchFamily="34" charset="0"/>
            </a:endParaRPr>
          </a:p>
          <a:p>
            <a:pPr algn="ctr">
              <a:lnSpc>
                <a:spcPct val="100000"/>
              </a:lnSpc>
            </a:pPr>
            <a:r>
              <a:rPr lang="en-US" sz="2400" dirty="0">
                <a:solidFill>
                  <a:srgbClr val="000000"/>
                </a:solidFill>
                <a:latin typeface="Times New Roman" pitchFamily="18" charset="0"/>
                <a:ea typeface="DejaVu Sans"/>
                <a:cs typeface="Times New Roman" pitchFamily="18" charset="0"/>
              </a:rPr>
              <a:t>D.</a:t>
            </a:r>
            <a:r>
              <a:rPr lang="ru-RU" sz="2400" dirty="0">
                <a:solidFill>
                  <a:srgbClr val="000000"/>
                </a:solidFill>
                <a:latin typeface="Times New Roman" pitchFamily="18" charset="0"/>
                <a:ea typeface="DejaVu Sans"/>
                <a:cs typeface="Times New Roman" pitchFamily="18" charset="0"/>
              </a:rPr>
              <a:t> </a:t>
            </a:r>
            <a:r>
              <a:rPr lang="en-US" sz="2400" dirty="0">
                <a:solidFill>
                  <a:srgbClr val="000000"/>
                </a:solidFill>
                <a:latin typeface="Times New Roman" pitchFamily="18" charset="0"/>
                <a:ea typeface="DejaVu Sans"/>
                <a:cs typeface="Times New Roman" pitchFamily="18" charset="0"/>
              </a:rPr>
              <a:t>M. Rodkin</a:t>
            </a:r>
            <a:r>
              <a:rPr lang="en-US" sz="2400" baseline="30000" dirty="0">
                <a:solidFill>
                  <a:srgbClr val="000000"/>
                </a:solidFill>
                <a:latin typeface="Times New Roman" pitchFamily="18" charset="0"/>
                <a:ea typeface="DejaVu Sans"/>
                <a:cs typeface="Times New Roman" pitchFamily="18" charset="0"/>
              </a:rPr>
              <a:t>1,2</a:t>
            </a:r>
            <a:endParaRPr lang="en-US" sz="2400" dirty="0">
              <a:latin typeface="Times New Roman" pitchFamily="18" charset="0"/>
              <a:cs typeface="Times New Roman" pitchFamily="18" charset="0"/>
            </a:endParaRPr>
          </a:p>
          <a:p>
            <a:pPr algn="ctr">
              <a:lnSpc>
                <a:spcPct val="100000"/>
              </a:lnSpc>
            </a:pPr>
            <a:r>
              <a:rPr lang="en-US" sz="2400" dirty="0">
                <a:solidFill>
                  <a:srgbClr val="000000"/>
                </a:solidFill>
                <a:latin typeface="Times New Roman" pitchFamily="18" charset="0"/>
                <a:ea typeface="DejaVu Sans"/>
                <a:cs typeface="Times New Roman" pitchFamily="18" charset="0"/>
              </a:rPr>
              <a:t>Yu.</a:t>
            </a:r>
            <a:r>
              <a:rPr lang="ru-RU" sz="2400" dirty="0">
                <a:solidFill>
                  <a:srgbClr val="000000"/>
                </a:solidFill>
                <a:latin typeface="Times New Roman" pitchFamily="18" charset="0"/>
                <a:ea typeface="DejaVu Sans"/>
                <a:cs typeface="Times New Roman" pitchFamily="18" charset="0"/>
              </a:rPr>
              <a:t> </a:t>
            </a:r>
            <a:r>
              <a:rPr lang="en-US" sz="2400" dirty="0">
                <a:solidFill>
                  <a:srgbClr val="000000"/>
                </a:solidFill>
                <a:latin typeface="Times New Roman" pitchFamily="18" charset="0"/>
                <a:ea typeface="DejaVu Sans"/>
                <a:cs typeface="Times New Roman" pitchFamily="18" charset="0"/>
              </a:rPr>
              <a:t>M. Tchuvil'sky</a:t>
            </a:r>
            <a:r>
              <a:rPr lang="en-US" sz="2400" baseline="30000" dirty="0">
                <a:solidFill>
                  <a:srgbClr val="000000"/>
                </a:solidFill>
                <a:latin typeface="Times New Roman" pitchFamily="18" charset="0"/>
                <a:ea typeface="DejaVu Sans"/>
                <a:cs typeface="Times New Roman" pitchFamily="18" charset="0"/>
              </a:rPr>
              <a:t>1,2</a:t>
            </a:r>
          </a:p>
          <a:p>
            <a:pPr algn="ctr">
              <a:lnSpc>
                <a:spcPct val="100000"/>
              </a:lnSpc>
            </a:pPr>
            <a:endParaRPr lang="ru-RU" sz="2400" dirty="0">
              <a:latin typeface="Times New Roman" pitchFamily="18" charset="0"/>
              <a:cs typeface="Times New Roman" pitchFamily="18" charset="0"/>
            </a:endParaRPr>
          </a:p>
          <a:p>
            <a:pPr algn="ctr">
              <a:lnSpc>
                <a:spcPct val="100000"/>
              </a:lnSpc>
            </a:pPr>
            <a:r>
              <a:rPr lang="en-US" sz="2400" baseline="30000" dirty="0">
                <a:solidFill>
                  <a:srgbClr val="000000"/>
                </a:solidFill>
                <a:latin typeface="Times New Roman" pitchFamily="18" charset="0"/>
                <a:ea typeface="DejaVu Sans"/>
                <a:cs typeface="Times New Roman" pitchFamily="18" charset="0"/>
              </a:rPr>
              <a:t>1</a:t>
            </a:r>
            <a:r>
              <a:rPr lang="en-US" sz="2400" dirty="0">
                <a:solidFill>
                  <a:srgbClr val="000000"/>
                </a:solidFill>
                <a:latin typeface="Times New Roman" pitchFamily="18" charset="0"/>
                <a:ea typeface="DejaVu Sans"/>
                <a:cs typeface="Times New Roman" pitchFamily="18" charset="0"/>
              </a:rPr>
              <a:t>Dukhov Research Institute for Automatics, Moscow, Russia</a:t>
            </a:r>
            <a:endParaRPr lang="en-US" sz="2400" dirty="0">
              <a:latin typeface="Times New Roman" pitchFamily="18" charset="0"/>
              <a:cs typeface="Times New Roman" pitchFamily="18" charset="0"/>
            </a:endParaRPr>
          </a:p>
          <a:p>
            <a:pPr algn="ctr">
              <a:lnSpc>
                <a:spcPct val="100000"/>
              </a:lnSpc>
            </a:pPr>
            <a:endParaRPr lang="en-US" sz="2400" dirty="0">
              <a:latin typeface="Times New Roman" pitchFamily="18" charset="0"/>
              <a:cs typeface="Times New Roman" pitchFamily="18" charset="0"/>
            </a:endParaRPr>
          </a:p>
          <a:p>
            <a:pPr algn="ctr">
              <a:lnSpc>
                <a:spcPct val="100000"/>
              </a:lnSpc>
            </a:pPr>
            <a:r>
              <a:rPr lang="en-US" sz="2400" baseline="30000" dirty="0">
                <a:solidFill>
                  <a:srgbClr val="000000"/>
                </a:solidFill>
                <a:latin typeface="Times New Roman" pitchFamily="18" charset="0"/>
                <a:ea typeface="DejaVu Sans"/>
                <a:cs typeface="Times New Roman" pitchFamily="18" charset="0"/>
              </a:rPr>
              <a:t>2</a:t>
            </a:r>
            <a:r>
              <a:rPr lang="en-US" sz="2400" dirty="0">
                <a:solidFill>
                  <a:srgbClr val="000000"/>
                </a:solidFill>
                <a:latin typeface="Times New Roman" pitchFamily="18" charset="0"/>
                <a:ea typeface="DejaVu Sans"/>
                <a:cs typeface="Times New Roman" pitchFamily="18" charset="0"/>
              </a:rPr>
              <a:t>Skobeltsyn Institute of Nuclear Physics, </a:t>
            </a:r>
            <a:r>
              <a:rPr lang="en-US" sz="2400" dirty="0" err="1">
                <a:solidFill>
                  <a:srgbClr val="000000"/>
                </a:solidFill>
                <a:latin typeface="Times New Roman" pitchFamily="18" charset="0"/>
                <a:ea typeface="DejaVu Sans"/>
                <a:cs typeface="Times New Roman" pitchFamily="18" charset="0"/>
              </a:rPr>
              <a:t>Lomonosov</a:t>
            </a:r>
            <a:r>
              <a:rPr lang="en-US" sz="2400" dirty="0">
                <a:solidFill>
                  <a:srgbClr val="000000"/>
                </a:solidFill>
                <a:latin typeface="Times New Roman" pitchFamily="18" charset="0"/>
                <a:ea typeface="DejaVu Sans"/>
                <a:cs typeface="Times New Roman" pitchFamily="18" charset="0"/>
              </a:rPr>
              <a:t> Moscow State University, Moscow, Russia</a:t>
            </a:r>
            <a:endParaRPr lang="en-US" sz="24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10</a:t>
            </a:fld>
            <a:endParaRPr lang="ru-RU"/>
          </a:p>
        </p:txBody>
      </p:sp>
      <p:sp>
        <p:nvSpPr>
          <p:cNvPr id="3" name="CustomShape 1"/>
          <p:cNvSpPr>
            <a:spLocks noChangeArrowheads="1"/>
          </p:cNvSpPr>
          <p:nvPr/>
        </p:nvSpPr>
        <p:spPr bwMode="auto">
          <a:xfrm>
            <a:off x="611188" y="44624"/>
            <a:ext cx="7356475" cy="820738"/>
          </a:xfrm>
          <a:prstGeom prst="rect">
            <a:avLst/>
          </a:prstGeom>
          <a:noFill/>
          <a:ln w="9525">
            <a:noFill/>
            <a:miter lim="800000"/>
            <a:headEnd/>
            <a:tailEnd/>
          </a:ln>
        </p:spPr>
        <p:txBody>
          <a:bodyPr lIns="90000" tIns="45000" rIns="90000" bIns="45000"/>
          <a:lstStyle/>
          <a:p>
            <a:pPr algn="ctr" fontAlgn="base">
              <a:spcBef>
                <a:spcPct val="0"/>
              </a:spcBef>
              <a:spcAft>
                <a:spcPct val="0"/>
              </a:spcAft>
            </a:pPr>
            <a:r>
              <a:rPr lang="en-US" sz="2800" dirty="0">
                <a:solidFill>
                  <a:srgbClr val="FF0000"/>
                </a:solidFill>
              </a:rPr>
              <a:t>Results of calculations of the total binding energy and radii of the 0</a:t>
            </a:r>
            <a:r>
              <a:rPr lang="en-US" sz="2800" baseline="30000" dirty="0">
                <a:solidFill>
                  <a:srgbClr val="FF0000"/>
                </a:solidFill>
              </a:rPr>
              <a:t>+</a:t>
            </a:r>
            <a:r>
              <a:rPr lang="en-US" sz="2800" dirty="0">
                <a:solidFill>
                  <a:srgbClr val="FF0000"/>
                </a:solidFill>
              </a:rPr>
              <a:t> T=1 state of </a:t>
            </a:r>
            <a:r>
              <a:rPr lang="en-US" sz="2800" baseline="30000" dirty="0">
                <a:solidFill>
                  <a:srgbClr val="FF0000"/>
                </a:solidFill>
              </a:rPr>
              <a:t>6</a:t>
            </a:r>
            <a:r>
              <a:rPr lang="en-US" sz="2800" dirty="0">
                <a:solidFill>
                  <a:srgbClr val="FF0000"/>
                </a:solidFill>
              </a:rPr>
              <a:t>Li.</a:t>
            </a:r>
            <a:r>
              <a:rPr lang="ru-RU" altLang="ru-RU" sz="2400" dirty="0">
                <a:solidFill>
                  <a:srgbClr val="FF0000"/>
                </a:solidFill>
                <a:ea typeface="DejaVu Sans"/>
                <a:cs typeface="Arial" pitchFamily="34" charset="0"/>
              </a:rPr>
              <a:t> </a:t>
            </a:r>
            <a:r>
              <a:rPr lang="ru-RU" altLang="ru-RU" sz="2400" dirty="0">
                <a:solidFill>
                  <a:srgbClr val="4F81BD"/>
                </a:solidFill>
                <a:ea typeface="DejaVu Sans"/>
                <a:cs typeface="Arial" pitchFamily="34" charset="0"/>
              </a:rPr>
              <a:t>	</a:t>
            </a:r>
            <a:endParaRPr lang="ru-RU" altLang="ru-RU" sz="2400" dirty="0">
              <a:solidFill>
                <a:srgbClr val="000099"/>
              </a:solidFill>
              <a:ea typeface="DejaVu Sans"/>
              <a:cs typeface="Arial" pitchFamily="34" charset="0"/>
            </a:endParaRPr>
          </a:p>
        </p:txBody>
      </p:sp>
      <p:graphicFrame>
        <p:nvGraphicFramePr>
          <p:cNvPr id="8" name="Таблица 7"/>
          <p:cNvGraphicFramePr>
            <a:graphicFrameLocks noGrp="1"/>
          </p:cNvGraphicFramePr>
          <p:nvPr/>
        </p:nvGraphicFramePr>
        <p:xfrm>
          <a:off x="35496" y="1484784"/>
          <a:ext cx="4104457" cy="1800200"/>
        </p:xfrm>
        <a:graphic>
          <a:graphicData uri="http://schemas.openxmlformats.org/drawingml/2006/table">
            <a:tbl>
              <a:tblPr/>
              <a:tblGrid>
                <a:gridCol w="605215">
                  <a:extLst>
                    <a:ext uri="{9D8B030D-6E8A-4147-A177-3AD203B41FA5}">
                      <a16:colId xmlns:a16="http://schemas.microsoft.com/office/drawing/2014/main" xmlns="" val="20000"/>
                    </a:ext>
                  </a:extLst>
                </a:gridCol>
                <a:gridCol w="836297">
                  <a:extLst>
                    <a:ext uri="{9D8B030D-6E8A-4147-A177-3AD203B41FA5}">
                      <a16:colId xmlns:a16="http://schemas.microsoft.com/office/drawing/2014/main" xmlns="" val="20001"/>
                    </a:ext>
                  </a:extLst>
                </a:gridCol>
                <a:gridCol w="902320">
                  <a:extLst>
                    <a:ext uri="{9D8B030D-6E8A-4147-A177-3AD203B41FA5}">
                      <a16:colId xmlns:a16="http://schemas.microsoft.com/office/drawing/2014/main" xmlns="" val="20002"/>
                    </a:ext>
                  </a:extLst>
                </a:gridCol>
                <a:gridCol w="825293">
                  <a:extLst>
                    <a:ext uri="{9D8B030D-6E8A-4147-A177-3AD203B41FA5}">
                      <a16:colId xmlns:a16="http://schemas.microsoft.com/office/drawing/2014/main" xmlns="" val="20003"/>
                    </a:ext>
                  </a:extLst>
                </a:gridCol>
                <a:gridCol w="935332">
                  <a:extLst>
                    <a:ext uri="{9D8B030D-6E8A-4147-A177-3AD203B41FA5}">
                      <a16:colId xmlns:a16="http://schemas.microsoft.com/office/drawing/2014/main" xmlns="" val="20004"/>
                    </a:ext>
                  </a:extLst>
                </a:gridCol>
              </a:tblGrid>
              <a:tr h="2250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0" i="0" u="none" strike="noStrike" dirty="0">
                          <a:solidFill>
                            <a:srgbClr val="000000"/>
                          </a:solidFill>
                          <a:latin typeface="맑은 고딕"/>
                        </a:rPr>
                        <a:t> </a:t>
                      </a:r>
                      <a:r>
                        <a:rPr lang="en-US" sz="1400" b="0" i="0" u="none" strike="noStrike" dirty="0">
                          <a:solidFill>
                            <a:srgbClr val="000000"/>
                          </a:solidFill>
                          <a:latin typeface="맑은 고딕"/>
                        </a:rPr>
                        <a:t>hw/N</a:t>
                      </a:r>
                      <a:r>
                        <a:rPr lang="ru-RU" sz="1400" b="0" i="0" u="none" strike="noStrike" dirty="0">
                          <a:solidFill>
                            <a:srgbClr val="002060"/>
                          </a:solidFill>
                          <a:latin typeface="맑은 고딕"/>
                        </a:rPr>
                        <a:t> </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2060"/>
                          </a:solidFill>
                          <a:latin typeface="맑은 고딕"/>
                        </a:rPr>
                        <a:t>10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2060"/>
                          </a:solidFill>
                          <a:latin typeface="맑은 고딕"/>
                        </a:rPr>
                        <a:t>12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2060"/>
                          </a:solidFill>
                          <a:latin typeface="맑은 고딕"/>
                        </a:rPr>
                        <a:t>14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25025">
                <a:tc>
                  <a:txBody>
                    <a:bodyPr/>
                    <a:lstStyle/>
                    <a:p>
                      <a:pPr algn="ctr" fontAlgn="ctr"/>
                      <a:r>
                        <a:rPr lang="ru-RU" sz="1400" b="0" i="0" u="none" strike="noStrike" dirty="0">
                          <a:solidFill>
                            <a:srgbClr val="002060"/>
                          </a:solidFill>
                          <a:latin typeface="맑은 고딕"/>
                        </a:rPr>
                        <a:t>7,5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-24.230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-25.9557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-27.0572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-27.7281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5025">
                <a:tc>
                  <a:txBody>
                    <a:bodyPr/>
                    <a:lstStyle/>
                    <a:p>
                      <a:pPr algn="ctr" fontAlgn="ctr"/>
                      <a:r>
                        <a:rPr lang="ru-RU" sz="1400" b="0" i="0" u="none" strike="noStrike">
                          <a:solidFill>
                            <a:srgbClr val="002060"/>
                          </a:solidFill>
                          <a:latin typeface="맑은 고딕"/>
                        </a:rPr>
                        <a:t>10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-27.112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-27.869</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-28.236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-28.414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25025">
                <a:tc>
                  <a:txBody>
                    <a:bodyPr/>
                    <a:lstStyle/>
                    <a:p>
                      <a:pPr algn="ctr" fontAlgn="ctr"/>
                      <a:r>
                        <a:rPr lang="ru-RU" sz="1400" b="0" i="0" u="none" strike="noStrike">
                          <a:solidFill>
                            <a:srgbClr val="002060"/>
                          </a:solidFill>
                          <a:latin typeface="맑은 고딕"/>
                        </a:rPr>
                        <a:t>12,5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-27.879</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-28.224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-28.383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-28.467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5025">
                <a:tc>
                  <a:txBody>
                    <a:bodyPr/>
                    <a:lstStyle/>
                    <a:p>
                      <a:pPr algn="ctr" fontAlgn="ctr"/>
                      <a:r>
                        <a:rPr lang="ru-RU" sz="1400" b="0" i="0" u="none" strike="noStrike">
                          <a:solidFill>
                            <a:srgbClr val="002060"/>
                          </a:solidFill>
                          <a:latin typeface="맑은 고딕"/>
                        </a:rPr>
                        <a:t>15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-27.966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-28.216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 -28.347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-28.427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5025">
                <a:tc>
                  <a:txBody>
                    <a:bodyPr/>
                    <a:lstStyle/>
                    <a:p>
                      <a:pPr algn="ctr" fontAlgn="ctr"/>
                      <a:r>
                        <a:rPr lang="ru-RU" sz="1400" b="0" i="0" u="none" strike="noStrike">
                          <a:solidFill>
                            <a:srgbClr val="002060"/>
                          </a:solidFill>
                          <a:latin typeface="맑은 고딕"/>
                        </a:rPr>
                        <a:t>17,5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-27.833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-28.098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-28.253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-28.352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25025">
                <a:tc>
                  <a:txBody>
                    <a:bodyPr/>
                    <a:lstStyle/>
                    <a:p>
                      <a:pPr algn="ctr" fontAlgn="ctr"/>
                      <a:r>
                        <a:rPr lang="ru-RU" sz="1400" b="0" i="0" u="none" strike="noStrike">
                          <a:solidFill>
                            <a:srgbClr val="002060"/>
                          </a:solidFill>
                          <a:latin typeface="맑은 고딕"/>
                        </a:rPr>
                        <a:t>20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-27.587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-27.913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 -28.114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 -28.245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5025">
                <a:tc>
                  <a:txBody>
                    <a:bodyPr/>
                    <a:lstStyle/>
                    <a:p>
                      <a:pPr algn="ctr" fontAlgn="ctr"/>
                      <a:r>
                        <a:rPr lang="ru-RU" sz="1400" b="0" i="0" u="none" strike="noStrike">
                          <a:solidFill>
                            <a:srgbClr val="002060"/>
                          </a:solidFill>
                          <a:latin typeface="맑은 고딕"/>
                        </a:rPr>
                        <a:t>22,5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-27.238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-27.662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-27.928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-28.104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3016649991"/>
              </p:ext>
            </p:extLst>
          </p:nvPr>
        </p:nvGraphicFramePr>
        <p:xfrm>
          <a:off x="4427984" y="1484784"/>
          <a:ext cx="3960439" cy="1800200"/>
        </p:xfrm>
        <a:graphic>
          <a:graphicData uri="http://schemas.openxmlformats.org/drawingml/2006/table">
            <a:tbl>
              <a:tblPr/>
              <a:tblGrid>
                <a:gridCol w="583979">
                  <a:extLst>
                    <a:ext uri="{9D8B030D-6E8A-4147-A177-3AD203B41FA5}">
                      <a16:colId xmlns:a16="http://schemas.microsoft.com/office/drawing/2014/main" xmlns="" val="20000"/>
                    </a:ext>
                  </a:extLst>
                </a:gridCol>
                <a:gridCol w="806953">
                  <a:extLst>
                    <a:ext uri="{9D8B030D-6E8A-4147-A177-3AD203B41FA5}">
                      <a16:colId xmlns:a16="http://schemas.microsoft.com/office/drawing/2014/main" xmlns="" val="20001"/>
                    </a:ext>
                  </a:extLst>
                </a:gridCol>
                <a:gridCol w="870659">
                  <a:extLst>
                    <a:ext uri="{9D8B030D-6E8A-4147-A177-3AD203B41FA5}">
                      <a16:colId xmlns:a16="http://schemas.microsoft.com/office/drawing/2014/main" xmlns="" val="20002"/>
                    </a:ext>
                  </a:extLst>
                </a:gridCol>
                <a:gridCol w="796335">
                  <a:extLst>
                    <a:ext uri="{9D8B030D-6E8A-4147-A177-3AD203B41FA5}">
                      <a16:colId xmlns:a16="http://schemas.microsoft.com/office/drawing/2014/main" xmlns="" val="20003"/>
                    </a:ext>
                  </a:extLst>
                </a:gridCol>
                <a:gridCol w="902513">
                  <a:extLst>
                    <a:ext uri="{9D8B030D-6E8A-4147-A177-3AD203B41FA5}">
                      <a16:colId xmlns:a16="http://schemas.microsoft.com/office/drawing/2014/main" xmlns="" val="20004"/>
                    </a:ext>
                  </a:extLst>
                </a:gridCol>
              </a:tblGrid>
              <a:tr h="22502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0" i="0" u="none" strike="noStrike" dirty="0">
                          <a:solidFill>
                            <a:srgbClr val="000000"/>
                          </a:solidFill>
                          <a:latin typeface="맑은 고딕"/>
                        </a:rPr>
                        <a:t>  </a:t>
                      </a:r>
                      <a:r>
                        <a:rPr lang="en-US" sz="1400" b="0" i="0" u="none" strike="noStrike" dirty="0">
                          <a:solidFill>
                            <a:srgbClr val="000000"/>
                          </a:solidFill>
                          <a:latin typeface="맑은 고딕"/>
                        </a:rPr>
                        <a:t>hw/N</a:t>
                      </a:r>
                      <a:endParaRPr lang="ru-RU" sz="1400" b="0" i="0" u="none" strike="noStrike" dirty="0">
                        <a:solidFill>
                          <a:srgbClr val="000000"/>
                        </a:solidFill>
                        <a:latin typeface="맑은 고딕"/>
                      </a:endParaRP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25025">
                <a:tc>
                  <a:txBody>
                    <a:bodyPr/>
                    <a:lstStyle/>
                    <a:p>
                      <a:pPr algn="ctr" fontAlgn="ctr"/>
                      <a:r>
                        <a:rPr lang="ru-RU" sz="1400" b="0" i="0" u="none" strike="noStrike" dirty="0">
                          <a:solidFill>
                            <a:srgbClr val="000000"/>
                          </a:solidFill>
                          <a:latin typeface="맑은 고딕"/>
                        </a:rPr>
                        <a:t>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2.62826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2.57602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2.54288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2.52344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5025">
                <a:tc>
                  <a:txBody>
                    <a:bodyPr/>
                    <a:lstStyle/>
                    <a:p>
                      <a:pPr algn="ctr" fontAlgn="ctr"/>
                      <a:r>
                        <a:rPr lang="ru-RU" sz="1400" b="0" i="0" u="none" strike="noStrike">
                          <a:solidFill>
                            <a:srgbClr val="000000"/>
                          </a:solidFill>
                          <a:latin typeface="맑은 고딕"/>
                        </a:rPr>
                        <a:t>7,5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2.55486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2.51302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2.4915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2.48499</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25025">
                <a:tc>
                  <a:txBody>
                    <a:bodyPr/>
                    <a:lstStyle/>
                    <a:p>
                      <a:pPr algn="ctr" fontAlgn="ctr"/>
                      <a:r>
                        <a:rPr lang="ru-RU" sz="1400" b="0" i="0" u="none" strike="noStrike">
                          <a:solidFill>
                            <a:srgbClr val="000000"/>
                          </a:solidFill>
                          <a:latin typeface="맑은 고딕"/>
                        </a:rPr>
                        <a:t>10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2.34102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2.35516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2.38124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2.4121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5025">
                <a:tc>
                  <a:txBody>
                    <a:bodyPr/>
                    <a:lstStyle/>
                    <a:p>
                      <a:pPr algn="ctr" fontAlgn="ctr"/>
                      <a:r>
                        <a:rPr lang="ru-RU" sz="1400" b="0" i="0" u="none" strike="noStrike">
                          <a:solidFill>
                            <a:srgbClr val="000000"/>
                          </a:solidFill>
                          <a:latin typeface="맑은 고딕"/>
                        </a:rPr>
                        <a:t>12,5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2.26554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2.30762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2.34693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2.38211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5025">
                <a:tc>
                  <a:txBody>
                    <a:bodyPr/>
                    <a:lstStyle/>
                    <a:p>
                      <a:pPr algn="ctr" fontAlgn="ctr"/>
                      <a:r>
                        <a:rPr lang="ru-RU" sz="1400" b="0" i="0" u="none" strike="noStrike">
                          <a:solidFill>
                            <a:srgbClr val="000000"/>
                          </a:solidFill>
                          <a:latin typeface="맑은 고딕"/>
                        </a:rPr>
                        <a:t>15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2.22331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2.27101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2.31145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2.3462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25025">
                <a:tc>
                  <a:txBody>
                    <a:bodyPr/>
                    <a:lstStyle/>
                    <a:p>
                      <a:pPr algn="ctr" fontAlgn="ctr"/>
                      <a:r>
                        <a:rPr lang="ru-RU" sz="1400" b="0" i="0" u="none" strike="noStrike">
                          <a:solidFill>
                            <a:srgbClr val="000000"/>
                          </a:solidFill>
                          <a:latin typeface="맑은 고딕"/>
                        </a:rPr>
                        <a:t>17,5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2.18151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2.2305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2.27174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2.30658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5025">
                <a:tc>
                  <a:txBody>
                    <a:bodyPr/>
                    <a:lstStyle/>
                    <a:p>
                      <a:pPr algn="ctr" fontAlgn="ctr"/>
                      <a:r>
                        <a:rPr lang="ru-RU" sz="1400" b="0" i="0" u="none" strike="noStrike">
                          <a:solidFill>
                            <a:srgbClr val="000000"/>
                          </a:solidFill>
                          <a:latin typeface="맑은 고딕"/>
                        </a:rPr>
                        <a:t>20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2.13723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2.18758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2.22997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2.26577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10" name="Таблица 9"/>
          <p:cNvGraphicFramePr>
            <a:graphicFrameLocks noGrp="1"/>
          </p:cNvGraphicFramePr>
          <p:nvPr>
            <p:extLst>
              <p:ext uri="{D42A27DB-BD31-4B8C-83A1-F6EECF244321}">
                <p14:modId xmlns:p14="http://schemas.microsoft.com/office/powerpoint/2010/main" val="3961924260"/>
              </p:ext>
            </p:extLst>
          </p:nvPr>
        </p:nvGraphicFramePr>
        <p:xfrm>
          <a:off x="107504" y="4365104"/>
          <a:ext cx="3888431" cy="1944216"/>
        </p:xfrm>
        <a:graphic>
          <a:graphicData uri="http://schemas.openxmlformats.org/drawingml/2006/table">
            <a:tbl>
              <a:tblPr/>
              <a:tblGrid>
                <a:gridCol w="648072">
                  <a:extLst>
                    <a:ext uri="{9D8B030D-6E8A-4147-A177-3AD203B41FA5}">
                      <a16:colId xmlns:a16="http://schemas.microsoft.com/office/drawing/2014/main" xmlns="" val="20000"/>
                    </a:ext>
                  </a:extLst>
                </a:gridCol>
                <a:gridCol w="717570">
                  <a:extLst>
                    <a:ext uri="{9D8B030D-6E8A-4147-A177-3AD203B41FA5}">
                      <a16:colId xmlns:a16="http://schemas.microsoft.com/office/drawing/2014/main" xmlns="" val="20001"/>
                    </a:ext>
                  </a:extLst>
                </a:gridCol>
                <a:gridCol w="854829">
                  <a:extLst>
                    <a:ext uri="{9D8B030D-6E8A-4147-A177-3AD203B41FA5}">
                      <a16:colId xmlns:a16="http://schemas.microsoft.com/office/drawing/2014/main" xmlns="" val="20002"/>
                    </a:ext>
                  </a:extLst>
                </a:gridCol>
                <a:gridCol w="781856">
                  <a:extLst>
                    <a:ext uri="{9D8B030D-6E8A-4147-A177-3AD203B41FA5}">
                      <a16:colId xmlns:a16="http://schemas.microsoft.com/office/drawing/2014/main" xmlns="" val="20003"/>
                    </a:ext>
                  </a:extLst>
                </a:gridCol>
                <a:gridCol w="886104">
                  <a:extLst>
                    <a:ext uri="{9D8B030D-6E8A-4147-A177-3AD203B41FA5}">
                      <a16:colId xmlns:a16="http://schemas.microsoft.com/office/drawing/2014/main" xmlns="" val="20004"/>
                    </a:ext>
                  </a:extLst>
                </a:gridCol>
              </a:tblGrid>
              <a:tr h="243027">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0" i="0" u="none" strike="noStrike" dirty="0">
                          <a:solidFill>
                            <a:srgbClr val="000000"/>
                          </a:solidFill>
                          <a:latin typeface="맑은 고딕"/>
                        </a:rPr>
                        <a:t>  </a:t>
                      </a:r>
                      <a:r>
                        <a:rPr lang="en-US" sz="1400" b="0" i="0" u="none" strike="noStrike" dirty="0">
                          <a:solidFill>
                            <a:srgbClr val="000000"/>
                          </a:solidFill>
                          <a:latin typeface="맑은 고딕"/>
                        </a:rPr>
                        <a:t>hw/N</a:t>
                      </a:r>
                      <a:endParaRPr lang="ru-RU" sz="1400" b="0" i="0" u="none" strike="noStrike" dirty="0">
                        <a:solidFill>
                          <a:srgbClr val="000000"/>
                        </a:solidFill>
                        <a:latin typeface="맑은 고딕"/>
                      </a:endParaRP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43027">
                <a:tc>
                  <a:txBody>
                    <a:bodyPr/>
                    <a:lstStyle/>
                    <a:p>
                      <a:pPr algn="ctr" fontAlgn="ctr"/>
                      <a:r>
                        <a:rPr lang="ru-RU" sz="1400" b="0" i="0" u="none" strike="noStrike" dirty="0">
                          <a:solidFill>
                            <a:srgbClr val="000000"/>
                          </a:solidFill>
                          <a:latin typeface="맑은 고딕"/>
                        </a:rPr>
                        <a:t>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2.61444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2.56045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2.5263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2.50501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43027">
                <a:tc>
                  <a:txBody>
                    <a:bodyPr/>
                    <a:lstStyle/>
                    <a:p>
                      <a:pPr algn="ctr" fontAlgn="ctr"/>
                      <a:r>
                        <a:rPr lang="ru-RU" sz="1400" b="0" i="0" u="none" strike="noStrike">
                          <a:solidFill>
                            <a:srgbClr val="000000"/>
                          </a:solidFill>
                          <a:latin typeface="맑은 고딕"/>
                        </a:rPr>
                        <a:t>7,5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2.5415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2.49819</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2.47507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2.46673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43027">
                <a:tc>
                  <a:txBody>
                    <a:bodyPr/>
                    <a:lstStyle/>
                    <a:p>
                      <a:pPr algn="ctr" fontAlgn="ctr"/>
                      <a:r>
                        <a:rPr lang="ru-RU" sz="1400" b="0" i="0" u="none" strike="noStrike">
                          <a:solidFill>
                            <a:srgbClr val="000000"/>
                          </a:solidFill>
                          <a:latin typeface="맑은 고딕"/>
                        </a:rPr>
                        <a:t>10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2.32951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2.34137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2.36544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2.39356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43027">
                <a:tc>
                  <a:txBody>
                    <a:bodyPr/>
                    <a:lstStyle/>
                    <a:p>
                      <a:pPr algn="ctr" fontAlgn="ctr"/>
                      <a:r>
                        <a:rPr lang="ru-RU" sz="1400" b="0" i="0" u="none" strike="noStrike">
                          <a:solidFill>
                            <a:srgbClr val="000000"/>
                          </a:solidFill>
                          <a:latin typeface="맑은 고딕"/>
                        </a:rPr>
                        <a:t>12,5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2.25458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2.29444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2.33145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2.36444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43027">
                <a:tc>
                  <a:txBody>
                    <a:bodyPr/>
                    <a:lstStyle/>
                    <a:p>
                      <a:pPr algn="ctr" fontAlgn="ctr"/>
                      <a:r>
                        <a:rPr lang="ru-RU" sz="1400" b="0" i="0" u="none" strike="noStrike">
                          <a:solidFill>
                            <a:srgbClr val="000000"/>
                          </a:solidFill>
                          <a:latin typeface="맑은 고딕"/>
                        </a:rPr>
                        <a:t>15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2.21307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2.25866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chemeClr val="tx1"/>
                          </a:solidFill>
                          <a:latin typeface="맑은 고딕"/>
                        </a:rPr>
                        <a:t>2.29722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chemeClr val="tx1"/>
                          </a:solidFill>
                          <a:latin typeface="맑은 고딕"/>
                        </a:rPr>
                        <a:t>2.33009</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43027">
                <a:tc>
                  <a:txBody>
                    <a:bodyPr/>
                    <a:lstStyle/>
                    <a:p>
                      <a:pPr algn="ctr" fontAlgn="ctr"/>
                      <a:r>
                        <a:rPr lang="ru-RU" sz="1400" b="0" i="0" u="none" strike="noStrike">
                          <a:solidFill>
                            <a:srgbClr val="000000"/>
                          </a:solidFill>
                          <a:latin typeface="맑은 고딕"/>
                        </a:rPr>
                        <a:t>17,5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2.1721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2.2193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2.25896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2.2921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43027">
                <a:tc>
                  <a:txBody>
                    <a:bodyPr/>
                    <a:lstStyle/>
                    <a:p>
                      <a:pPr algn="ctr" fontAlgn="ctr"/>
                      <a:r>
                        <a:rPr lang="ru-RU" sz="1400" b="0" i="0" u="none" strike="noStrike">
                          <a:solidFill>
                            <a:srgbClr val="000000"/>
                          </a:solidFill>
                          <a:latin typeface="맑은 고딕"/>
                        </a:rPr>
                        <a:t>20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2.12871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2.17766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2.21868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2.25302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11" name="Таблица 10"/>
          <p:cNvGraphicFramePr>
            <a:graphicFrameLocks noGrp="1"/>
          </p:cNvGraphicFramePr>
          <p:nvPr/>
        </p:nvGraphicFramePr>
        <p:xfrm>
          <a:off x="4283968" y="4365104"/>
          <a:ext cx="4392487" cy="1944216"/>
        </p:xfrm>
        <a:graphic>
          <a:graphicData uri="http://schemas.openxmlformats.org/drawingml/2006/table">
            <a:tbl>
              <a:tblPr/>
              <a:tblGrid>
                <a:gridCol w="647686">
                  <a:extLst>
                    <a:ext uri="{9D8B030D-6E8A-4147-A177-3AD203B41FA5}">
                      <a16:colId xmlns:a16="http://schemas.microsoft.com/office/drawing/2014/main" xmlns="" val="20000"/>
                    </a:ext>
                  </a:extLst>
                </a:gridCol>
                <a:gridCol w="894984">
                  <a:extLst>
                    <a:ext uri="{9D8B030D-6E8A-4147-A177-3AD203B41FA5}">
                      <a16:colId xmlns:a16="http://schemas.microsoft.com/office/drawing/2014/main" xmlns="" val="20001"/>
                    </a:ext>
                  </a:extLst>
                </a:gridCol>
                <a:gridCol w="965640">
                  <a:extLst>
                    <a:ext uri="{9D8B030D-6E8A-4147-A177-3AD203B41FA5}">
                      <a16:colId xmlns:a16="http://schemas.microsoft.com/office/drawing/2014/main" xmlns="" val="20002"/>
                    </a:ext>
                  </a:extLst>
                </a:gridCol>
                <a:gridCol w="883208">
                  <a:extLst>
                    <a:ext uri="{9D8B030D-6E8A-4147-A177-3AD203B41FA5}">
                      <a16:colId xmlns:a16="http://schemas.microsoft.com/office/drawing/2014/main" xmlns="" val="20003"/>
                    </a:ext>
                  </a:extLst>
                </a:gridCol>
                <a:gridCol w="1000969">
                  <a:extLst>
                    <a:ext uri="{9D8B030D-6E8A-4147-A177-3AD203B41FA5}">
                      <a16:colId xmlns:a16="http://schemas.microsoft.com/office/drawing/2014/main" xmlns="" val="20004"/>
                    </a:ext>
                  </a:extLst>
                </a:gridCol>
              </a:tblGrid>
              <a:tr h="243027">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0" i="0" u="none" strike="noStrike" dirty="0">
                          <a:solidFill>
                            <a:srgbClr val="000000"/>
                          </a:solidFill>
                          <a:latin typeface="맑은 고딕"/>
                        </a:rPr>
                        <a:t> </a:t>
                      </a:r>
                      <a:r>
                        <a:rPr lang="en-US" sz="1400" b="0" i="0" u="none" strike="noStrike" dirty="0">
                          <a:solidFill>
                            <a:srgbClr val="000000"/>
                          </a:solidFill>
                          <a:latin typeface="맑은 고딕"/>
                        </a:rPr>
                        <a:t>hw/N</a:t>
                      </a:r>
                      <a:r>
                        <a:rPr lang="ru-RU" sz="1400" b="0" i="0" u="none" strike="noStrike" dirty="0">
                          <a:solidFill>
                            <a:srgbClr val="000000"/>
                          </a:solidFill>
                          <a:latin typeface="맑은 고딕"/>
                        </a:rPr>
                        <a:t> </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43027">
                <a:tc>
                  <a:txBody>
                    <a:bodyPr/>
                    <a:lstStyle/>
                    <a:p>
                      <a:pPr algn="ctr" fontAlgn="ctr"/>
                      <a:r>
                        <a:rPr lang="ru-RU" sz="1400" b="0" i="0" u="none" strike="noStrike" dirty="0">
                          <a:solidFill>
                            <a:srgbClr val="000000"/>
                          </a:solidFill>
                          <a:latin typeface="맑은 고딕"/>
                        </a:rPr>
                        <a:t>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2.64201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2.5915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2.55935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2.54174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43027">
                <a:tc>
                  <a:txBody>
                    <a:bodyPr/>
                    <a:lstStyle/>
                    <a:p>
                      <a:pPr algn="ctr" fontAlgn="ctr"/>
                      <a:r>
                        <a:rPr lang="ru-RU" sz="1400" b="0" i="0" u="none" strike="noStrike">
                          <a:solidFill>
                            <a:srgbClr val="000000"/>
                          </a:solidFill>
                          <a:latin typeface="맑은 고딕"/>
                        </a:rPr>
                        <a:t>7,5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2.56814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2.52776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2.50783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2.50311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43027">
                <a:tc>
                  <a:txBody>
                    <a:bodyPr/>
                    <a:lstStyle/>
                    <a:p>
                      <a:pPr algn="ctr" fontAlgn="ctr"/>
                      <a:r>
                        <a:rPr lang="ru-RU" sz="1400" b="0" i="0" u="none" strike="noStrike">
                          <a:solidFill>
                            <a:srgbClr val="000000"/>
                          </a:solidFill>
                          <a:latin typeface="맑은 고딕"/>
                        </a:rPr>
                        <a:t>10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2.35247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2.36887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2.39695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2.43049</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43027">
                <a:tc>
                  <a:txBody>
                    <a:bodyPr/>
                    <a:lstStyle/>
                    <a:p>
                      <a:pPr algn="ctr" fontAlgn="ctr"/>
                      <a:r>
                        <a:rPr lang="ru-RU" sz="1400" b="0" i="0" u="none" strike="noStrike">
                          <a:solidFill>
                            <a:srgbClr val="000000"/>
                          </a:solidFill>
                          <a:latin typeface="맑은 고딕"/>
                        </a:rPr>
                        <a:t>12,5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2.27644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2.32073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2.3623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2.39966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43027">
                <a:tc>
                  <a:txBody>
                    <a:bodyPr/>
                    <a:lstStyle/>
                    <a:p>
                      <a:pPr algn="ctr" fontAlgn="ctr"/>
                      <a:r>
                        <a:rPr lang="ru-RU" sz="1400" b="0" i="0" u="none" strike="noStrike">
                          <a:solidFill>
                            <a:srgbClr val="000000"/>
                          </a:solidFill>
                          <a:latin typeface="맑은 고딕"/>
                        </a:rPr>
                        <a:t>15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2.23351</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2.2833</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2.3256</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2.3622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43027">
                <a:tc>
                  <a:txBody>
                    <a:bodyPr/>
                    <a:lstStyle/>
                    <a:p>
                      <a:pPr algn="ctr" fontAlgn="ctr"/>
                      <a:r>
                        <a:rPr lang="ru-RU" sz="1400" b="0" i="0" u="none" strike="noStrike">
                          <a:solidFill>
                            <a:srgbClr val="000000"/>
                          </a:solidFill>
                          <a:latin typeface="맑은 고딕"/>
                        </a:rPr>
                        <a:t>17,5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2.19087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2.24165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2.28444</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2.32097</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43027">
                <a:tc>
                  <a:txBody>
                    <a:bodyPr/>
                    <a:lstStyle/>
                    <a:p>
                      <a:pPr algn="ctr" fontAlgn="ctr"/>
                      <a:r>
                        <a:rPr lang="ru-RU" sz="1400" b="0" i="0" u="none" strike="noStrike">
                          <a:solidFill>
                            <a:srgbClr val="000000"/>
                          </a:solidFill>
                          <a:latin typeface="맑은 고딕"/>
                        </a:rPr>
                        <a:t>20</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2.14572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2.19745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2.2412</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2.27845</a:t>
                      </a:r>
                    </a:p>
                  </a:txBody>
                  <a:tcPr marL="6733" marR="6733" marT="67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12" name="Прямоугольник 11"/>
          <p:cNvSpPr/>
          <p:nvPr/>
        </p:nvSpPr>
        <p:spPr>
          <a:xfrm>
            <a:off x="1187624" y="1052736"/>
            <a:ext cx="2086597" cy="369332"/>
          </a:xfrm>
          <a:prstGeom prst="rect">
            <a:avLst/>
          </a:prstGeom>
        </p:spPr>
        <p:txBody>
          <a:bodyPr wrap="none">
            <a:spAutoFit/>
          </a:bodyPr>
          <a:lstStyle/>
          <a:p>
            <a:r>
              <a:rPr lang="en-US" dirty="0"/>
              <a:t>Total binding energy</a:t>
            </a:r>
            <a:endParaRPr lang="ru-RU" dirty="0"/>
          </a:p>
        </p:txBody>
      </p:sp>
      <p:sp>
        <p:nvSpPr>
          <p:cNvPr id="13" name="Прямоугольник 12"/>
          <p:cNvSpPr/>
          <p:nvPr/>
        </p:nvSpPr>
        <p:spPr>
          <a:xfrm>
            <a:off x="6156176" y="1052736"/>
            <a:ext cx="1512145" cy="369332"/>
          </a:xfrm>
          <a:prstGeom prst="rect">
            <a:avLst/>
          </a:prstGeom>
        </p:spPr>
        <p:txBody>
          <a:bodyPr wrap="none">
            <a:spAutoFit/>
          </a:bodyPr>
          <a:lstStyle/>
          <a:p>
            <a:r>
              <a:rPr lang="en-US" dirty="0"/>
              <a:t>Matter radius</a:t>
            </a:r>
            <a:endParaRPr lang="ru-RU" dirty="0"/>
          </a:p>
        </p:txBody>
      </p:sp>
      <p:sp>
        <p:nvSpPr>
          <p:cNvPr id="14" name="Прямоугольник 13"/>
          <p:cNvSpPr/>
          <p:nvPr/>
        </p:nvSpPr>
        <p:spPr>
          <a:xfrm>
            <a:off x="1475656" y="3861048"/>
            <a:ext cx="1593257" cy="369332"/>
          </a:xfrm>
          <a:prstGeom prst="rect">
            <a:avLst/>
          </a:prstGeom>
        </p:spPr>
        <p:txBody>
          <a:bodyPr wrap="none">
            <a:spAutoFit/>
          </a:bodyPr>
          <a:lstStyle/>
          <a:p>
            <a:r>
              <a:rPr lang="en-US" dirty="0"/>
              <a:t>Neutron radius</a:t>
            </a:r>
            <a:endParaRPr lang="ru-RU" dirty="0"/>
          </a:p>
        </p:txBody>
      </p:sp>
      <p:sp>
        <p:nvSpPr>
          <p:cNvPr id="15" name="Прямоугольник 14"/>
          <p:cNvSpPr/>
          <p:nvPr/>
        </p:nvSpPr>
        <p:spPr>
          <a:xfrm>
            <a:off x="6300192" y="3861048"/>
            <a:ext cx="1445139" cy="369332"/>
          </a:xfrm>
          <a:prstGeom prst="rect">
            <a:avLst/>
          </a:prstGeom>
        </p:spPr>
        <p:txBody>
          <a:bodyPr wrap="none">
            <a:spAutoFit/>
          </a:bodyPr>
          <a:lstStyle/>
          <a:p>
            <a:r>
              <a:rPr lang="en-US" dirty="0"/>
              <a:t>Proton radius</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11</a:t>
            </a:fld>
            <a:endParaRPr lang="ru-RU"/>
          </a:p>
        </p:txBody>
      </p:sp>
      <p:sp>
        <p:nvSpPr>
          <p:cNvPr id="7" name="CustomShape 1"/>
          <p:cNvSpPr>
            <a:spLocks noChangeArrowheads="1"/>
          </p:cNvSpPr>
          <p:nvPr/>
        </p:nvSpPr>
        <p:spPr bwMode="auto">
          <a:xfrm>
            <a:off x="611188" y="44624"/>
            <a:ext cx="7356475" cy="820738"/>
          </a:xfrm>
          <a:prstGeom prst="rect">
            <a:avLst/>
          </a:prstGeom>
          <a:noFill/>
          <a:ln w="9525">
            <a:noFill/>
            <a:miter lim="800000"/>
            <a:headEnd/>
            <a:tailEnd/>
          </a:ln>
        </p:spPr>
        <p:txBody>
          <a:bodyPr lIns="90000" tIns="45000" rIns="90000" bIns="45000"/>
          <a:lstStyle/>
          <a:p>
            <a:pPr algn="ctr" fontAlgn="base">
              <a:spcBef>
                <a:spcPct val="0"/>
              </a:spcBef>
              <a:spcAft>
                <a:spcPct val="0"/>
              </a:spcAft>
            </a:pPr>
            <a:r>
              <a:rPr lang="en-US" sz="2800" dirty="0">
                <a:solidFill>
                  <a:srgbClr val="FF0000"/>
                </a:solidFill>
              </a:rPr>
              <a:t>Results of calculations of the total binding energy and radii of the ground state of </a:t>
            </a:r>
            <a:r>
              <a:rPr lang="en-US" sz="2800" baseline="30000" dirty="0">
                <a:solidFill>
                  <a:srgbClr val="FF0000"/>
                </a:solidFill>
              </a:rPr>
              <a:t>6</a:t>
            </a:r>
            <a:r>
              <a:rPr lang="en-US" sz="2800" dirty="0">
                <a:solidFill>
                  <a:srgbClr val="FF0000"/>
                </a:solidFill>
              </a:rPr>
              <a:t>Be.</a:t>
            </a:r>
            <a:r>
              <a:rPr lang="ru-RU" altLang="ru-RU" sz="2400" dirty="0">
                <a:solidFill>
                  <a:srgbClr val="FF0000"/>
                </a:solidFill>
                <a:ea typeface="DejaVu Sans"/>
                <a:cs typeface="Arial" pitchFamily="34" charset="0"/>
              </a:rPr>
              <a:t> </a:t>
            </a:r>
            <a:r>
              <a:rPr lang="ru-RU" altLang="ru-RU" sz="2400" dirty="0">
                <a:solidFill>
                  <a:srgbClr val="4F81BD"/>
                </a:solidFill>
                <a:ea typeface="DejaVu Sans"/>
                <a:cs typeface="Arial" pitchFamily="34" charset="0"/>
              </a:rPr>
              <a:t>	</a:t>
            </a:r>
            <a:endParaRPr lang="ru-RU" altLang="ru-RU" sz="2400" dirty="0">
              <a:solidFill>
                <a:srgbClr val="000099"/>
              </a:solidFill>
              <a:ea typeface="DejaVu Sans"/>
              <a:cs typeface="Arial" pitchFamily="34" charset="0"/>
            </a:endParaRPr>
          </a:p>
        </p:txBody>
      </p:sp>
      <p:graphicFrame>
        <p:nvGraphicFramePr>
          <p:cNvPr id="8" name="Таблица 7"/>
          <p:cNvGraphicFramePr>
            <a:graphicFrameLocks noGrp="1"/>
          </p:cNvGraphicFramePr>
          <p:nvPr/>
        </p:nvGraphicFramePr>
        <p:xfrm>
          <a:off x="179512" y="1484782"/>
          <a:ext cx="3888430" cy="1750853"/>
        </p:xfrm>
        <a:graphic>
          <a:graphicData uri="http://schemas.openxmlformats.org/drawingml/2006/table">
            <a:tbl>
              <a:tblPr/>
              <a:tblGrid>
                <a:gridCol w="777686">
                  <a:extLst>
                    <a:ext uri="{9D8B030D-6E8A-4147-A177-3AD203B41FA5}">
                      <a16:colId xmlns:a16="http://schemas.microsoft.com/office/drawing/2014/main" xmlns="" val="20000"/>
                    </a:ext>
                  </a:extLst>
                </a:gridCol>
                <a:gridCol w="777686">
                  <a:extLst>
                    <a:ext uri="{9D8B030D-6E8A-4147-A177-3AD203B41FA5}">
                      <a16:colId xmlns:a16="http://schemas.microsoft.com/office/drawing/2014/main" xmlns="" val="20001"/>
                    </a:ext>
                  </a:extLst>
                </a:gridCol>
                <a:gridCol w="777686">
                  <a:extLst>
                    <a:ext uri="{9D8B030D-6E8A-4147-A177-3AD203B41FA5}">
                      <a16:colId xmlns:a16="http://schemas.microsoft.com/office/drawing/2014/main" xmlns="" val="20002"/>
                    </a:ext>
                  </a:extLst>
                </a:gridCol>
                <a:gridCol w="777686">
                  <a:extLst>
                    <a:ext uri="{9D8B030D-6E8A-4147-A177-3AD203B41FA5}">
                      <a16:colId xmlns:a16="http://schemas.microsoft.com/office/drawing/2014/main" xmlns="" val="20003"/>
                    </a:ext>
                  </a:extLst>
                </a:gridCol>
                <a:gridCol w="777686">
                  <a:extLst>
                    <a:ext uri="{9D8B030D-6E8A-4147-A177-3AD203B41FA5}">
                      <a16:colId xmlns:a16="http://schemas.microsoft.com/office/drawing/2014/main" xmlns="" val="20004"/>
                    </a:ext>
                  </a:extLst>
                </a:gridCol>
              </a:tblGrid>
              <a:tr h="249359">
                <a:tc>
                  <a:txBody>
                    <a:bodyPr/>
                    <a:lstStyle/>
                    <a:p>
                      <a:pPr algn="ctr" fontAlgn="ctr"/>
                      <a:r>
                        <a:rPr lang="en-US" sz="1400" b="0" i="0" u="none" strike="noStrike" dirty="0">
                          <a:solidFill>
                            <a:srgbClr val="000000"/>
                          </a:solidFill>
                          <a:latin typeface="맑은 고딕"/>
                        </a:rPr>
                        <a:t>hw/N</a:t>
                      </a:r>
                      <a:r>
                        <a:rPr lang="ru-RU" sz="1400" b="0" i="0" u="none" strike="noStrike" dirty="0">
                          <a:solidFill>
                            <a:srgbClr val="000000"/>
                          </a:solidFill>
                          <a:latin typeface="맑은 고딕"/>
                        </a:rPr>
                        <a:t> </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54699">
                <a:tc>
                  <a:txBody>
                    <a:bodyPr/>
                    <a:lstStyle/>
                    <a:p>
                      <a:pPr algn="ctr" fontAlgn="ctr"/>
                      <a:r>
                        <a:rPr lang="ru-RU" sz="1400" b="0" i="0" u="none" strike="noStrike" dirty="0">
                          <a:solidFill>
                            <a:srgbClr val="000000"/>
                          </a:solidFill>
                          <a:latin typeface="맑은 고딕"/>
                        </a:rPr>
                        <a:t>7,5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-22.914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-24.617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-25.7030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-26.3643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49359">
                <a:tc>
                  <a:txBody>
                    <a:bodyPr/>
                    <a:lstStyle/>
                    <a:p>
                      <a:pPr algn="ctr" fontAlgn="ctr"/>
                      <a:r>
                        <a:rPr lang="ru-RU" sz="1400" b="0" i="0" u="none" strike="noStrike">
                          <a:solidFill>
                            <a:srgbClr val="000000"/>
                          </a:solidFill>
                          <a:latin typeface="맑은 고딕"/>
                        </a:rPr>
                        <a:t>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-23.732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-25.214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-26.107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-26.622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49359">
                <a:tc>
                  <a:txBody>
                    <a:bodyPr/>
                    <a:lstStyle/>
                    <a:p>
                      <a:pPr algn="ctr" fontAlgn="ctr"/>
                      <a:r>
                        <a:rPr lang="ru-RU" sz="1400" b="0" i="0" u="none" strike="noStrike">
                          <a:solidFill>
                            <a:srgbClr val="000000"/>
                          </a:solidFill>
                          <a:latin typeface="맑은 고딕"/>
                        </a:rPr>
                        <a:t>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-24.934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-26.013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-26.596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-26.903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49359">
                <a:tc>
                  <a:txBody>
                    <a:bodyPr/>
                    <a:lstStyle/>
                    <a:p>
                      <a:pPr algn="ctr" fontAlgn="ctr"/>
                      <a:r>
                        <a:rPr lang="ru-RU" sz="1400" b="0" i="0" u="none" strike="noStrike">
                          <a:solidFill>
                            <a:srgbClr val="000000"/>
                          </a:solidFill>
                          <a:latin typeface="맑은 고딕"/>
                        </a:rPr>
                        <a:t>10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-25.681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-26.445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-26.825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-27.018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49359">
                <a:tc>
                  <a:txBody>
                    <a:bodyPr/>
                    <a:lstStyle/>
                    <a:p>
                      <a:pPr algn="ctr" fontAlgn="ctr"/>
                      <a:r>
                        <a:rPr lang="ru-RU" sz="1400" b="0" i="0" u="none" strike="noStrike">
                          <a:solidFill>
                            <a:srgbClr val="000000"/>
                          </a:solidFill>
                          <a:latin typeface="맑은 고딕"/>
                        </a:rPr>
                        <a:t>12,5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-26.406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-26.777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-26.959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-27.062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49359">
                <a:tc>
                  <a:txBody>
                    <a:bodyPr/>
                    <a:lstStyle/>
                    <a:p>
                      <a:pPr algn="ctr" fontAlgn="ctr"/>
                      <a:r>
                        <a:rPr lang="ru-RU" sz="1400" b="0" i="0" u="none" strike="noStrike">
                          <a:solidFill>
                            <a:srgbClr val="000000"/>
                          </a:solidFill>
                          <a:latin typeface="맑은 고딕"/>
                        </a:rPr>
                        <a:t>15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-26.467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-26.752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-26.909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-27.009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graphicFrame>
        <p:nvGraphicFramePr>
          <p:cNvPr id="9" name="Таблица 8"/>
          <p:cNvGraphicFramePr>
            <a:graphicFrameLocks noGrp="1"/>
          </p:cNvGraphicFramePr>
          <p:nvPr/>
        </p:nvGraphicFramePr>
        <p:xfrm>
          <a:off x="4499992" y="1484784"/>
          <a:ext cx="3816425" cy="1944216"/>
        </p:xfrm>
        <a:graphic>
          <a:graphicData uri="http://schemas.openxmlformats.org/drawingml/2006/table">
            <a:tbl>
              <a:tblPr/>
              <a:tblGrid>
                <a:gridCol w="763285">
                  <a:extLst>
                    <a:ext uri="{9D8B030D-6E8A-4147-A177-3AD203B41FA5}">
                      <a16:colId xmlns:a16="http://schemas.microsoft.com/office/drawing/2014/main" xmlns="" val="20000"/>
                    </a:ext>
                  </a:extLst>
                </a:gridCol>
                <a:gridCol w="763285">
                  <a:extLst>
                    <a:ext uri="{9D8B030D-6E8A-4147-A177-3AD203B41FA5}">
                      <a16:colId xmlns:a16="http://schemas.microsoft.com/office/drawing/2014/main" xmlns="" val="20001"/>
                    </a:ext>
                  </a:extLst>
                </a:gridCol>
                <a:gridCol w="705678">
                  <a:extLst>
                    <a:ext uri="{9D8B030D-6E8A-4147-A177-3AD203B41FA5}">
                      <a16:colId xmlns:a16="http://schemas.microsoft.com/office/drawing/2014/main" xmlns="" val="20002"/>
                    </a:ext>
                  </a:extLst>
                </a:gridCol>
                <a:gridCol w="820892">
                  <a:extLst>
                    <a:ext uri="{9D8B030D-6E8A-4147-A177-3AD203B41FA5}">
                      <a16:colId xmlns:a16="http://schemas.microsoft.com/office/drawing/2014/main" xmlns="" val="20003"/>
                    </a:ext>
                  </a:extLst>
                </a:gridCol>
                <a:gridCol w="763285">
                  <a:extLst>
                    <a:ext uri="{9D8B030D-6E8A-4147-A177-3AD203B41FA5}">
                      <a16:colId xmlns:a16="http://schemas.microsoft.com/office/drawing/2014/main" xmlns="" val="20004"/>
                    </a:ext>
                  </a:extLst>
                </a:gridCol>
              </a:tblGrid>
              <a:tr h="243027">
                <a:tc>
                  <a:txBody>
                    <a:bodyPr/>
                    <a:lstStyle/>
                    <a:p>
                      <a:pPr algn="ctr" fontAlgn="ctr"/>
                      <a:r>
                        <a:rPr lang="en-US" sz="1400" b="0" i="0" u="none" strike="noStrike" dirty="0">
                          <a:solidFill>
                            <a:srgbClr val="000000"/>
                          </a:solidFill>
                          <a:latin typeface="맑은 고딕"/>
                        </a:rPr>
                        <a:t>hw/N</a:t>
                      </a:r>
                      <a:r>
                        <a:rPr lang="ru-RU" sz="1400" b="0" i="0" u="none" strike="noStrike" dirty="0">
                          <a:solidFill>
                            <a:srgbClr val="000000"/>
                          </a:solidFill>
                          <a:latin typeface="맑은 고딕"/>
                        </a:rPr>
                        <a:t> </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dirty="0">
                          <a:solidFill>
                            <a:srgbClr val="000000"/>
                          </a:solidFill>
                          <a:latin typeface="맑은 고딕"/>
                        </a:rPr>
                        <a:t>10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43027">
                <a:tc>
                  <a:txBody>
                    <a:bodyPr/>
                    <a:lstStyle/>
                    <a:p>
                      <a:pPr algn="ctr" fontAlgn="ctr"/>
                      <a:r>
                        <a:rPr lang="ru-RU" sz="1400" b="0" i="0" u="none" strike="noStrike" dirty="0">
                          <a:solidFill>
                            <a:srgbClr val="000000"/>
                          </a:solidFill>
                          <a:latin typeface="맑은 고딕"/>
                        </a:rPr>
                        <a:t>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2.86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2.80011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2.75712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2.72794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43027">
                <a:tc>
                  <a:txBody>
                    <a:bodyPr/>
                    <a:lstStyle/>
                    <a:p>
                      <a:pPr algn="ctr" fontAlgn="ctr"/>
                      <a:r>
                        <a:rPr lang="ru-RU" sz="1400" b="0" i="0" u="none" strike="noStrike">
                          <a:solidFill>
                            <a:srgbClr val="000000"/>
                          </a:solidFill>
                          <a:latin typeface="맑은 고딕"/>
                        </a:rPr>
                        <a:t>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2.66359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2.622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2.60003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2.59572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43027">
                <a:tc>
                  <a:txBody>
                    <a:bodyPr/>
                    <a:lstStyle/>
                    <a:p>
                      <a:pPr algn="ctr" fontAlgn="ctr"/>
                      <a:r>
                        <a:rPr lang="ru-RU" sz="1400" b="0" i="0" u="none" strike="noStrike">
                          <a:solidFill>
                            <a:srgbClr val="000000"/>
                          </a:solidFill>
                          <a:latin typeface="맑은 고딕"/>
                        </a:rPr>
                        <a:t>7,5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2.58896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2.55828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2.54882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2.55626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43027">
                <a:tc>
                  <a:txBody>
                    <a:bodyPr/>
                    <a:lstStyle/>
                    <a:p>
                      <a:pPr algn="ctr" fontAlgn="ctr"/>
                      <a:r>
                        <a:rPr lang="ru-RU" sz="1400" b="0" i="0" u="none" strike="noStrike">
                          <a:solidFill>
                            <a:srgbClr val="000000"/>
                          </a:solidFill>
                          <a:latin typeface="맑은 고딕"/>
                        </a:rPr>
                        <a:t>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2.5272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2.50778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2.51054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2.53026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43027">
                <a:tc>
                  <a:txBody>
                    <a:bodyPr/>
                    <a:lstStyle/>
                    <a:p>
                      <a:pPr algn="ctr" fontAlgn="ctr"/>
                      <a:r>
                        <a:rPr lang="ru-RU" sz="1400" b="0" i="0" u="none" strike="noStrike">
                          <a:solidFill>
                            <a:srgbClr val="000000"/>
                          </a:solidFill>
                          <a:latin typeface="맑은 고딕"/>
                        </a:rPr>
                        <a:t>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2.43468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2.43909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2.463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2.49988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43027">
                <a:tc>
                  <a:txBody>
                    <a:bodyPr/>
                    <a:lstStyle/>
                    <a:p>
                      <a:pPr algn="ctr" fontAlgn="ctr"/>
                      <a:r>
                        <a:rPr lang="ru-RU" sz="1400" b="0" i="0" u="none" strike="noStrike">
                          <a:solidFill>
                            <a:srgbClr val="000000"/>
                          </a:solidFill>
                          <a:latin typeface="맑은 고딕"/>
                        </a:rPr>
                        <a:t>10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2.37367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2.39908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2.43728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2.48237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43027">
                <a:tc>
                  <a:txBody>
                    <a:bodyPr/>
                    <a:lstStyle/>
                    <a:p>
                      <a:pPr algn="ctr" fontAlgn="ctr"/>
                      <a:r>
                        <a:rPr lang="ru-RU" sz="1400" b="0" i="0" u="none" strike="noStrike">
                          <a:solidFill>
                            <a:srgbClr val="000000"/>
                          </a:solidFill>
                          <a:latin typeface="맑은 고딕"/>
                        </a:rPr>
                        <a:t>12,5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2.29522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2.34727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2.39653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2.4432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10" name="Таблица 9"/>
          <p:cNvGraphicFramePr>
            <a:graphicFrameLocks noGrp="1"/>
          </p:cNvGraphicFramePr>
          <p:nvPr>
            <p:extLst>
              <p:ext uri="{D42A27DB-BD31-4B8C-83A1-F6EECF244321}">
                <p14:modId xmlns:p14="http://schemas.microsoft.com/office/powerpoint/2010/main" val="3045598044"/>
              </p:ext>
            </p:extLst>
          </p:nvPr>
        </p:nvGraphicFramePr>
        <p:xfrm>
          <a:off x="179512" y="4221088"/>
          <a:ext cx="3888430" cy="1728195"/>
        </p:xfrm>
        <a:graphic>
          <a:graphicData uri="http://schemas.openxmlformats.org/drawingml/2006/table">
            <a:tbl>
              <a:tblPr/>
              <a:tblGrid>
                <a:gridCol w="777686">
                  <a:extLst>
                    <a:ext uri="{9D8B030D-6E8A-4147-A177-3AD203B41FA5}">
                      <a16:colId xmlns:a16="http://schemas.microsoft.com/office/drawing/2014/main" xmlns="" val="20000"/>
                    </a:ext>
                  </a:extLst>
                </a:gridCol>
                <a:gridCol w="777686">
                  <a:extLst>
                    <a:ext uri="{9D8B030D-6E8A-4147-A177-3AD203B41FA5}">
                      <a16:colId xmlns:a16="http://schemas.microsoft.com/office/drawing/2014/main" xmlns="" val="20001"/>
                    </a:ext>
                  </a:extLst>
                </a:gridCol>
                <a:gridCol w="777686">
                  <a:extLst>
                    <a:ext uri="{9D8B030D-6E8A-4147-A177-3AD203B41FA5}">
                      <a16:colId xmlns:a16="http://schemas.microsoft.com/office/drawing/2014/main" xmlns="" val="20002"/>
                    </a:ext>
                  </a:extLst>
                </a:gridCol>
                <a:gridCol w="777686">
                  <a:extLst>
                    <a:ext uri="{9D8B030D-6E8A-4147-A177-3AD203B41FA5}">
                      <a16:colId xmlns:a16="http://schemas.microsoft.com/office/drawing/2014/main" xmlns="" val="20003"/>
                    </a:ext>
                  </a:extLst>
                </a:gridCol>
                <a:gridCol w="777686">
                  <a:extLst>
                    <a:ext uri="{9D8B030D-6E8A-4147-A177-3AD203B41FA5}">
                      <a16:colId xmlns:a16="http://schemas.microsoft.com/office/drawing/2014/main" xmlns="" val="20004"/>
                    </a:ext>
                  </a:extLst>
                </a:gridCol>
              </a:tblGrid>
              <a:tr h="246885">
                <a:tc>
                  <a:txBody>
                    <a:bodyPr/>
                    <a:lstStyle/>
                    <a:p>
                      <a:pPr algn="ctr" fontAlgn="ctr"/>
                      <a:r>
                        <a:rPr lang="ru-RU" sz="1400" b="0" i="0" u="none" strike="noStrike" dirty="0">
                          <a:solidFill>
                            <a:srgbClr val="000000"/>
                          </a:solidFill>
                          <a:latin typeface="맑은 고딕"/>
                        </a:rPr>
                        <a:t> </a:t>
                      </a:r>
                      <a:r>
                        <a:rPr lang="en-US" sz="1400" b="0" i="0" u="none" strike="noStrike" dirty="0">
                          <a:solidFill>
                            <a:srgbClr val="000000"/>
                          </a:solidFill>
                          <a:latin typeface="맑은 고딕"/>
                        </a:rPr>
                        <a:t>hw/N</a:t>
                      </a:r>
                      <a:endParaRPr lang="ru-RU" sz="1400" b="0" i="0" u="none" strike="noStrike" dirty="0">
                        <a:solidFill>
                          <a:srgbClr val="000000"/>
                        </a:solidFill>
                        <a:latin typeface="맑은 고딕"/>
                      </a:endParaRP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46885">
                <a:tc>
                  <a:txBody>
                    <a:bodyPr/>
                    <a:lstStyle/>
                    <a:p>
                      <a:pPr algn="ctr" fontAlgn="ctr"/>
                      <a:r>
                        <a:rPr lang="ru-RU" sz="1400" b="0" i="0" u="none" strike="noStrike" dirty="0">
                          <a:solidFill>
                            <a:srgbClr val="000000"/>
                          </a:solidFill>
                          <a:latin typeface="맑은 고딕"/>
                        </a:rPr>
                        <a:t>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2.3024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2.222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2.16209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2.11817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46885">
                <a:tc>
                  <a:txBody>
                    <a:bodyPr/>
                    <a:lstStyle/>
                    <a:p>
                      <a:pPr algn="ctr" fontAlgn="ctr"/>
                      <a:r>
                        <a:rPr lang="ru-RU" sz="1400" b="0" i="0" u="none" strike="noStrike">
                          <a:solidFill>
                            <a:srgbClr val="000000"/>
                          </a:solidFill>
                          <a:latin typeface="맑은 고딕"/>
                        </a:rPr>
                        <a:t>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2.14214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2.07931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chemeClr val="tx1"/>
                          </a:solidFill>
                          <a:latin typeface="맑은 고딕"/>
                        </a:rPr>
                        <a:t>2.03789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chemeClr val="tx1"/>
                          </a:solidFill>
                          <a:latin typeface="맑은 고딕"/>
                        </a:rPr>
                        <a:t>2.01377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46885">
                <a:tc>
                  <a:txBody>
                    <a:bodyPr/>
                    <a:lstStyle/>
                    <a:p>
                      <a:pPr algn="ctr" fontAlgn="ctr"/>
                      <a:r>
                        <a:rPr lang="ru-RU" sz="1400" b="0" i="0" u="none" strike="noStrike">
                          <a:solidFill>
                            <a:srgbClr val="000000"/>
                          </a:solidFill>
                          <a:latin typeface="맑은 고딕"/>
                        </a:rPr>
                        <a:t>7,5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2.08094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2.02764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1.99711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1.98271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46885">
                <a:tc>
                  <a:txBody>
                    <a:bodyPr/>
                    <a:lstStyle/>
                    <a:p>
                      <a:pPr algn="ctr" fontAlgn="ctr"/>
                      <a:r>
                        <a:rPr lang="ru-RU" sz="1400" b="0" i="0" u="none" strike="noStrike">
                          <a:solidFill>
                            <a:srgbClr val="000000"/>
                          </a:solidFill>
                          <a:latin typeface="맑은 고딕"/>
                        </a:rPr>
                        <a:t>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2.03035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1.98614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1.96629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1.96091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46885">
                <a:tc>
                  <a:txBody>
                    <a:bodyPr/>
                    <a:lstStyle/>
                    <a:p>
                      <a:pPr algn="ctr" fontAlgn="ctr"/>
                      <a:r>
                        <a:rPr lang="ru-RU" sz="1400" b="0" i="0" u="none" strike="noStrike">
                          <a:solidFill>
                            <a:srgbClr val="000000"/>
                          </a:solidFill>
                          <a:latin typeface="맑은 고딕"/>
                        </a:rPr>
                        <a:t>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1.95452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1.93022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1.9272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1.93606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46885">
                <a:tc>
                  <a:txBody>
                    <a:bodyPr/>
                    <a:lstStyle/>
                    <a:p>
                      <a:pPr algn="ctr" fontAlgn="ctr"/>
                      <a:r>
                        <a:rPr lang="ru-RU" sz="1400" b="0" i="0" u="none" strike="noStrike">
                          <a:solidFill>
                            <a:srgbClr val="000000"/>
                          </a:solidFill>
                          <a:latin typeface="맑은 고딕"/>
                        </a:rPr>
                        <a:t>10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1.90505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1.89838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1.90707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1.9228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graphicFrame>
        <p:nvGraphicFramePr>
          <p:cNvPr id="11" name="Таблица 10"/>
          <p:cNvGraphicFramePr>
            <a:graphicFrameLocks noGrp="1"/>
          </p:cNvGraphicFramePr>
          <p:nvPr/>
        </p:nvGraphicFramePr>
        <p:xfrm>
          <a:off x="4499992" y="4221088"/>
          <a:ext cx="3888430" cy="2088232"/>
        </p:xfrm>
        <a:graphic>
          <a:graphicData uri="http://schemas.openxmlformats.org/drawingml/2006/table">
            <a:tbl>
              <a:tblPr/>
              <a:tblGrid>
                <a:gridCol w="777686">
                  <a:extLst>
                    <a:ext uri="{9D8B030D-6E8A-4147-A177-3AD203B41FA5}">
                      <a16:colId xmlns:a16="http://schemas.microsoft.com/office/drawing/2014/main" xmlns="" val="20000"/>
                    </a:ext>
                  </a:extLst>
                </a:gridCol>
                <a:gridCol w="777686">
                  <a:extLst>
                    <a:ext uri="{9D8B030D-6E8A-4147-A177-3AD203B41FA5}">
                      <a16:colId xmlns:a16="http://schemas.microsoft.com/office/drawing/2014/main" xmlns="" val="20001"/>
                    </a:ext>
                  </a:extLst>
                </a:gridCol>
                <a:gridCol w="777686">
                  <a:extLst>
                    <a:ext uri="{9D8B030D-6E8A-4147-A177-3AD203B41FA5}">
                      <a16:colId xmlns:a16="http://schemas.microsoft.com/office/drawing/2014/main" xmlns="" val="20002"/>
                    </a:ext>
                  </a:extLst>
                </a:gridCol>
                <a:gridCol w="777686">
                  <a:extLst>
                    <a:ext uri="{9D8B030D-6E8A-4147-A177-3AD203B41FA5}">
                      <a16:colId xmlns:a16="http://schemas.microsoft.com/office/drawing/2014/main" xmlns="" val="20003"/>
                    </a:ext>
                  </a:extLst>
                </a:gridCol>
                <a:gridCol w="777686">
                  <a:extLst>
                    <a:ext uri="{9D8B030D-6E8A-4147-A177-3AD203B41FA5}">
                      <a16:colId xmlns:a16="http://schemas.microsoft.com/office/drawing/2014/main" xmlns="" val="20004"/>
                    </a:ext>
                  </a:extLst>
                </a:gridCol>
              </a:tblGrid>
              <a:tr h="261029">
                <a:tc>
                  <a:txBody>
                    <a:bodyPr/>
                    <a:lstStyle/>
                    <a:p>
                      <a:pPr algn="ctr" fontAlgn="ctr"/>
                      <a:r>
                        <a:rPr lang="en-US" sz="1400" b="0" i="0" u="none" strike="noStrike" dirty="0">
                          <a:solidFill>
                            <a:srgbClr val="000000"/>
                          </a:solidFill>
                          <a:latin typeface="맑은 고딕"/>
                        </a:rPr>
                        <a:t>hw/N</a:t>
                      </a:r>
                      <a:r>
                        <a:rPr lang="ru-RU" sz="1400" b="0" i="0" u="none" strike="noStrike" dirty="0">
                          <a:solidFill>
                            <a:srgbClr val="000000"/>
                          </a:solidFill>
                          <a:latin typeface="맑은 고딕"/>
                        </a:rPr>
                        <a:t> </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61029">
                <a:tc>
                  <a:txBody>
                    <a:bodyPr/>
                    <a:lstStyle/>
                    <a:p>
                      <a:pPr algn="ctr" fontAlgn="ctr"/>
                      <a:r>
                        <a:rPr lang="ru-RU" sz="1400" b="0" i="0" u="none" strike="noStrike" dirty="0">
                          <a:solidFill>
                            <a:srgbClr val="000000"/>
                          </a:solidFill>
                          <a:latin typeface="맑은 고딕"/>
                        </a:rPr>
                        <a:t>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3.10142</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3.04833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3.01086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2.9865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61029">
                <a:tc>
                  <a:txBody>
                    <a:bodyPr/>
                    <a:lstStyle/>
                    <a:p>
                      <a:pPr algn="ctr" fontAlgn="ctr"/>
                      <a:r>
                        <a:rPr lang="ru-RU" sz="1400" b="0" i="0" u="none" strike="noStrike">
                          <a:solidFill>
                            <a:srgbClr val="000000"/>
                          </a:solidFill>
                          <a:latin typeface="맑은 고딕"/>
                        </a:rPr>
                        <a:t>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2.88924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2.85491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2.83967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2.84236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61029">
                <a:tc>
                  <a:txBody>
                    <a:bodyPr/>
                    <a:lstStyle/>
                    <a:p>
                      <a:pPr algn="ctr" fontAlgn="ctr"/>
                      <a:r>
                        <a:rPr lang="ru-RU" sz="1400" b="0" i="0" u="none" strike="noStrike">
                          <a:solidFill>
                            <a:srgbClr val="000000"/>
                          </a:solidFill>
                          <a:latin typeface="맑은 고딕"/>
                        </a:rPr>
                        <a:t>7,5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2.80873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2.78596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2.78397</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2.79931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61029">
                <a:tc>
                  <a:txBody>
                    <a:bodyPr/>
                    <a:lstStyle/>
                    <a:p>
                      <a:pPr algn="ctr" fontAlgn="ctr"/>
                      <a:r>
                        <a:rPr lang="ru-RU" sz="1400" b="0" i="0" u="none" strike="noStrike">
                          <a:solidFill>
                            <a:srgbClr val="000000"/>
                          </a:solidFill>
                          <a:latin typeface="맑은 고딕"/>
                        </a:rPr>
                        <a:t>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2.74208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2.7315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2.74246</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2.77141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61029">
                <a:tc>
                  <a:txBody>
                    <a:bodyPr/>
                    <a:lstStyle/>
                    <a:p>
                      <a:pPr algn="ctr" fontAlgn="ctr"/>
                      <a:r>
                        <a:rPr lang="ru-RU" sz="1400" b="0" i="0" u="none" strike="noStrike">
                          <a:solidFill>
                            <a:srgbClr val="000000"/>
                          </a:solidFill>
                          <a:latin typeface="맑은 고딕"/>
                        </a:rPr>
                        <a:t>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2.64224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2.65723</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2.69119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2.73861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61029">
                <a:tc>
                  <a:txBody>
                    <a:bodyPr/>
                    <a:lstStyle/>
                    <a:p>
                      <a:pPr algn="ctr" fontAlgn="ctr"/>
                      <a:r>
                        <a:rPr lang="ru-RU" sz="1400" b="0" i="0" u="none" strike="noStrike">
                          <a:solidFill>
                            <a:srgbClr val="000000"/>
                          </a:solidFill>
                          <a:latin typeface="맑은 고딕"/>
                        </a:rPr>
                        <a:t>10</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2.57621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2.61371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2.66309</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2.71931</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61029">
                <a:tc>
                  <a:txBody>
                    <a:bodyPr/>
                    <a:lstStyle/>
                    <a:p>
                      <a:pPr algn="ctr" fontAlgn="ctr"/>
                      <a:r>
                        <a:rPr lang="ru-RU" sz="1400" b="0" i="0" u="none" strike="noStrike" dirty="0">
                          <a:solidFill>
                            <a:srgbClr val="000000"/>
                          </a:solidFill>
                          <a:latin typeface="맑은 고딕"/>
                        </a:rPr>
                        <a:t>12,5</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2.49014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2.55544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2.61638</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2.67344</a:t>
                      </a:r>
                    </a:p>
                  </a:txBody>
                  <a:tcPr marL="9236" marR="9236" marT="92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12" name="Прямоугольник 11"/>
          <p:cNvSpPr/>
          <p:nvPr/>
        </p:nvSpPr>
        <p:spPr>
          <a:xfrm>
            <a:off x="1187624" y="1052736"/>
            <a:ext cx="2086597" cy="369332"/>
          </a:xfrm>
          <a:prstGeom prst="rect">
            <a:avLst/>
          </a:prstGeom>
        </p:spPr>
        <p:txBody>
          <a:bodyPr wrap="none">
            <a:spAutoFit/>
          </a:bodyPr>
          <a:lstStyle/>
          <a:p>
            <a:r>
              <a:rPr lang="en-US" dirty="0"/>
              <a:t>Total binding energy</a:t>
            </a:r>
            <a:endParaRPr lang="ru-RU" dirty="0"/>
          </a:p>
        </p:txBody>
      </p:sp>
      <p:sp>
        <p:nvSpPr>
          <p:cNvPr id="13" name="Прямоугольник 12"/>
          <p:cNvSpPr/>
          <p:nvPr/>
        </p:nvSpPr>
        <p:spPr>
          <a:xfrm>
            <a:off x="6156176" y="1052736"/>
            <a:ext cx="1512145" cy="369332"/>
          </a:xfrm>
          <a:prstGeom prst="rect">
            <a:avLst/>
          </a:prstGeom>
        </p:spPr>
        <p:txBody>
          <a:bodyPr wrap="none">
            <a:spAutoFit/>
          </a:bodyPr>
          <a:lstStyle/>
          <a:p>
            <a:r>
              <a:rPr lang="en-US" dirty="0"/>
              <a:t>Matter radius</a:t>
            </a:r>
            <a:endParaRPr lang="ru-RU" dirty="0"/>
          </a:p>
        </p:txBody>
      </p:sp>
      <p:sp>
        <p:nvSpPr>
          <p:cNvPr id="14" name="Прямоугольник 13"/>
          <p:cNvSpPr/>
          <p:nvPr/>
        </p:nvSpPr>
        <p:spPr>
          <a:xfrm>
            <a:off x="1475656" y="3861048"/>
            <a:ext cx="1593257" cy="369332"/>
          </a:xfrm>
          <a:prstGeom prst="rect">
            <a:avLst/>
          </a:prstGeom>
        </p:spPr>
        <p:txBody>
          <a:bodyPr wrap="none">
            <a:spAutoFit/>
          </a:bodyPr>
          <a:lstStyle/>
          <a:p>
            <a:r>
              <a:rPr lang="en-US" dirty="0"/>
              <a:t>Neutron radius</a:t>
            </a:r>
            <a:endParaRPr lang="ru-RU" dirty="0"/>
          </a:p>
        </p:txBody>
      </p:sp>
      <p:sp>
        <p:nvSpPr>
          <p:cNvPr id="15" name="Прямоугольник 14"/>
          <p:cNvSpPr/>
          <p:nvPr/>
        </p:nvSpPr>
        <p:spPr>
          <a:xfrm>
            <a:off x="6300192" y="3861048"/>
            <a:ext cx="1445139" cy="369332"/>
          </a:xfrm>
          <a:prstGeom prst="rect">
            <a:avLst/>
          </a:prstGeom>
        </p:spPr>
        <p:txBody>
          <a:bodyPr wrap="none">
            <a:spAutoFit/>
          </a:bodyPr>
          <a:lstStyle/>
          <a:p>
            <a:r>
              <a:rPr lang="en-US" dirty="0"/>
              <a:t>Proton radius</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12</a:t>
            </a:fld>
            <a:endParaRPr lang="ru-RU"/>
          </a:p>
        </p:txBody>
      </p:sp>
      <p:sp>
        <p:nvSpPr>
          <p:cNvPr id="3" name="Прямоугольник 2"/>
          <p:cNvSpPr/>
          <p:nvPr/>
        </p:nvSpPr>
        <p:spPr>
          <a:xfrm>
            <a:off x="323528" y="188640"/>
            <a:ext cx="8568952" cy="646331"/>
          </a:xfrm>
          <a:prstGeom prst="rect">
            <a:avLst/>
          </a:prstGeom>
        </p:spPr>
        <p:txBody>
          <a:bodyPr wrap="square">
            <a:spAutoFit/>
          </a:bodyPr>
          <a:lstStyle/>
          <a:p>
            <a:r>
              <a:rPr lang="en-US" dirty="0"/>
              <a:t>To refine the energy values in NCSM calculations using the Daejeon16 potential of the </a:t>
            </a:r>
            <a:r>
              <a:rPr lang="en-US" baseline="30000" dirty="0"/>
              <a:t>6</a:t>
            </a:r>
            <a:r>
              <a:rPr lang="en-US" dirty="0"/>
              <a:t>Be, </a:t>
            </a:r>
            <a:r>
              <a:rPr lang="en-US" baseline="30000" dirty="0"/>
              <a:t>6</a:t>
            </a:r>
            <a:r>
              <a:rPr lang="en-US" dirty="0"/>
              <a:t>He and </a:t>
            </a:r>
            <a:r>
              <a:rPr lang="en-US" baseline="30000" dirty="0"/>
              <a:t>6</a:t>
            </a:r>
            <a:r>
              <a:rPr lang="en-US" dirty="0"/>
              <a:t>Li states, the A5 extrapolation method is used:</a:t>
            </a:r>
            <a:endParaRPr lang="ru-RU" dirty="0"/>
          </a:p>
        </p:txBody>
      </p:sp>
      <p:sp>
        <p:nvSpPr>
          <p:cNvPr id="4" name="Прямоугольник 3"/>
          <p:cNvSpPr/>
          <p:nvPr/>
        </p:nvSpPr>
        <p:spPr>
          <a:xfrm>
            <a:off x="827584" y="836712"/>
            <a:ext cx="2287806" cy="369332"/>
          </a:xfrm>
          <a:prstGeom prst="rect">
            <a:avLst/>
          </a:prstGeom>
        </p:spPr>
        <p:txBody>
          <a:bodyPr wrap="none">
            <a:spAutoFit/>
          </a:bodyPr>
          <a:lstStyle/>
          <a:p>
            <a:r>
              <a:rPr lang="en-US" dirty="0"/>
              <a:t>E</a:t>
            </a:r>
            <a:r>
              <a:rPr lang="en-US" baseline="-25000" dirty="0"/>
              <a:t>6He 0+</a:t>
            </a:r>
            <a:r>
              <a:rPr lang="en-US" dirty="0"/>
              <a:t> = </a:t>
            </a:r>
            <a:r>
              <a:rPr lang="ru-RU" dirty="0"/>
              <a:t>-29.3747 </a:t>
            </a:r>
            <a:r>
              <a:rPr lang="en-US" dirty="0" err="1"/>
              <a:t>MeV</a:t>
            </a:r>
            <a:endParaRPr lang="ru-RU" dirty="0"/>
          </a:p>
        </p:txBody>
      </p:sp>
      <p:sp>
        <p:nvSpPr>
          <p:cNvPr id="5" name="Прямоугольник 4"/>
          <p:cNvSpPr/>
          <p:nvPr/>
        </p:nvSpPr>
        <p:spPr>
          <a:xfrm>
            <a:off x="899592" y="1340768"/>
            <a:ext cx="2157963" cy="369332"/>
          </a:xfrm>
          <a:prstGeom prst="rect">
            <a:avLst/>
          </a:prstGeom>
        </p:spPr>
        <p:txBody>
          <a:bodyPr wrap="none">
            <a:spAutoFit/>
          </a:bodyPr>
          <a:lstStyle/>
          <a:p>
            <a:r>
              <a:rPr lang="en-US" dirty="0"/>
              <a:t>E</a:t>
            </a:r>
            <a:r>
              <a:rPr lang="en-US" baseline="-25000" dirty="0"/>
              <a:t>6</a:t>
            </a:r>
            <a:r>
              <a:rPr lang="ru-RU" baseline="-25000" dirty="0"/>
              <a:t>В</a:t>
            </a:r>
            <a:r>
              <a:rPr lang="en-US" baseline="-25000" dirty="0"/>
              <a:t>e 0+</a:t>
            </a:r>
            <a:r>
              <a:rPr lang="en-US" dirty="0"/>
              <a:t> = </a:t>
            </a:r>
            <a:r>
              <a:rPr lang="ru-RU" dirty="0"/>
              <a:t>-27.039 </a:t>
            </a:r>
            <a:r>
              <a:rPr lang="en-US" dirty="0" err="1"/>
              <a:t>MeV</a:t>
            </a:r>
            <a:endParaRPr lang="ru-RU" dirty="0"/>
          </a:p>
        </p:txBody>
      </p:sp>
      <p:sp>
        <p:nvSpPr>
          <p:cNvPr id="6" name="Прямоугольник 5"/>
          <p:cNvSpPr/>
          <p:nvPr/>
        </p:nvSpPr>
        <p:spPr>
          <a:xfrm>
            <a:off x="4211960" y="836712"/>
            <a:ext cx="2097049" cy="369332"/>
          </a:xfrm>
          <a:prstGeom prst="rect">
            <a:avLst/>
          </a:prstGeom>
        </p:spPr>
        <p:txBody>
          <a:bodyPr wrap="none">
            <a:spAutoFit/>
          </a:bodyPr>
          <a:lstStyle/>
          <a:p>
            <a:r>
              <a:rPr lang="en-US" dirty="0"/>
              <a:t>E</a:t>
            </a:r>
            <a:r>
              <a:rPr lang="en-US" baseline="-25000" dirty="0"/>
              <a:t>6Li 1+</a:t>
            </a:r>
            <a:r>
              <a:rPr lang="en-US" dirty="0"/>
              <a:t> = </a:t>
            </a:r>
            <a:r>
              <a:rPr lang="ru-RU" dirty="0"/>
              <a:t>-32.064</a:t>
            </a:r>
            <a:r>
              <a:rPr lang="en-US" dirty="0"/>
              <a:t> </a:t>
            </a:r>
            <a:r>
              <a:rPr lang="en-US" dirty="0" err="1"/>
              <a:t>MeV</a:t>
            </a:r>
            <a:endParaRPr lang="ru-RU" dirty="0"/>
          </a:p>
        </p:txBody>
      </p:sp>
      <p:sp>
        <p:nvSpPr>
          <p:cNvPr id="7" name="Прямоугольник 6"/>
          <p:cNvSpPr/>
          <p:nvPr/>
        </p:nvSpPr>
        <p:spPr>
          <a:xfrm>
            <a:off x="4283968" y="1340768"/>
            <a:ext cx="2097049" cy="369332"/>
          </a:xfrm>
          <a:prstGeom prst="rect">
            <a:avLst/>
          </a:prstGeom>
        </p:spPr>
        <p:txBody>
          <a:bodyPr wrap="none">
            <a:spAutoFit/>
          </a:bodyPr>
          <a:lstStyle/>
          <a:p>
            <a:r>
              <a:rPr lang="en-US" dirty="0"/>
              <a:t>E</a:t>
            </a:r>
            <a:r>
              <a:rPr lang="en-US" baseline="-25000" dirty="0"/>
              <a:t>6Li 0+</a:t>
            </a:r>
            <a:r>
              <a:rPr lang="en-US" dirty="0"/>
              <a:t> = </a:t>
            </a:r>
            <a:r>
              <a:rPr lang="ru-RU" dirty="0"/>
              <a:t>-28.702</a:t>
            </a:r>
            <a:r>
              <a:rPr lang="en-US" dirty="0"/>
              <a:t> </a:t>
            </a:r>
            <a:r>
              <a:rPr lang="en-US" dirty="0" err="1"/>
              <a:t>MeV</a:t>
            </a:r>
            <a:endParaRPr lang="ru-RU" dirty="0"/>
          </a:p>
        </p:txBody>
      </p:sp>
      <p:sp>
        <p:nvSpPr>
          <p:cNvPr id="8" name="Прямоугольник 7"/>
          <p:cNvSpPr/>
          <p:nvPr/>
        </p:nvSpPr>
        <p:spPr>
          <a:xfrm>
            <a:off x="395536" y="1772816"/>
            <a:ext cx="3685496" cy="369332"/>
          </a:xfrm>
          <a:prstGeom prst="rect">
            <a:avLst/>
          </a:prstGeom>
        </p:spPr>
        <p:txBody>
          <a:bodyPr wrap="none">
            <a:spAutoFit/>
          </a:bodyPr>
          <a:lstStyle/>
          <a:p>
            <a:r>
              <a:rPr lang="en-US" dirty="0"/>
              <a:t>The experimental data are as follows:</a:t>
            </a:r>
            <a:endParaRPr lang="ru-RU" dirty="0"/>
          </a:p>
        </p:txBody>
      </p:sp>
      <p:sp>
        <p:nvSpPr>
          <p:cNvPr id="9" name="Прямоугольник 8"/>
          <p:cNvSpPr/>
          <p:nvPr/>
        </p:nvSpPr>
        <p:spPr>
          <a:xfrm>
            <a:off x="971600" y="2204864"/>
            <a:ext cx="2170787" cy="369332"/>
          </a:xfrm>
          <a:prstGeom prst="rect">
            <a:avLst/>
          </a:prstGeom>
        </p:spPr>
        <p:txBody>
          <a:bodyPr wrap="none">
            <a:spAutoFit/>
          </a:bodyPr>
          <a:lstStyle/>
          <a:p>
            <a:r>
              <a:rPr lang="en-US" dirty="0"/>
              <a:t>E</a:t>
            </a:r>
            <a:r>
              <a:rPr lang="en-US" baseline="-25000" dirty="0"/>
              <a:t>6He 0+</a:t>
            </a:r>
            <a:r>
              <a:rPr lang="en-US" dirty="0"/>
              <a:t> =</a:t>
            </a:r>
            <a:r>
              <a:rPr lang="ru-RU" dirty="0"/>
              <a:t> -29.269 </a:t>
            </a:r>
            <a:r>
              <a:rPr lang="en-US" dirty="0" err="1"/>
              <a:t>MeV</a:t>
            </a:r>
            <a:endParaRPr lang="ru-RU" dirty="0"/>
          </a:p>
        </p:txBody>
      </p:sp>
      <p:sp>
        <p:nvSpPr>
          <p:cNvPr id="10" name="Прямоугольник 9"/>
          <p:cNvSpPr/>
          <p:nvPr/>
        </p:nvSpPr>
        <p:spPr>
          <a:xfrm>
            <a:off x="971600" y="2636912"/>
            <a:ext cx="2157963" cy="369332"/>
          </a:xfrm>
          <a:prstGeom prst="rect">
            <a:avLst/>
          </a:prstGeom>
        </p:spPr>
        <p:txBody>
          <a:bodyPr wrap="none">
            <a:spAutoFit/>
          </a:bodyPr>
          <a:lstStyle/>
          <a:p>
            <a:r>
              <a:rPr lang="en-US" dirty="0"/>
              <a:t>E</a:t>
            </a:r>
            <a:r>
              <a:rPr lang="en-US" baseline="-25000" dirty="0"/>
              <a:t>6</a:t>
            </a:r>
            <a:r>
              <a:rPr lang="ru-RU" baseline="-25000" dirty="0"/>
              <a:t>В</a:t>
            </a:r>
            <a:r>
              <a:rPr lang="en-US" baseline="-25000" dirty="0"/>
              <a:t>e 0+</a:t>
            </a:r>
            <a:r>
              <a:rPr lang="en-US" dirty="0"/>
              <a:t> =</a:t>
            </a:r>
            <a:r>
              <a:rPr lang="ru-RU" dirty="0"/>
              <a:t> -26.826 </a:t>
            </a:r>
            <a:r>
              <a:rPr lang="en-US" dirty="0" err="1"/>
              <a:t>MeV</a:t>
            </a:r>
            <a:endParaRPr lang="ru-RU" dirty="0"/>
          </a:p>
        </p:txBody>
      </p:sp>
      <p:sp>
        <p:nvSpPr>
          <p:cNvPr id="11" name="Прямоугольник 10"/>
          <p:cNvSpPr/>
          <p:nvPr/>
        </p:nvSpPr>
        <p:spPr>
          <a:xfrm>
            <a:off x="3923928" y="2132856"/>
            <a:ext cx="2097049" cy="369332"/>
          </a:xfrm>
          <a:prstGeom prst="rect">
            <a:avLst/>
          </a:prstGeom>
        </p:spPr>
        <p:txBody>
          <a:bodyPr wrap="none">
            <a:spAutoFit/>
          </a:bodyPr>
          <a:lstStyle/>
          <a:p>
            <a:r>
              <a:rPr lang="en-US" dirty="0"/>
              <a:t>E</a:t>
            </a:r>
            <a:r>
              <a:rPr lang="en-US" baseline="-25000" dirty="0"/>
              <a:t>6Li 1+</a:t>
            </a:r>
            <a:r>
              <a:rPr lang="en-US" dirty="0"/>
              <a:t> =</a:t>
            </a:r>
            <a:r>
              <a:rPr lang="ru-RU" dirty="0"/>
              <a:t> -31.995 </a:t>
            </a:r>
            <a:r>
              <a:rPr lang="en-US" dirty="0" err="1"/>
              <a:t>MeV</a:t>
            </a:r>
            <a:endParaRPr lang="ru-RU" dirty="0"/>
          </a:p>
        </p:txBody>
      </p:sp>
      <p:sp>
        <p:nvSpPr>
          <p:cNvPr id="12" name="Прямоугольник 11"/>
          <p:cNvSpPr/>
          <p:nvPr/>
        </p:nvSpPr>
        <p:spPr>
          <a:xfrm>
            <a:off x="3923928" y="2564904"/>
            <a:ext cx="2097049" cy="369332"/>
          </a:xfrm>
          <a:prstGeom prst="rect">
            <a:avLst/>
          </a:prstGeom>
        </p:spPr>
        <p:txBody>
          <a:bodyPr wrap="none">
            <a:spAutoFit/>
          </a:bodyPr>
          <a:lstStyle/>
          <a:p>
            <a:r>
              <a:rPr lang="en-US" dirty="0"/>
              <a:t>E</a:t>
            </a:r>
            <a:r>
              <a:rPr lang="en-US" baseline="-25000" dirty="0"/>
              <a:t>6Li 0+</a:t>
            </a:r>
            <a:r>
              <a:rPr lang="en-US" dirty="0"/>
              <a:t> =</a:t>
            </a:r>
            <a:r>
              <a:rPr lang="ru-RU" dirty="0"/>
              <a:t> -28.433 </a:t>
            </a:r>
            <a:r>
              <a:rPr lang="en-US" dirty="0" err="1"/>
              <a:t>MeV</a:t>
            </a:r>
            <a:endParaRPr lang="ru-RU" dirty="0"/>
          </a:p>
        </p:txBody>
      </p:sp>
      <p:sp>
        <p:nvSpPr>
          <p:cNvPr id="13" name="Прямоугольник 12"/>
          <p:cNvSpPr/>
          <p:nvPr/>
        </p:nvSpPr>
        <p:spPr>
          <a:xfrm>
            <a:off x="251520" y="3068960"/>
            <a:ext cx="8568952" cy="369332"/>
          </a:xfrm>
          <a:prstGeom prst="rect">
            <a:avLst/>
          </a:prstGeom>
        </p:spPr>
        <p:txBody>
          <a:bodyPr wrap="square">
            <a:spAutoFit/>
          </a:bodyPr>
          <a:lstStyle/>
          <a:p>
            <a:r>
              <a:rPr lang="en-US" dirty="0"/>
              <a:t>To refine the calculation of the </a:t>
            </a:r>
            <a:r>
              <a:rPr lang="en-US" baseline="30000" dirty="0"/>
              <a:t>6</a:t>
            </a:r>
            <a:r>
              <a:rPr lang="en-US" dirty="0"/>
              <a:t>Be, </a:t>
            </a:r>
            <a:r>
              <a:rPr lang="en-US" baseline="30000" dirty="0"/>
              <a:t>6</a:t>
            </a:r>
            <a:r>
              <a:rPr lang="en-US" dirty="0"/>
              <a:t>He and </a:t>
            </a:r>
            <a:r>
              <a:rPr lang="en-US" baseline="30000" dirty="0"/>
              <a:t>6</a:t>
            </a:r>
            <a:r>
              <a:rPr lang="en-US" dirty="0"/>
              <a:t>Li radii, the A3 extrapolation method is used:</a:t>
            </a:r>
            <a:endParaRPr lang="ru-RU" dirty="0"/>
          </a:p>
        </p:txBody>
      </p:sp>
      <p:sp>
        <p:nvSpPr>
          <p:cNvPr id="14" name="Прямоугольник 13"/>
          <p:cNvSpPr/>
          <p:nvPr/>
        </p:nvSpPr>
        <p:spPr>
          <a:xfrm>
            <a:off x="467544" y="3501008"/>
            <a:ext cx="1782860" cy="369332"/>
          </a:xfrm>
          <a:prstGeom prst="rect">
            <a:avLst/>
          </a:prstGeom>
        </p:spPr>
        <p:txBody>
          <a:bodyPr wrap="none">
            <a:spAutoFit/>
          </a:bodyPr>
          <a:lstStyle/>
          <a:p>
            <a:r>
              <a:rPr lang="en-US" dirty="0" err="1"/>
              <a:t>r</a:t>
            </a:r>
            <a:r>
              <a:rPr lang="en-US" baseline="-25000" dirty="0" err="1"/>
              <a:t>m</a:t>
            </a:r>
            <a:r>
              <a:rPr lang="ru-RU" baseline="-25000" dirty="0"/>
              <a:t> 6Не</a:t>
            </a:r>
            <a:r>
              <a:rPr lang="en-US" dirty="0"/>
              <a:t> = </a:t>
            </a:r>
            <a:r>
              <a:rPr lang="ru-RU" dirty="0"/>
              <a:t>2.439  </a:t>
            </a:r>
            <a:r>
              <a:rPr lang="en-US" dirty="0"/>
              <a:t>fm</a:t>
            </a:r>
            <a:endParaRPr lang="ru-RU" dirty="0"/>
          </a:p>
        </p:txBody>
      </p:sp>
      <p:sp>
        <p:nvSpPr>
          <p:cNvPr id="17" name="Прямоугольник 16"/>
          <p:cNvSpPr/>
          <p:nvPr/>
        </p:nvSpPr>
        <p:spPr>
          <a:xfrm>
            <a:off x="3059832" y="3501008"/>
            <a:ext cx="1686680" cy="369332"/>
          </a:xfrm>
          <a:prstGeom prst="rect">
            <a:avLst/>
          </a:prstGeom>
        </p:spPr>
        <p:txBody>
          <a:bodyPr wrap="none">
            <a:spAutoFit/>
          </a:bodyPr>
          <a:lstStyle/>
          <a:p>
            <a:r>
              <a:rPr lang="en-US" dirty="0" err="1"/>
              <a:t>r</a:t>
            </a:r>
            <a:r>
              <a:rPr lang="en-US" baseline="-25000" dirty="0" err="1"/>
              <a:t>n</a:t>
            </a:r>
            <a:r>
              <a:rPr lang="ru-RU" baseline="-25000" dirty="0"/>
              <a:t> 6Не</a:t>
            </a:r>
            <a:r>
              <a:rPr lang="en-US" dirty="0"/>
              <a:t> = </a:t>
            </a:r>
            <a:r>
              <a:rPr lang="ru-RU" dirty="0"/>
              <a:t>2.643 </a:t>
            </a:r>
            <a:r>
              <a:rPr lang="en-US" dirty="0"/>
              <a:t>fm</a:t>
            </a:r>
            <a:endParaRPr lang="ru-RU" dirty="0"/>
          </a:p>
        </p:txBody>
      </p:sp>
      <p:sp>
        <p:nvSpPr>
          <p:cNvPr id="18" name="Прямоугольник 17"/>
          <p:cNvSpPr/>
          <p:nvPr/>
        </p:nvSpPr>
        <p:spPr>
          <a:xfrm>
            <a:off x="5796136" y="3501008"/>
            <a:ext cx="1686680" cy="369332"/>
          </a:xfrm>
          <a:prstGeom prst="rect">
            <a:avLst/>
          </a:prstGeom>
        </p:spPr>
        <p:txBody>
          <a:bodyPr wrap="none">
            <a:spAutoFit/>
          </a:bodyPr>
          <a:lstStyle/>
          <a:p>
            <a:r>
              <a:rPr lang="en-US" dirty="0" err="1"/>
              <a:t>r</a:t>
            </a:r>
            <a:r>
              <a:rPr lang="en-US" baseline="-25000" dirty="0" err="1"/>
              <a:t>p</a:t>
            </a:r>
            <a:r>
              <a:rPr lang="ru-RU" baseline="-25000" dirty="0"/>
              <a:t> 6Не</a:t>
            </a:r>
            <a:r>
              <a:rPr lang="en-US" dirty="0"/>
              <a:t> = </a:t>
            </a:r>
            <a:r>
              <a:rPr lang="ru-RU" dirty="0"/>
              <a:t>1.890 </a:t>
            </a:r>
            <a:r>
              <a:rPr lang="en-US" dirty="0"/>
              <a:t>fm</a:t>
            </a:r>
            <a:endParaRPr lang="ru-RU" dirty="0"/>
          </a:p>
        </p:txBody>
      </p:sp>
      <p:sp>
        <p:nvSpPr>
          <p:cNvPr id="19" name="Прямоугольник 18"/>
          <p:cNvSpPr/>
          <p:nvPr/>
        </p:nvSpPr>
        <p:spPr>
          <a:xfrm>
            <a:off x="467544" y="3861048"/>
            <a:ext cx="1899879" cy="369332"/>
          </a:xfrm>
          <a:prstGeom prst="rect">
            <a:avLst/>
          </a:prstGeom>
        </p:spPr>
        <p:txBody>
          <a:bodyPr wrap="none">
            <a:spAutoFit/>
          </a:bodyPr>
          <a:lstStyle/>
          <a:p>
            <a:r>
              <a:rPr lang="en-US" dirty="0" err="1"/>
              <a:t>r</a:t>
            </a:r>
            <a:r>
              <a:rPr lang="en-US" baseline="-25000" dirty="0" err="1"/>
              <a:t>m</a:t>
            </a:r>
            <a:r>
              <a:rPr lang="ru-RU" baseline="-25000" dirty="0"/>
              <a:t> 6</a:t>
            </a:r>
            <a:r>
              <a:rPr lang="en-US" baseline="-25000" dirty="0"/>
              <a:t>Li 0+</a:t>
            </a:r>
            <a:r>
              <a:rPr lang="en-US" dirty="0"/>
              <a:t>  = 2.491</a:t>
            </a:r>
            <a:r>
              <a:rPr lang="ru-RU" dirty="0"/>
              <a:t> </a:t>
            </a:r>
            <a:r>
              <a:rPr lang="en-US" dirty="0"/>
              <a:t>fm</a:t>
            </a:r>
            <a:endParaRPr lang="ru-RU" dirty="0"/>
          </a:p>
        </p:txBody>
      </p:sp>
      <p:sp>
        <p:nvSpPr>
          <p:cNvPr id="20" name="Прямоугольник 19"/>
          <p:cNvSpPr/>
          <p:nvPr/>
        </p:nvSpPr>
        <p:spPr>
          <a:xfrm>
            <a:off x="3059832" y="3861048"/>
            <a:ext cx="1856598" cy="369332"/>
          </a:xfrm>
          <a:prstGeom prst="rect">
            <a:avLst/>
          </a:prstGeom>
        </p:spPr>
        <p:txBody>
          <a:bodyPr wrap="none">
            <a:spAutoFit/>
          </a:bodyPr>
          <a:lstStyle/>
          <a:p>
            <a:r>
              <a:rPr lang="en-US" dirty="0" err="1"/>
              <a:t>r</a:t>
            </a:r>
            <a:r>
              <a:rPr lang="en-US" baseline="-25000" dirty="0" err="1"/>
              <a:t>n</a:t>
            </a:r>
            <a:r>
              <a:rPr lang="ru-RU" baseline="-25000" dirty="0"/>
              <a:t> 6</a:t>
            </a:r>
            <a:r>
              <a:rPr lang="en-US" baseline="-25000" dirty="0"/>
              <a:t>Li 0+</a:t>
            </a:r>
            <a:r>
              <a:rPr lang="en-US" dirty="0"/>
              <a:t>  = 2.477</a:t>
            </a:r>
            <a:r>
              <a:rPr lang="ru-RU" dirty="0"/>
              <a:t> </a:t>
            </a:r>
            <a:r>
              <a:rPr lang="en-US" dirty="0"/>
              <a:t>fm</a:t>
            </a:r>
            <a:endParaRPr lang="ru-RU" dirty="0"/>
          </a:p>
        </p:txBody>
      </p:sp>
      <p:sp>
        <p:nvSpPr>
          <p:cNvPr id="21" name="Прямоугольник 20"/>
          <p:cNvSpPr/>
          <p:nvPr/>
        </p:nvSpPr>
        <p:spPr>
          <a:xfrm>
            <a:off x="5796136" y="3861048"/>
            <a:ext cx="1856598" cy="369332"/>
          </a:xfrm>
          <a:prstGeom prst="rect">
            <a:avLst/>
          </a:prstGeom>
        </p:spPr>
        <p:txBody>
          <a:bodyPr wrap="none">
            <a:spAutoFit/>
          </a:bodyPr>
          <a:lstStyle/>
          <a:p>
            <a:r>
              <a:rPr lang="en-US" dirty="0" err="1"/>
              <a:t>r</a:t>
            </a:r>
            <a:r>
              <a:rPr lang="en-US" baseline="-25000" dirty="0" err="1"/>
              <a:t>p</a:t>
            </a:r>
            <a:r>
              <a:rPr lang="ru-RU" baseline="-25000" dirty="0"/>
              <a:t> 6</a:t>
            </a:r>
            <a:r>
              <a:rPr lang="en-US" baseline="-25000" dirty="0"/>
              <a:t>Li 0+</a:t>
            </a:r>
            <a:r>
              <a:rPr lang="en-US" dirty="0"/>
              <a:t>  = </a:t>
            </a:r>
            <a:r>
              <a:rPr lang="ru-RU" dirty="0"/>
              <a:t>2.5</a:t>
            </a:r>
            <a:r>
              <a:rPr lang="en-US" dirty="0"/>
              <a:t>02</a:t>
            </a:r>
            <a:r>
              <a:rPr lang="ru-RU" dirty="0"/>
              <a:t> </a:t>
            </a:r>
            <a:r>
              <a:rPr lang="en-US" dirty="0"/>
              <a:t>fm</a:t>
            </a:r>
            <a:endParaRPr lang="ru-RU" dirty="0"/>
          </a:p>
        </p:txBody>
      </p:sp>
      <p:sp>
        <p:nvSpPr>
          <p:cNvPr id="22" name="Прямоугольник 21"/>
          <p:cNvSpPr/>
          <p:nvPr/>
        </p:nvSpPr>
        <p:spPr>
          <a:xfrm>
            <a:off x="467544" y="4221088"/>
            <a:ext cx="1899879" cy="369332"/>
          </a:xfrm>
          <a:prstGeom prst="rect">
            <a:avLst/>
          </a:prstGeom>
        </p:spPr>
        <p:txBody>
          <a:bodyPr wrap="none">
            <a:spAutoFit/>
          </a:bodyPr>
          <a:lstStyle/>
          <a:p>
            <a:r>
              <a:rPr lang="en-US" dirty="0" err="1"/>
              <a:t>r</a:t>
            </a:r>
            <a:r>
              <a:rPr lang="en-US" baseline="-25000" dirty="0" err="1"/>
              <a:t>m</a:t>
            </a:r>
            <a:r>
              <a:rPr lang="ru-RU" baseline="-25000" dirty="0"/>
              <a:t> 6</a:t>
            </a:r>
            <a:r>
              <a:rPr lang="en-US" baseline="-25000" dirty="0"/>
              <a:t>Li 1+</a:t>
            </a:r>
            <a:r>
              <a:rPr lang="en-US" dirty="0"/>
              <a:t>  = 2.457 fm</a:t>
            </a:r>
            <a:endParaRPr lang="ru-RU" dirty="0"/>
          </a:p>
        </p:txBody>
      </p:sp>
      <p:sp>
        <p:nvSpPr>
          <p:cNvPr id="23" name="Прямоугольник 22"/>
          <p:cNvSpPr/>
          <p:nvPr/>
        </p:nvSpPr>
        <p:spPr>
          <a:xfrm>
            <a:off x="3059832" y="4221088"/>
            <a:ext cx="1856598" cy="369332"/>
          </a:xfrm>
          <a:prstGeom prst="rect">
            <a:avLst/>
          </a:prstGeom>
        </p:spPr>
        <p:txBody>
          <a:bodyPr wrap="none">
            <a:spAutoFit/>
          </a:bodyPr>
          <a:lstStyle/>
          <a:p>
            <a:r>
              <a:rPr lang="en-US" dirty="0" err="1"/>
              <a:t>r</a:t>
            </a:r>
            <a:r>
              <a:rPr lang="en-US" baseline="-25000" dirty="0" err="1"/>
              <a:t>n</a:t>
            </a:r>
            <a:r>
              <a:rPr lang="ru-RU" baseline="-25000" dirty="0"/>
              <a:t> 6</a:t>
            </a:r>
            <a:r>
              <a:rPr lang="en-US" baseline="-25000" dirty="0"/>
              <a:t>Li 1+</a:t>
            </a:r>
            <a:r>
              <a:rPr lang="en-US" dirty="0"/>
              <a:t>  = 2.444 fm</a:t>
            </a:r>
            <a:endParaRPr lang="ru-RU" dirty="0"/>
          </a:p>
        </p:txBody>
      </p:sp>
      <p:sp>
        <p:nvSpPr>
          <p:cNvPr id="24" name="Прямоугольник 23"/>
          <p:cNvSpPr/>
          <p:nvPr/>
        </p:nvSpPr>
        <p:spPr>
          <a:xfrm>
            <a:off x="5796136" y="4221088"/>
            <a:ext cx="1856598" cy="369332"/>
          </a:xfrm>
          <a:prstGeom prst="rect">
            <a:avLst/>
          </a:prstGeom>
        </p:spPr>
        <p:txBody>
          <a:bodyPr wrap="none">
            <a:spAutoFit/>
          </a:bodyPr>
          <a:lstStyle/>
          <a:p>
            <a:r>
              <a:rPr lang="en-US" dirty="0" err="1"/>
              <a:t>r</a:t>
            </a:r>
            <a:r>
              <a:rPr lang="en-US" baseline="-25000" dirty="0" err="1"/>
              <a:t>p</a:t>
            </a:r>
            <a:r>
              <a:rPr lang="ru-RU" baseline="-25000" dirty="0"/>
              <a:t> 6</a:t>
            </a:r>
            <a:r>
              <a:rPr lang="en-US" baseline="-25000" dirty="0"/>
              <a:t>Li 1+</a:t>
            </a:r>
            <a:r>
              <a:rPr lang="en-US" dirty="0"/>
              <a:t>  = 2.466 fm</a:t>
            </a:r>
            <a:endParaRPr lang="ru-RU" dirty="0"/>
          </a:p>
        </p:txBody>
      </p:sp>
      <p:sp>
        <p:nvSpPr>
          <p:cNvPr id="25" name="Прямоугольник 24"/>
          <p:cNvSpPr/>
          <p:nvPr/>
        </p:nvSpPr>
        <p:spPr>
          <a:xfrm>
            <a:off x="467544" y="4581128"/>
            <a:ext cx="1960793" cy="369332"/>
          </a:xfrm>
          <a:prstGeom prst="rect">
            <a:avLst/>
          </a:prstGeom>
        </p:spPr>
        <p:txBody>
          <a:bodyPr wrap="none">
            <a:spAutoFit/>
          </a:bodyPr>
          <a:lstStyle/>
          <a:p>
            <a:r>
              <a:rPr lang="en-US" dirty="0" err="1"/>
              <a:t>r</a:t>
            </a:r>
            <a:r>
              <a:rPr lang="en-US" baseline="-25000" dirty="0" err="1"/>
              <a:t>m</a:t>
            </a:r>
            <a:r>
              <a:rPr lang="ru-RU" baseline="-25000" dirty="0"/>
              <a:t> 6</a:t>
            </a:r>
            <a:r>
              <a:rPr lang="en-US" baseline="-25000" dirty="0"/>
              <a:t>Be 0+</a:t>
            </a:r>
            <a:r>
              <a:rPr lang="en-US" dirty="0"/>
              <a:t>  = 2.598 fm</a:t>
            </a:r>
            <a:endParaRPr lang="ru-RU" dirty="0"/>
          </a:p>
        </p:txBody>
      </p:sp>
      <p:sp>
        <p:nvSpPr>
          <p:cNvPr id="26" name="Прямоугольник 25"/>
          <p:cNvSpPr/>
          <p:nvPr/>
        </p:nvSpPr>
        <p:spPr>
          <a:xfrm>
            <a:off x="3059832" y="4581128"/>
            <a:ext cx="1917513" cy="369332"/>
          </a:xfrm>
          <a:prstGeom prst="rect">
            <a:avLst/>
          </a:prstGeom>
        </p:spPr>
        <p:txBody>
          <a:bodyPr wrap="none">
            <a:spAutoFit/>
          </a:bodyPr>
          <a:lstStyle/>
          <a:p>
            <a:r>
              <a:rPr lang="en-US" dirty="0" err="1"/>
              <a:t>r</a:t>
            </a:r>
            <a:r>
              <a:rPr lang="en-US" baseline="-25000" dirty="0" err="1"/>
              <a:t>n</a:t>
            </a:r>
            <a:r>
              <a:rPr lang="ru-RU" baseline="-25000" dirty="0"/>
              <a:t> 6</a:t>
            </a:r>
            <a:r>
              <a:rPr lang="en-US" baseline="-25000" dirty="0"/>
              <a:t>Be </a:t>
            </a:r>
            <a:r>
              <a:rPr lang="ru-RU" baseline="-25000" dirty="0"/>
              <a:t>0</a:t>
            </a:r>
            <a:r>
              <a:rPr lang="en-US" baseline="-25000" dirty="0"/>
              <a:t>+</a:t>
            </a:r>
            <a:r>
              <a:rPr lang="en-US" dirty="0"/>
              <a:t>  = 1.970 fm</a:t>
            </a:r>
            <a:endParaRPr lang="ru-RU" dirty="0"/>
          </a:p>
        </p:txBody>
      </p:sp>
      <p:sp>
        <p:nvSpPr>
          <p:cNvPr id="27" name="Прямоугольник 26"/>
          <p:cNvSpPr/>
          <p:nvPr/>
        </p:nvSpPr>
        <p:spPr>
          <a:xfrm>
            <a:off x="5796136" y="4581128"/>
            <a:ext cx="1917513" cy="369332"/>
          </a:xfrm>
          <a:prstGeom prst="rect">
            <a:avLst/>
          </a:prstGeom>
        </p:spPr>
        <p:txBody>
          <a:bodyPr wrap="none">
            <a:spAutoFit/>
          </a:bodyPr>
          <a:lstStyle/>
          <a:p>
            <a:r>
              <a:rPr lang="en-US" dirty="0" err="1"/>
              <a:t>r</a:t>
            </a:r>
            <a:r>
              <a:rPr lang="en-US" baseline="-25000" dirty="0" err="1"/>
              <a:t>p</a:t>
            </a:r>
            <a:r>
              <a:rPr lang="ru-RU" baseline="-25000" dirty="0"/>
              <a:t> 6</a:t>
            </a:r>
            <a:r>
              <a:rPr lang="en-US" baseline="-25000" dirty="0"/>
              <a:t>Be 0+</a:t>
            </a:r>
            <a:r>
              <a:rPr lang="en-US" dirty="0"/>
              <a:t>  = 2.876 fm</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13</a:t>
            </a:fld>
            <a:endParaRPr lang="ru-RU"/>
          </a:p>
        </p:txBody>
      </p:sp>
      <p:sp>
        <p:nvSpPr>
          <p:cNvPr id="4" name="Прямоугольник 3"/>
          <p:cNvSpPr/>
          <p:nvPr/>
        </p:nvSpPr>
        <p:spPr>
          <a:xfrm>
            <a:off x="827584" y="836712"/>
            <a:ext cx="2170787" cy="369332"/>
          </a:xfrm>
          <a:prstGeom prst="rect">
            <a:avLst/>
          </a:prstGeom>
        </p:spPr>
        <p:txBody>
          <a:bodyPr wrap="none">
            <a:spAutoFit/>
          </a:bodyPr>
          <a:lstStyle/>
          <a:p>
            <a:r>
              <a:rPr lang="en-US" dirty="0"/>
              <a:t>E</a:t>
            </a:r>
            <a:r>
              <a:rPr lang="en-US" baseline="-25000" dirty="0"/>
              <a:t>6He 0+</a:t>
            </a:r>
            <a:r>
              <a:rPr lang="en-US" dirty="0"/>
              <a:t> = </a:t>
            </a:r>
            <a:r>
              <a:rPr lang="ru-RU" dirty="0"/>
              <a:t>-29.126 </a:t>
            </a:r>
            <a:r>
              <a:rPr lang="en-US" dirty="0" err="1"/>
              <a:t>MeV</a:t>
            </a:r>
            <a:endParaRPr lang="ru-RU" dirty="0"/>
          </a:p>
        </p:txBody>
      </p:sp>
      <p:sp>
        <p:nvSpPr>
          <p:cNvPr id="5" name="Прямоугольник 4"/>
          <p:cNvSpPr/>
          <p:nvPr/>
        </p:nvSpPr>
        <p:spPr>
          <a:xfrm>
            <a:off x="899592" y="1340768"/>
            <a:ext cx="2157963" cy="369332"/>
          </a:xfrm>
          <a:prstGeom prst="rect">
            <a:avLst/>
          </a:prstGeom>
        </p:spPr>
        <p:txBody>
          <a:bodyPr wrap="none">
            <a:spAutoFit/>
          </a:bodyPr>
          <a:lstStyle/>
          <a:p>
            <a:r>
              <a:rPr lang="en-US" dirty="0"/>
              <a:t>E</a:t>
            </a:r>
            <a:r>
              <a:rPr lang="en-US" baseline="-25000" dirty="0"/>
              <a:t>6</a:t>
            </a:r>
            <a:r>
              <a:rPr lang="ru-RU" baseline="-25000" dirty="0"/>
              <a:t>В</a:t>
            </a:r>
            <a:r>
              <a:rPr lang="en-US" baseline="-25000" dirty="0"/>
              <a:t>e 0+</a:t>
            </a:r>
            <a:r>
              <a:rPr lang="en-US" dirty="0"/>
              <a:t> = </a:t>
            </a:r>
            <a:r>
              <a:rPr lang="ru-RU" dirty="0"/>
              <a:t>-26.652</a:t>
            </a:r>
            <a:r>
              <a:rPr lang="en-US" dirty="0"/>
              <a:t> </a:t>
            </a:r>
            <a:r>
              <a:rPr lang="en-US" dirty="0" err="1"/>
              <a:t>MeV</a:t>
            </a:r>
            <a:endParaRPr lang="ru-RU" dirty="0"/>
          </a:p>
        </p:txBody>
      </p:sp>
      <p:sp>
        <p:nvSpPr>
          <p:cNvPr id="6" name="Прямоугольник 5"/>
          <p:cNvSpPr/>
          <p:nvPr/>
        </p:nvSpPr>
        <p:spPr>
          <a:xfrm>
            <a:off x="4211960" y="836712"/>
            <a:ext cx="2097049" cy="369332"/>
          </a:xfrm>
          <a:prstGeom prst="rect">
            <a:avLst/>
          </a:prstGeom>
        </p:spPr>
        <p:txBody>
          <a:bodyPr wrap="none">
            <a:spAutoFit/>
          </a:bodyPr>
          <a:lstStyle/>
          <a:p>
            <a:r>
              <a:rPr lang="en-US" dirty="0"/>
              <a:t>E</a:t>
            </a:r>
            <a:r>
              <a:rPr lang="en-US" baseline="-25000" dirty="0"/>
              <a:t>6Li 1+</a:t>
            </a:r>
            <a:r>
              <a:rPr lang="en-US" dirty="0"/>
              <a:t> = </a:t>
            </a:r>
            <a:r>
              <a:rPr lang="ru-RU" dirty="0"/>
              <a:t>-31.639</a:t>
            </a:r>
            <a:r>
              <a:rPr lang="en-US" dirty="0"/>
              <a:t> </a:t>
            </a:r>
            <a:r>
              <a:rPr lang="en-US" dirty="0" err="1"/>
              <a:t>MeV</a:t>
            </a:r>
            <a:endParaRPr lang="ru-RU" dirty="0"/>
          </a:p>
        </p:txBody>
      </p:sp>
      <p:sp>
        <p:nvSpPr>
          <p:cNvPr id="7" name="Прямоугольник 6"/>
          <p:cNvSpPr/>
          <p:nvPr/>
        </p:nvSpPr>
        <p:spPr>
          <a:xfrm>
            <a:off x="4283968" y="1340768"/>
            <a:ext cx="2097049" cy="369332"/>
          </a:xfrm>
          <a:prstGeom prst="rect">
            <a:avLst/>
          </a:prstGeom>
        </p:spPr>
        <p:txBody>
          <a:bodyPr wrap="none">
            <a:spAutoFit/>
          </a:bodyPr>
          <a:lstStyle/>
          <a:p>
            <a:r>
              <a:rPr lang="en-US" dirty="0"/>
              <a:t>E</a:t>
            </a:r>
            <a:r>
              <a:rPr lang="en-US" baseline="-25000" dirty="0"/>
              <a:t>6Li 0+</a:t>
            </a:r>
            <a:r>
              <a:rPr lang="en-US" dirty="0"/>
              <a:t> = </a:t>
            </a:r>
            <a:r>
              <a:rPr lang="ru-RU" dirty="0"/>
              <a:t>-27.969</a:t>
            </a:r>
            <a:r>
              <a:rPr lang="en-US" dirty="0"/>
              <a:t> </a:t>
            </a:r>
            <a:r>
              <a:rPr lang="en-US" dirty="0" err="1"/>
              <a:t>MeV</a:t>
            </a:r>
            <a:endParaRPr lang="ru-RU" dirty="0"/>
          </a:p>
        </p:txBody>
      </p:sp>
      <p:sp>
        <p:nvSpPr>
          <p:cNvPr id="9" name="Прямоугольник 8"/>
          <p:cNvSpPr/>
          <p:nvPr/>
        </p:nvSpPr>
        <p:spPr>
          <a:xfrm>
            <a:off x="971600" y="2204864"/>
            <a:ext cx="2170787" cy="369332"/>
          </a:xfrm>
          <a:prstGeom prst="rect">
            <a:avLst/>
          </a:prstGeom>
        </p:spPr>
        <p:txBody>
          <a:bodyPr wrap="none">
            <a:spAutoFit/>
          </a:bodyPr>
          <a:lstStyle/>
          <a:p>
            <a:r>
              <a:rPr lang="en-US" dirty="0"/>
              <a:t>E</a:t>
            </a:r>
            <a:r>
              <a:rPr lang="en-US" baseline="-25000" dirty="0"/>
              <a:t>6He 0+</a:t>
            </a:r>
            <a:r>
              <a:rPr lang="en-US" dirty="0"/>
              <a:t> =</a:t>
            </a:r>
            <a:r>
              <a:rPr lang="ru-RU" dirty="0"/>
              <a:t> -29.269 </a:t>
            </a:r>
            <a:r>
              <a:rPr lang="en-US" dirty="0" err="1"/>
              <a:t>MeV</a:t>
            </a:r>
            <a:endParaRPr lang="ru-RU" dirty="0"/>
          </a:p>
        </p:txBody>
      </p:sp>
      <p:sp>
        <p:nvSpPr>
          <p:cNvPr id="10" name="Прямоугольник 9"/>
          <p:cNvSpPr/>
          <p:nvPr/>
        </p:nvSpPr>
        <p:spPr>
          <a:xfrm>
            <a:off x="971600" y="2636912"/>
            <a:ext cx="2157963" cy="369332"/>
          </a:xfrm>
          <a:prstGeom prst="rect">
            <a:avLst/>
          </a:prstGeom>
        </p:spPr>
        <p:txBody>
          <a:bodyPr wrap="none">
            <a:spAutoFit/>
          </a:bodyPr>
          <a:lstStyle/>
          <a:p>
            <a:r>
              <a:rPr lang="en-US" dirty="0"/>
              <a:t>E</a:t>
            </a:r>
            <a:r>
              <a:rPr lang="en-US" baseline="-25000" dirty="0"/>
              <a:t>6</a:t>
            </a:r>
            <a:r>
              <a:rPr lang="ru-RU" baseline="-25000" dirty="0"/>
              <a:t>В</a:t>
            </a:r>
            <a:r>
              <a:rPr lang="en-US" baseline="-25000" dirty="0"/>
              <a:t>e 0+</a:t>
            </a:r>
            <a:r>
              <a:rPr lang="en-US" dirty="0"/>
              <a:t> =</a:t>
            </a:r>
            <a:r>
              <a:rPr lang="ru-RU" dirty="0"/>
              <a:t> -26.826 </a:t>
            </a:r>
            <a:r>
              <a:rPr lang="en-US" dirty="0" err="1"/>
              <a:t>MeV</a:t>
            </a:r>
            <a:endParaRPr lang="ru-RU" dirty="0"/>
          </a:p>
        </p:txBody>
      </p:sp>
      <p:sp>
        <p:nvSpPr>
          <p:cNvPr id="11" name="Прямоугольник 10"/>
          <p:cNvSpPr/>
          <p:nvPr/>
        </p:nvSpPr>
        <p:spPr>
          <a:xfrm>
            <a:off x="3923928" y="2132856"/>
            <a:ext cx="2097049" cy="369332"/>
          </a:xfrm>
          <a:prstGeom prst="rect">
            <a:avLst/>
          </a:prstGeom>
        </p:spPr>
        <p:txBody>
          <a:bodyPr wrap="none">
            <a:spAutoFit/>
          </a:bodyPr>
          <a:lstStyle/>
          <a:p>
            <a:r>
              <a:rPr lang="en-US" dirty="0"/>
              <a:t>E</a:t>
            </a:r>
            <a:r>
              <a:rPr lang="en-US" baseline="-25000" dirty="0"/>
              <a:t>6Li 1+</a:t>
            </a:r>
            <a:r>
              <a:rPr lang="en-US" dirty="0"/>
              <a:t> =</a:t>
            </a:r>
            <a:r>
              <a:rPr lang="ru-RU" dirty="0"/>
              <a:t> -31.995 </a:t>
            </a:r>
            <a:r>
              <a:rPr lang="en-US" dirty="0" err="1"/>
              <a:t>MeV</a:t>
            </a:r>
            <a:endParaRPr lang="ru-RU" dirty="0"/>
          </a:p>
        </p:txBody>
      </p:sp>
      <p:sp>
        <p:nvSpPr>
          <p:cNvPr id="12" name="Прямоугольник 11"/>
          <p:cNvSpPr/>
          <p:nvPr/>
        </p:nvSpPr>
        <p:spPr>
          <a:xfrm>
            <a:off x="3923928" y="2564904"/>
            <a:ext cx="2097049" cy="369332"/>
          </a:xfrm>
          <a:prstGeom prst="rect">
            <a:avLst/>
          </a:prstGeom>
        </p:spPr>
        <p:txBody>
          <a:bodyPr wrap="none">
            <a:spAutoFit/>
          </a:bodyPr>
          <a:lstStyle/>
          <a:p>
            <a:r>
              <a:rPr lang="en-US" dirty="0"/>
              <a:t>E</a:t>
            </a:r>
            <a:r>
              <a:rPr lang="en-US" baseline="-25000" dirty="0"/>
              <a:t>6Li 0+</a:t>
            </a:r>
            <a:r>
              <a:rPr lang="en-US" dirty="0"/>
              <a:t> =</a:t>
            </a:r>
            <a:r>
              <a:rPr lang="ru-RU" dirty="0"/>
              <a:t> -28.433 </a:t>
            </a:r>
            <a:r>
              <a:rPr lang="en-US" dirty="0" err="1"/>
              <a:t>MeV</a:t>
            </a:r>
            <a:endParaRPr lang="ru-RU" dirty="0"/>
          </a:p>
        </p:txBody>
      </p:sp>
      <p:sp>
        <p:nvSpPr>
          <p:cNvPr id="14" name="Прямоугольник 13"/>
          <p:cNvSpPr/>
          <p:nvPr/>
        </p:nvSpPr>
        <p:spPr>
          <a:xfrm>
            <a:off x="467544" y="3501008"/>
            <a:ext cx="1729961" cy="369332"/>
          </a:xfrm>
          <a:prstGeom prst="rect">
            <a:avLst/>
          </a:prstGeom>
        </p:spPr>
        <p:txBody>
          <a:bodyPr wrap="none">
            <a:spAutoFit/>
          </a:bodyPr>
          <a:lstStyle/>
          <a:p>
            <a:r>
              <a:rPr lang="en-US" dirty="0" err="1"/>
              <a:t>r</a:t>
            </a:r>
            <a:r>
              <a:rPr lang="en-US" baseline="-25000" dirty="0" err="1"/>
              <a:t>m</a:t>
            </a:r>
            <a:r>
              <a:rPr lang="ru-RU" baseline="-25000" dirty="0"/>
              <a:t> 6Не</a:t>
            </a:r>
            <a:r>
              <a:rPr lang="en-US" dirty="0"/>
              <a:t> = </a:t>
            </a:r>
            <a:r>
              <a:rPr lang="ru-RU" dirty="0"/>
              <a:t>2.369</a:t>
            </a:r>
            <a:r>
              <a:rPr lang="en-US" dirty="0"/>
              <a:t> fm</a:t>
            </a:r>
            <a:endParaRPr lang="ru-RU" dirty="0"/>
          </a:p>
        </p:txBody>
      </p:sp>
      <p:sp>
        <p:nvSpPr>
          <p:cNvPr id="15" name="Прямоугольник 14"/>
          <p:cNvSpPr/>
          <p:nvPr/>
        </p:nvSpPr>
        <p:spPr>
          <a:xfrm>
            <a:off x="3059832" y="3501008"/>
            <a:ext cx="1686680" cy="369332"/>
          </a:xfrm>
          <a:prstGeom prst="rect">
            <a:avLst/>
          </a:prstGeom>
        </p:spPr>
        <p:txBody>
          <a:bodyPr wrap="none">
            <a:spAutoFit/>
          </a:bodyPr>
          <a:lstStyle/>
          <a:p>
            <a:r>
              <a:rPr lang="en-US" dirty="0" err="1"/>
              <a:t>r</a:t>
            </a:r>
            <a:r>
              <a:rPr lang="en-US" baseline="-25000" dirty="0" err="1"/>
              <a:t>n</a:t>
            </a:r>
            <a:r>
              <a:rPr lang="ru-RU" baseline="-25000" dirty="0"/>
              <a:t> 6Не</a:t>
            </a:r>
            <a:r>
              <a:rPr lang="en-US" dirty="0"/>
              <a:t> = </a:t>
            </a:r>
            <a:r>
              <a:rPr lang="ru-RU" dirty="0"/>
              <a:t>2.583</a:t>
            </a:r>
            <a:r>
              <a:rPr lang="en-US" dirty="0"/>
              <a:t> fm</a:t>
            </a:r>
            <a:endParaRPr lang="ru-RU" dirty="0"/>
          </a:p>
        </p:txBody>
      </p:sp>
      <p:sp>
        <p:nvSpPr>
          <p:cNvPr id="16" name="Прямоугольник 15"/>
          <p:cNvSpPr/>
          <p:nvPr/>
        </p:nvSpPr>
        <p:spPr>
          <a:xfrm>
            <a:off x="5796136" y="3501008"/>
            <a:ext cx="1686680" cy="369332"/>
          </a:xfrm>
          <a:prstGeom prst="rect">
            <a:avLst/>
          </a:prstGeom>
        </p:spPr>
        <p:txBody>
          <a:bodyPr wrap="none">
            <a:spAutoFit/>
          </a:bodyPr>
          <a:lstStyle/>
          <a:p>
            <a:r>
              <a:rPr lang="en-US" dirty="0" err="1"/>
              <a:t>r</a:t>
            </a:r>
            <a:r>
              <a:rPr lang="en-US" baseline="-25000" dirty="0" err="1"/>
              <a:t>p</a:t>
            </a:r>
            <a:r>
              <a:rPr lang="ru-RU" baseline="-25000" dirty="0"/>
              <a:t> 6Не</a:t>
            </a:r>
            <a:r>
              <a:rPr lang="en-US" dirty="0"/>
              <a:t> = </a:t>
            </a:r>
            <a:r>
              <a:rPr lang="ru-RU" dirty="0"/>
              <a:t>1.858 </a:t>
            </a:r>
            <a:r>
              <a:rPr lang="en-US" dirty="0"/>
              <a:t>fm</a:t>
            </a:r>
            <a:endParaRPr lang="ru-RU" dirty="0"/>
          </a:p>
        </p:txBody>
      </p:sp>
      <p:sp>
        <p:nvSpPr>
          <p:cNvPr id="17" name="Прямоугольник 16"/>
          <p:cNvSpPr/>
          <p:nvPr/>
        </p:nvSpPr>
        <p:spPr>
          <a:xfrm>
            <a:off x="467544" y="3861048"/>
            <a:ext cx="1899879" cy="369332"/>
          </a:xfrm>
          <a:prstGeom prst="rect">
            <a:avLst/>
          </a:prstGeom>
        </p:spPr>
        <p:txBody>
          <a:bodyPr wrap="none">
            <a:spAutoFit/>
          </a:bodyPr>
          <a:lstStyle/>
          <a:p>
            <a:r>
              <a:rPr lang="en-US" dirty="0" err="1"/>
              <a:t>r</a:t>
            </a:r>
            <a:r>
              <a:rPr lang="en-US" baseline="-25000" dirty="0" err="1"/>
              <a:t>m</a:t>
            </a:r>
            <a:r>
              <a:rPr lang="ru-RU" baseline="-25000" dirty="0"/>
              <a:t> 6</a:t>
            </a:r>
            <a:r>
              <a:rPr lang="en-US" baseline="-25000" dirty="0"/>
              <a:t>Li 0+</a:t>
            </a:r>
            <a:r>
              <a:rPr lang="en-US" dirty="0"/>
              <a:t>  = 2.462 fm</a:t>
            </a:r>
            <a:endParaRPr lang="ru-RU" dirty="0"/>
          </a:p>
        </p:txBody>
      </p:sp>
      <p:sp>
        <p:nvSpPr>
          <p:cNvPr id="18" name="Прямоугольник 17"/>
          <p:cNvSpPr/>
          <p:nvPr/>
        </p:nvSpPr>
        <p:spPr>
          <a:xfrm>
            <a:off x="3059832" y="3861048"/>
            <a:ext cx="1856598" cy="369332"/>
          </a:xfrm>
          <a:prstGeom prst="rect">
            <a:avLst/>
          </a:prstGeom>
        </p:spPr>
        <p:txBody>
          <a:bodyPr wrap="none">
            <a:spAutoFit/>
          </a:bodyPr>
          <a:lstStyle/>
          <a:p>
            <a:r>
              <a:rPr lang="en-US" dirty="0" err="1"/>
              <a:t>r</a:t>
            </a:r>
            <a:r>
              <a:rPr lang="en-US" baseline="-25000" dirty="0" err="1"/>
              <a:t>n</a:t>
            </a:r>
            <a:r>
              <a:rPr lang="ru-RU" baseline="-25000" dirty="0"/>
              <a:t> 6</a:t>
            </a:r>
            <a:r>
              <a:rPr lang="en-US" baseline="-25000" dirty="0"/>
              <a:t>Li 0+</a:t>
            </a:r>
            <a:r>
              <a:rPr lang="en-US" dirty="0"/>
              <a:t>  = 2.437 fm</a:t>
            </a:r>
            <a:endParaRPr lang="ru-RU" dirty="0"/>
          </a:p>
        </p:txBody>
      </p:sp>
      <p:sp>
        <p:nvSpPr>
          <p:cNvPr id="19" name="Прямоугольник 18"/>
          <p:cNvSpPr/>
          <p:nvPr/>
        </p:nvSpPr>
        <p:spPr>
          <a:xfrm>
            <a:off x="5796136" y="3861048"/>
            <a:ext cx="1856598" cy="369332"/>
          </a:xfrm>
          <a:prstGeom prst="rect">
            <a:avLst/>
          </a:prstGeom>
        </p:spPr>
        <p:txBody>
          <a:bodyPr wrap="none">
            <a:spAutoFit/>
          </a:bodyPr>
          <a:lstStyle/>
          <a:p>
            <a:r>
              <a:rPr lang="en-US" dirty="0" err="1"/>
              <a:t>r</a:t>
            </a:r>
            <a:r>
              <a:rPr lang="en-US" baseline="-25000" dirty="0" err="1"/>
              <a:t>p</a:t>
            </a:r>
            <a:r>
              <a:rPr lang="ru-RU" baseline="-25000" dirty="0"/>
              <a:t> 6</a:t>
            </a:r>
            <a:r>
              <a:rPr lang="en-US" baseline="-25000" dirty="0"/>
              <a:t>Li 0+</a:t>
            </a:r>
            <a:r>
              <a:rPr lang="en-US" dirty="0"/>
              <a:t>  = 2.509 fm</a:t>
            </a:r>
            <a:endParaRPr lang="ru-RU" dirty="0"/>
          </a:p>
        </p:txBody>
      </p:sp>
      <p:sp>
        <p:nvSpPr>
          <p:cNvPr id="20" name="Прямоугольник 19"/>
          <p:cNvSpPr/>
          <p:nvPr/>
        </p:nvSpPr>
        <p:spPr>
          <a:xfrm>
            <a:off x="467544" y="4221088"/>
            <a:ext cx="1899879" cy="369332"/>
          </a:xfrm>
          <a:prstGeom prst="rect">
            <a:avLst/>
          </a:prstGeom>
        </p:spPr>
        <p:txBody>
          <a:bodyPr wrap="none">
            <a:spAutoFit/>
          </a:bodyPr>
          <a:lstStyle/>
          <a:p>
            <a:r>
              <a:rPr lang="en-US" dirty="0" err="1"/>
              <a:t>r</a:t>
            </a:r>
            <a:r>
              <a:rPr lang="en-US" baseline="-25000" dirty="0" err="1"/>
              <a:t>m</a:t>
            </a:r>
            <a:r>
              <a:rPr lang="ru-RU" baseline="-25000" dirty="0"/>
              <a:t> 6</a:t>
            </a:r>
            <a:r>
              <a:rPr lang="en-US" baseline="-25000" dirty="0"/>
              <a:t>Li 1+</a:t>
            </a:r>
            <a:r>
              <a:rPr lang="en-US" dirty="0"/>
              <a:t>  = 2.435 fm</a:t>
            </a:r>
            <a:endParaRPr lang="ru-RU" dirty="0"/>
          </a:p>
        </p:txBody>
      </p:sp>
      <p:sp>
        <p:nvSpPr>
          <p:cNvPr id="21" name="Прямоугольник 20"/>
          <p:cNvSpPr/>
          <p:nvPr/>
        </p:nvSpPr>
        <p:spPr>
          <a:xfrm>
            <a:off x="3059832" y="4221088"/>
            <a:ext cx="1856598" cy="369332"/>
          </a:xfrm>
          <a:prstGeom prst="rect">
            <a:avLst/>
          </a:prstGeom>
        </p:spPr>
        <p:txBody>
          <a:bodyPr wrap="none">
            <a:spAutoFit/>
          </a:bodyPr>
          <a:lstStyle/>
          <a:p>
            <a:r>
              <a:rPr lang="en-US" dirty="0" err="1"/>
              <a:t>r</a:t>
            </a:r>
            <a:r>
              <a:rPr lang="en-US" baseline="-25000" dirty="0" err="1"/>
              <a:t>n</a:t>
            </a:r>
            <a:r>
              <a:rPr lang="ru-RU" baseline="-25000" dirty="0"/>
              <a:t> 6</a:t>
            </a:r>
            <a:r>
              <a:rPr lang="en-US" baseline="-25000" dirty="0"/>
              <a:t>Li 1+</a:t>
            </a:r>
            <a:r>
              <a:rPr lang="en-US" dirty="0"/>
              <a:t>  = 2.421 fm</a:t>
            </a:r>
            <a:endParaRPr lang="ru-RU" dirty="0"/>
          </a:p>
        </p:txBody>
      </p:sp>
      <p:sp>
        <p:nvSpPr>
          <p:cNvPr id="22" name="Прямоугольник 21"/>
          <p:cNvSpPr/>
          <p:nvPr/>
        </p:nvSpPr>
        <p:spPr>
          <a:xfrm>
            <a:off x="5796136" y="4221088"/>
            <a:ext cx="1856598" cy="369332"/>
          </a:xfrm>
          <a:prstGeom prst="rect">
            <a:avLst/>
          </a:prstGeom>
        </p:spPr>
        <p:txBody>
          <a:bodyPr wrap="none">
            <a:spAutoFit/>
          </a:bodyPr>
          <a:lstStyle/>
          <a:p>
            <a:r>
              <a:rPr lang="en-US" dirty="0" err="1"/>
              <a:t>r</a:t>
            </a:r>
            <a:r>
              <a:rPr lang="en-US" baseline="-25000" dirty="0" err="1"/>
              <a:t>p</a:t>
            </a:r>
            <a:r>
              <a:rPr lang="ru-RU" baseline="-25000" dirty="0"/>
              <a:t> 6</a:t>
            </a:r>
            <a:r>
              <a:rPr lang="en-US" baseline="-25000" dirty="0"/>
              <a:t>Li 1+</a:t>
            </a:r>
            <a:r>
              <a:rPr lang="en-US" dirty="0"/>
              <a:t>  = 2.449 fm</a:t>
            </a:r>
            <a:endParaRPr lang="ru-RU" dirty="0"/>
          </a:p>
        </p:txBody>
      </p:sp>
      <p:sp>
        <p:nvSpPr>
          <p:cNvPr id="23" name="Прямоугольник 22"/>
          <p:cNvSpPr/>
          <p:nvPr/>
        </p:nvSpPr>
        <p:spPr>
          <a:xfrm>
            <a:off x="467544" y="4581128"/>
            <a:ext cx="1960793" cy="369332"/>
          </a:xfrm>
          <a:prstGeom prst="rect">
            <a:avLst/>
          </a:prstGeom>
        </p:spPr>
        <p:txBody>
          <a:bodyPr wrap="none">
            <a:spAutoFit/>
          </a:bodyPr>
          <a:lstStyle/>
          <a:p>
            <a:r>
              <a:rPr lang="en-US" dirty="0" err="1"/>
              <a:t>r</a:t>
            </a:r>
            <a:r>
              <a:rPr lang="en-US" baseline="-25000" dirty="0" err="1"/>
              <a:t>m</a:t>
            </a:r>
            <a:r>
              <a:rPr lang="ru-RU" baseline="-25000" dirty="0"/>
              <a:t> 6</a:t>
            </a:r>
            <a:r>
              <a:rPr lang="en-US" baseline="-25000" dirty="0"/>
              <a:t>Be 0+</a:t>
            </a:r>
            <a:r>
              <a:rPr lang="en-US" dirty="0"/>
              <a:t>  = </a:t>
            </a:r>
            <a:r>
              <a:rPr lang="ru-RU" dirty="0"/>
              <a:t>2.562</a:t>
            </a:r>
            <a:r>
              <a:rPr lang="en-US" dirty="0"/>
              <a:t> fm</a:t>
            </a:r>
            <a:endParaRPr lang="ru-RU" dirty="0"/>
          </a:p>
        </p:txBody>
      </p:sp>
      <p:sp>
        <p:nvSpPr>
          <p:cNvPr id="24" name="Прямоугольник 23"/>
          <p:cNvSpPr/>
          <p:nvPr/>
        </p:nvSpPr>
        <p:spPr>
          <a:xfrm>
            <a:off x="3059832" y="4581128"/>
            <a:ext cx="1917513" cy="369332"/>
          </a:xfrm>
          <a:prstGeom prst="rect">
            <a:avLst/>
          </a:prstGeom>
        </p:spPr>
        <p:txBody>
          <a:bodyPr wrap="none">
            <a:spAutoFit/>
          </a:bodyPr>
          <a:lstStyle/>
          <a:p>
            <a:r>
              <a:rPr lang="en-US" dirty="0" err="1"/>
              <a:t>r</a:t>
            </a:r>
            <a:r>
              <a:rPr lang="en-US" baseline="-25000" dirty="0" err="1"/>
              <a:t>n</a:t>
            </a:r>
            <a:r>
              <a:rPr lang="ru-RU" baseline="-25000" dirty="0"/>
              <a:t> 6</a:t>
            </a:r>
            <a:r>
              <a:rPr lang="en-US" baseline="-25000" dirty="0"/>
              <a:t>Be </a:t>
            </a:r>
            <a:r>
              <a:rPr lang="ru-RU" baseline="-25000" dirty="0"/>
              <a:t>0</a:t>
            </a:r>
            <a:r>
              <a:rPr lang="en-US" baseline="-25000" dirty="0"/>
              <a:t>+</a:t>
            </a:r>
            <a:r>
              <a:rPr lang="en-US" dirty="0"/>
              <a:t>  = </a:t>
            </a:r>
            <a:r>
              <a:rPr lang="ru-RU" dirty="0"/>
              <a:t>1.996</a:t>
            </a:r>
            <a:r>
              <a:rPr lang="en-US" dirty="0"/>
              <a:t> fm</a:t>
            </a:r>
            <a:endParaRPr lang="ru-RU" dirty="0"/>
          </a:p>
        </p:txBody>
      </p:sp>
      <p:sp>
        <p:nvSpPr>
          <p:cNvPr id="25" name="Прямоугольник 24"/>
          <p:cNvSpPr/>
          <p:nvPr/>
        </p:nvSpPr>
        <p:spPr>
          <a:xfrm>
            <a:off x="5796136" y="4581128"/>
            <a:ext cx="1917513" cy="369332"/>
          </a:xfrm>
          <a:prstGeom prst="rect">
            <a:avLst/>
          </a:prstGeom>
        </p:spPr>
        <p:txBody>
          <a:bodyPr wrap="none">
            <a:spAutoFit/>
          </a:bodyPr>
          <a:lstStyle/>
          <a:p>
            <a:r>
              <a:rPr lang="en-US" dirty="0" err="1"/>
              <a:t>r</a:t>
            </a:r>
            <a:r>
              <a:rPr lang="en-US" baseline="-25000" dirty="0" err="1"/>
              <a:t>p</a:t>
            </a:r>
            <a:r>
              <a:rPr lang="ru-RU" baseline="-25000" dirty="0"/>
              <a:t> 6</a:t>
            </a:r>
            <a:r>
              <a:rPr lang="en-US" baseline="-25000" dirty="0"/>
              <a:t>Be 0+</a:t>
            </a:r>
            <a:r>
              <a:rPr lang="en-US" dirty="0"/>
              <a:t>  = </a:t>
            </a:r>
            <a:r>
              <a:rPr lang="ru-RU" dirty="0"/>
              <a:t>2.826 </a:t>
            </a:r>
            <a:r>
              <a:rPr lang="en-US" dirty="0"/>
              <a:t>fm</a:t>
            </a:r>
            <a:endParaRPr lang="ru-RU" dirty="0"/>
          </a:p>
        </p:txBody>
      </p:sp>
      <p:sp>
        <p:nvSpPr>
          <p:cNvPr id="26" name="Прямоугольник 25"/>
          <p:cNvSpPr/>
          <p:nvPr/>
        </p:nvSpPr>
        <p:spPr>
          <a:xfrm>
            <a:off x="395536" y="1772816"/>
            <a:ext cx="3685496" cy="369332"/>
          </a:xfrm>
          <a:prstGeom prst="rect">
            <a:avLst/>
          </a:prstGeom>
        </p:spPr>
        <p:txBody>
          <a:bodyPr wrap="none">
            <a:spAutoFit/>
          </a:bodyPr>
          <a:lstStyle/>
          <a:p>
            <a:r>
              <a:rPr lang="en-US" dirty="0"/>
              <a:t>The experimental data are as follows:</a:t>
            </a:r>
            <a:endParaRPr lang="ru-RU" dirty="0"/>
          </a:p>
        </p:txBody>
      </p:sp>
      <p:sp>
        <p:nvSpPr>
          <p:cNvPr id="27" name="Прямоугольник 26"/>
          <p:cNvSpPr/>
          <p:nvPr/>
        </p:nvSpPr>
        <p:spPr>
          <a:xfrm>
            <a:off x="403920" y="3140968"/>
            <a:ext cx="8568952" cy="369332"/>
          </a:xfrm>
          <a:prstGeom prst="rect">
            <a:avLst/>
          </a:prstGeom>
        </p:spPr>
        <p:txBody>
          <a:bodyPr wrap="square">
            <a:spAutoFit/>
          </a:bodyPr>
          <a:lstStyle/>
          <a:p>
            <a:r>
              <a:rPr lang="en-US" dirty="0"/>
              <a:t>To refine the calculation of the </a:t>
            </a:r>
            <a:r>
              <a:rPr lang="en-US" baseline="30000" dirty="0"/>
              <a:t>6</a:t>
            </a:r>
            <a:r>
              <a:rPr lang="en-US" dirty="0"/>
              <a:t>Be, </a:t>
            </a:r>
            <a:r>
              <a:rPr lang="en-US" baseline="30000" dirty="0"/>
              <a:t>6</a:t>
            </a:r>
            <a:r>
              <a:rPr lang="en-US" dirty="0"/>
              <a:t>He and </a:t>
            </a:r>
            <a:r>
              <a:rPr lang="en-US" baseline="30000" dirty="0"/>
              <a:t>6</a:t>
            </a:r>
            <a:r>
              <a:rPr lang="en-US" dirty="0"/>
              <a:t>Li radii, the A3 extrapolation method is used:</a:t>
            </a:r>
            <a:endParaRPr lang="ru-RU" dirty="0"/>
          </a:p>
        </p:txBody>
      </p:sp>
      <p:sp>
        <p:nvSpPr>
          <p:cNvPr id="28" name="Прямоугольник 27"/>
          <p:cNvSpPr/>
          <p:nvPr/>
        </p:nvSpPr>
        <p:spPr>
          <a:xfrm>
            <a:off x="323528" y="188640"/>
            <a:ext cx="8568952" cy="646331"/>
          </a:xfrm>
          <a:prstGeom prst="rect">
            <a:avLst/>
          </a:prstGeom>
        </p:spPr>
        <p:txBody>
          <a:bodyPr wrap="square">
            <a:spAutoFit/>
          </a:bodyPr>
          <a:lstStyle/>
          <a:p>
            <a:r>
              <a:rPr lang="en-US" dirty="0"/>
              <a:t>To refine the energy values in NCSM calculations using the JISP16 potential of the </a:t>
            </a:r>
            <a:r>
              <a:rPr lang="en-US" baseline="30000" dirty="0"/>
              <a:t>6</a:t>
            </a:r>
            <a:r>
              <a:rPr lang="en-US" dirty="0"/>
              <a:t>Be, </a:t>
            </a:r>
            <a:r>
              <a:rPr lang="en-US" baseline="30000" dirty="0"/>
              <a:t>6</a:t>
            </a:r>
            <a:r>
              <a:rPr lang="en-US" dirty="0"/>
              <a:t>He and </a:t>
            </a:r>
            <a:r>
              <a:rPr lang="en-US" baseline="30000" dirty="0"/>
              <a:t>6</a:t>
            </a:r>
            <a:r>
              <a:rPr lang="en-US" dirty="0"/>
              <a:t>Li states, the A5 extrapolation method is used:</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fld id="{F0E77473-C9AF-479A-8E4B-7708E06A2B3B}" type="slidenum">
              <a:rPr lang="ru-RU" altLang="ru-RU" smtClean="0">
                <a:solidFill>
                  <a:srgbClr val="000099"/>
                </a:solidFill>
              </a:rPr>
              <a:pPr/>
              <a:t>14</a:t>
            </a:fld>
            <a:endParaRPr lang="ru-RU" altLang="ru-RU">
              <a:solidFill>
                <a:srgbClr val="000099"/>
              </a:solidFill>
            </a:endParaRPr>
          </a:p>
        </p:txBody>
      </p:sp>
      <p:sp>
        <p:nvSpPr>
          <p:cNvPr id="6" name="Заголовок 1"/>
          <p:cNvSpPr>
            <a:spLocks noGrp="1"/>
          </p:cNvSpPr>
          <p:nvPr>
            <p:ph type="title"/>
          </p:nvPr>
        </p:nvSpPr>
        <p:spPr>
          <a:xfrm>
            <a:off x="0" y="-27384"/>
            <a:ext cx="9144000" cy="571480"/>
          </a:xfrm>
        </p:spPr>
        <p:txBody>
          <a:bodyPr>
            <a:noAutofit/>
          </a:bodyPr>
          <a:lstStyle/>
          <a:p>
            <a:pPr algn="ctr"/>
            <a:r>
              <a:rPr lang="en-US" sz="3200" b="1" dirty="0">
                <a:solidFill>
                  <a:srgbClr val="FF0000"/>
                </a:solidFill>
                <a:latin typeface="Arial" pitchFamily="34" charset="0"/>
                <a:cs typeface="Arial" pitchFamily="34" charset="0"/>
              </a:rPr>
              <a:t>Main results and conclusions</a:t>
            </a:r>
            <a:endParaRPr lang="ru-RU" sz="3200" b="1" dirty="0">
              <a:solidFill>
                <a:srgbClr val="FF0000"/>
              </a:solidFill>
              <a:latin typeface="Arial" pitchFamily="34" charset="0"/>
              <a:cs typeface="Arial" pitchFamily="34" charset="0"/>
            </a:endParaRPr>
          </a:p>
        </p:txBody>
      </p:sp>
      <p:sp>
        <p:nvSpPr>
          <p:cNvPr id="7" name="Содержимое 4"/>
          <p:cNvSpPr>
            <a:spLocks noGrp="1"/>
          </p:cNvSpPr>
          <p:nvPr>
            <p:ph idx="1"/>
          </p:nvPr>
        </p:nvSpPr>
        <p:spPr>
          <a:xfrm>
            <a:off x="446914" y="1160748"/>
            <a:ext cx="8250172" cy="4536504"/>
          </a:xfrm>
        </p:spPr>
        <p:txBody>
          <a:bodyPr>
            <a:noAutofit/>
          </a:bodyPr>
          <a:lstStyle/>
          <a:p>
            <a:pPr marL="0" indent="252000" algn="just">
              <a:spcBef>
                <a:spcPts val="0"/>
              </a:spcBef>
              <a:buAutoNum type="romanUcPeriod"/>
            </a:pPr>
            <a:r>
              <a:rPr lang="en-US" sz="1800" dirty="0">
                <a:latin typeface="Arial" pitchFamily="34" charset="0"/>
                <a:cs typeface="Arial" pitchFamily="34" charset="0"/>
              </a:rPr>
              <a:t>The matter, neutron, and proton radii of the ground and the isobar analogue states of </a:t>
            </a:r>
            <a:r>
              <a:rPr lang="en-US" sz="1800" baseline="30000" dirty="0">
                <a:latin typeface="Arial" pitchFamily="34" charset="0"/>
                <a:cs typeface="Arial" pitchFamily="34" charset="0"/>
              </a:rPr>
              <a:t>6</a:t>
            </a:r>
            <a:r>
              <a:rPr lang="en-US" sz="1800" dirty="0">
                <a:latin typeface="Arial" pitchFamily="34" charset="0"/>
                <a:cs typeface="Arial" pitchFamily="34" charset="0"/>
              </a:rPr>
              <a:t>He, </a:t>
            </a:r>
            <a:r>
              <a:rPr lang="en-US" sz="1800" baseline="30000" dirty="0">
                <a:latin typeface="Arial" pitchFamily="34" charset="0"/>
                <a:cs typeface="Arial" pitchFamily="34" charset="0"/>
              </a:rPr>
              <a:t>6</a:t>
            </a:r>
            <a:r>
              <a:rPr lang="en-US" sz="1800" dirty="0">
                <a:latin typeface="Arial" pitchFamily="34" charset="0"/>
                <a:cs typeface="Arial" pitchFamily="34" charset="0"/>
              </a:rPr>
              <a:t>Li, and </a:t>
            </a:r>
            <a:r>
              <a:rPr lang="en-US" sz="1800" baseline="30000" dirty="0">
                <a:latin typeface="Arial" pitchFamily="34" charset="0"/>
                <a:cs typeface="Arial" pitchFamily="34" charset="0"/>
              </a:rPr>
              <a:t>6</a:t>
            </a:r>
            <a:r>
              <a:rPr lang="en-US" sz="1800" dirty="0">
                <a:latin typeface="Arial" pitchFamily="34" charset="0"/>
                <a:cs typeface="Arial" pitchFamily="34" charset="0"/>
              </a:rPr>
              <a:t>Be were calculated. The results cannot clearly confirm the existence of a neutron-proton halo around He core in the 0</a:t>
            </a:r>
            <a:r>
              <a:rPr lang="en-US" sz="1800" baseline="30000" dirty="0">
                <a:latin typeface="Arial" pitchFamily="34" charset="0"/>
                <a:cs typeface="Arial" pitchFamily="34" charset="0"/>
              </a:rPr>
              <a:t>+</a:t>
            </a:r>
            <a:r>
              <a:rPr lang="en-US" sz="1800" dirty="0">
                <a:latin typeface="Arial" pitchFamily="34" charset="0"/>
                <a:cs typeface="Arial" pitchFamily="34" charset="0"/>
              </a:rPr>
              <a:t> state of the </a:t>
            </a:r>
            <a:r>
              <a:rPr lang="en-US" sz="1800" baseline="30000" dirty="0">
                <a:latin typeface="Arial" pitchFamily="34" charset="0"/>
                <a:cs typeface="Arial" pitchFamily="34" charset="0"/>
              </a:rPr>
              <a:t>6</a:t>
            </a:r>
            <a:r>
              <a:rPr lang="en-US" sz="1800" dirty="0">
                <a:latin typeface="Arial" pitchFamily="34" charset="0"/>
                <a:cs typeface="Arial" pitchFamily="34" charset="0"/>
              </a:rPr>
              <a:t>Li nucleus, because the radius of the 0</a:t>
            </a:r>
            <a:r>
              <a:rPr lang="en-US" sz="1800" baseline="30000" dirty="0">
                <a:latin typeface="Arial" pitchFamily="34" charset="0"/>
                <a:cs typeface="Arial" pitchFamily="34" charset="0"/>
              </a:rPr>
              <a:t>+</a:t>
            </a:r>
            <a:r>
              <a:rPr lang="en-US" sz="1800" dirty="0">
                <a:latin typeface="Arial" pitchFamily="34" charset="0"/>
                <a:cs typeface="Arial" pitchFamily="34" charset="0"/>
              </a:rPr>
              <a:t> state of </a:t>
            </a:r>
            <a:r>
              <a:rPr lang="en-US" sz="1800" baseline="30000" dirty="0">
                <a:latin typeface="Arial" pitchFamily="34" charset="0"/>
                <a:cs typeface="Arial" pitchFamily="34" charset="0"/>
              </a:rPr>
              <a:t>6</a:t>
            </a:r>
            <a:r>
              <a:rPr lang="en-US" sz="1800" dirty="0">
                <a:latin typeface="Arial" pitchFamily="34" charset="0"/>
                <a:cs typeface="Arial" pitchFamily="34" charset="0"/>
              </a:rPr>
              <a:t>Li does not differ significantly from the radius of the ground state of 1</a:t>
            </a:r>
            <a:r>
              <a:rPr lang="en-US" sz="1800" baseline="30000" dirty="0">
                <a:latin typeface="Arial" pitchFamily="34" charset="0"/>
                <a:cs typeface="Arial" pitchFamily="34" charset="0"/>
              </a:rPr>
              <a:t>+</a:t>
            </a:r>
            <a:r>
              <a:rPr lang="en-US" sz="1800" dirty="0">
                <a:latin typeface="Arial" pitchFamily="34" charset="0"/>
                <a:cs typeface="Arial" pitchFamily="34" charset="0"/>
              </a:rPr>
              <a:t>.</a:t>
            </a:r>
          </a:p>
          <a:p>
            <a:pPr marL="0" indent="252000" algn="just">
              <a:spcBef>
                <a:spcPts val="0"/>
              </a:spcBef>
              <a:buAutoNum type="romanUcPeriod"/>
            </a:pPr>
            <a:endParaRPr lang="ru-RU" sz="1800" dirty="0">
              <a:latin typeface="Arial" pitchFamily="34" charset="0"/>
              <a:cs typeface="Arial" pitchFamily="34" charset="0"/>
            </a:endParaRPr>
          </a:p>
          <a:p>
            <a:pPr marL="0" indent="252000" algn="just">
              <a:spcBef>
                <a:spcPts val="0"/>
              </a:spcBef>
              <a:buFont typeface="Arial" pitchFamily="34" charset="0"/>
              <a:buAutoNum type="romanUcPeriod"/>
            </a:pPr>
            <a:r>
              <a:rPr lang="en-US" sz="1800" dirty="0">
                <a:latin typeface="Arial" pitchFamily="34" charset="0"/>
                <a:cs typeface="Arial" pitchFamily="34" charset="0"/>
              </a:rPr>
              <a:t>Calculations have shown that the </a:t>
            </a:r>
            <a:r>
              <a:rPr lang="en-US" sz="1800" baseline="30000" dirty="0">
                <a:latin typeface="Arial" pitchFamily="34" charset="0"/>
                <a:cs typeface="Arial" pitchFamily="34" charset="0"/>
              </a:rPr>
              <a:t>6</a:t>
            </a:r>
            <a:r>
              <a:rPr lang="en-US" sz="1800" dirty="0">
                <a:latin typeface="Arial" pitchFamily="34" charset="0"/>
                <a:cs typeface="Arial" pitchFamily="34" charset="0"/>
              </a:rPr>
              <a:t>He halo has a large size - 0.7-0.8 fm. These results confirm the neutron halo measurement data presented in Phys. Rev. C 92, 034608 (2015).</a:t>
            </a:r>
          </a:p>
          <a:p>
            <a:pPr marL="0" indent="252000" algn="just">
              <a:spcBef>
                <a:spcPts val="0"/>
              </a:spcBef>
              <a:buFont typeface="Arial" pitchFamily="34" charset="0"/>
              <a:buAutoNum type="romanUcPeriod"/>
            </a:pPr>
            <a:endParaRPr lang="ru-RU" sz="1800" dirty="0">
              <a:latin typeface="Arial" pitchFamily="34" charset="0"/>
              <a:cs typeface="Arial" pitchFamily="34" charset="0"/>
            </a:endParaRPr>
          </a:p>
          <a:p>
            <a:pPr marL="0" indent="252000" algn="just">
              <a:spcBef>
                <a:spcPts val="0"/>
              </a:spcBef>
              <a:buFont typeface="Arial" pitchFamily="34" charset="0"/>
              <a:buAutoNum type="romanUcPeriod"/>
            </a:pPr>
            <a:r>
              <a:rPr lang="ru-RU" sz="1800" dirty="0">
                <a:latin typeface="Arial" pitchFamily="34" charset="0"/>
                <a:cs typeface="Arial" pitchFamily="34" charset="0"/>
              </a:rPr>
              <a:t> </a:t>
            </a:r>
            <a:r>
              <a:rPr lang="en-US" sz="1800" dirty="0">
                <a:latin typeface="Arial" panose="020B0604020202020204" pitchFamily="34" charset="0"/>
                <a:cs typeface="Arial" panose="020B0604020202020204" pitchFamily="34" charset="0"/>
              </a:rPr>
              <a:t>A new two-dimensional procedure for the extrapolation of the values of matter, neutron, and proton radii obtained in no-core shell model calculations, using various harmonic oscillator bases characterized by different parameters of </a:t>
            </a:r>
            <a:r>
              <a:rPr lang="en-US" sz="1800" dirty="0" err="1">
                <a:latin typeface="Arial" panose="020B0604020202020204" pitchFamily="34" charset="0"/>
                <a:cs typeface="Arial" panose="020B0604020202020204" pitchFamily="34" charset="0"/>
              </a:rPr>
              <a:t>N</a:t>
            </a:r>
            <a:r>
              <a:rPr lang="en-US" sz="1800" baseline="-25000" dirty="0" err="1">
                <a:latin typeface="Arial" panose="020B0604020202020204" pitchFamily="34" charset="0"/>
                <a:cs typeface="Arial" panose="020B0604020202020204" pitchFamily="34" charset="0"/>
              </a:rPr>
              <a:t>max</a:t>
            </a:r>
            <a:r>
              <a:rPr lang="en-US" sz="1800" dirty="0">
                <a:latin typeface="Arial" panose="020B0604020202020204" pitchFamily="34" charset="0"/>
                <a:cs typeface="Arial" panose="020B0604020202020204" pitchFamily="34" charset="0"/>
              </a:rPr>
              <a:t> and hw to infinite basis size is proposed.</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It gives results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that</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are</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in</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good</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agreement</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with</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experiment</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and</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in</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fact</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makes</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it</a:t>
            </a:r>
            <a:r>
              <a:rPr lang="ru-RU" sz="1800" dirty="0">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possible</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to</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get</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rid</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of</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the</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violation</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of</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the</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relationship</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between</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mat</a:t>
            </a:r>
            <a:r>
              <a:rPr kumimoji="0" lang="en-US"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ter</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charge</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and</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neutron</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 </a:t>
            </a:r>
            <a:r>
              <a:rPr kumimoji="0" lang="ru-RU" altLang="ru-RU" sz="1800" b="0" i="0" u="none" strike="noStrike" cap="none" normalizeH="0" baseline="0" dirty="0" err="1">
                <a:ln>
                  <a:noFill/>
                </a:ln>
                <a:solidFill>
                  <a:srgbClr val="202124"/>
                </a:solidFill>
                <a:effectLst/>
                <a:latin typeface="Arial" panose="020B0604020202020204" pitchFamily="34" charset="0"/>
                <a:cs typeface="Arial" panose="020B0604020202020204" pitchFamily="34" charset="0"/>
              </a:rPr>
              <a:t>radii</a:t>
            </a:r>
            <a:r>
              <a:rPr kumimoji="0" lang="ru-RU" altLang="ru-RU" sz="1800" b="0" i="0" u="none" strike="noStrike" cap="none" normalizeH="0" baseline="0" dirty="0">
                <a:ln>
                  <a:noFill/>
                </a:ln>
                <a:solidFill>
                  <a:srgbClr val="202124"/>
                </a:solidFill>
                <a:effectLst/>
                <a:latin typeface="Arial" panose="020B0604020202020204" pitchFamily="34" charset="0"/>
                <a:cs typeface="Arial" panose="020B0604020202020204" pitchFamily="34" charset="0"/>
              </a:rPr>
              <a:t>.</a:t>
            </a:r>
            <a:r>
              <a:rPr kumimoji="0" lang="ru-RU" altLang="ru-R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lang="ru-RU" sz="1800" dirty="0">
              <a:latin typeface="Arial" panose="020B0604020202020204" pitchFamily="34" charset="0"/>
              <a:cs typeface="Arial" pitchFamily="34" charset="0"/>
            </a:endParaRPr>
          </a:p>
        </p:txBody>
      </p:sp>
      <p:sp>
        <p:nvSpPr>
          <p:cNvPr id="3" name="Rectangle 2">
            <a:extLst>
              <a:ext uri="{FF2B5EF4-FFF2-40B4-BE49-F238E27FC236}">
                <a16:creationId xmlns:a16="http://schemas.microsoft.com/office/drawing/2014/main" xmlns="" id="{30B8CD93-CFCB-F409-3929-03AAF5693E50}"/>
              </a:ext>
            </a:extLst>
          </p:cNvPr>
          <p:cNvSpPr>
            <a:spLocks noChangeArrowheads="1"/>
          </p:cNvSpPr>
          <p:nvPr/>
        </p:nvSpPr>
        <p:spPr bwMode="auto">
          <a:xfrm>
            <a:off x="0" y="107728"/>
            <a:ext cx="65" cy="241744"/>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p:txBody>
          <a:bodyPr/>
          <a:lstStyle/>
          <a:p>
            <a:fld id="{F0E77473-C9AF-479A-8E4B-7708E06A2B3B}" type="slidenum">
              <a:rPr lang="ru-RU" altLang="ru-RU" smtClean="0">
                <a:solidFill>
                  <a:srgbClr val="000099"/>
                </a:solidFill>
              </a:rPr>
              <a:pPr/>
              <a:t>15</a:t>
            </a:fld>
            <a:endParaRPr lang="ru-RU" altLang="ru-RU">
              <a:solidFill>
                <a:srgbClr val="000099"/>
              </a:solidFill>
            </a:endParaRPr>
          </a:p>
        </p:txBody>
      </p:sp>
      <p:sp>
        <p:nvSpPr>
          <p:cNvPr id="6" name="TextBox 5"/>
          <p:cNvSpPr txBox="1"/>
          <p:nvPr/>
        </p:nvSpPr>
        <p:spPr>
          <a:xfrm>
            <a:off x="1115616" y="2492896"/>
            <a:ext cx="7440178" cy="584775"/>
          </a:xfrm>
          <a:prstGeom prst="rect">
            <a:avLst/>
          </a:prstGeom>
          <a:noFill/>
        </p:spPr>
        <p:txBody>
          <a:bodyPr wrap="none" rtlCol="0">
            <a:spAutoFit/>
          </a:bodyPr>
          <a:lstStyle/>
          <a:p>
            <a:r>
              <a:rPr lang="en-US" sz="3200" b="1" dirty="0">
                <a:solidFill>
                  <a:srgbClr val="FF0000"/>
                </a:solidFill>
                <a:latin typeface="Arial" pitchFamily="34" charset="0"/>
                <a:cs typeface="Arial" pitchFamily="34" charset="0"/>
              </a:rPr>
              <a:t>THANK YOU FOR YOUR ATTENTION!</a:t>
            </a:r>
            <a:endParaRPr lang="ru-RU" sz="3200" b="1" dirty="0">
              <a:solidFill>
                <a:srgbClr val="FF0000"/>
              </a:solidFill>
              <a:latin typeface="Arial" pitchFamily="34" charset="0"/>
              <a:cs typeface="Arial"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2</a:t>
            </a:fld>
            <a:endParaRPr lang="ru-RU"/>
          </a:p>
        </p:txBody>
      </p:sp>
      <p:sp>
        <p:nvSpPr>
          <p:cNvPr id="3" name="Прямоугольник 2"/>
          <p:cNvSpPr/>
          <p:nvPr/>
        </p:nvSpPr>
        <p:spPr>
          <a:xfrm>
            <a:off x="323528" y="188640"/>
            <a:ext cx="8496944" cy="646331"/>
          </a:xfrm>
          <a:prstGeom prst="rect">
            <a:avLst/>
          </a:prstGeom>
        </p:spPr>
        <p:txBody>
          <a:bodyPr wrap="square">
            <a:spAutoFit/>
          </a:bodyPr>
          <a:lstStyle/>
          <a:p>
            <a:r>
              <a:rPr lang="en-US" dirty="0"/>
              <a:t>The matter and </a:t>
            </a:r>
            <a:r>
              <a:rPr lang="en-US"/>
              <a:t>charge point-nucleon radii </a:t>
            </a:r>
            <a:r>
              <a:rPr lang="en-US" dirty="0"/>
              <a:t>r</a:t>
            </a:r>
            <a:r>
              <a:rPr lang="en-US" baseline="-25000" dirty="0"/>
              <a:t>m</a:t>
            </a:r>
            <a:r>
              <a:rPr lang="en-US" dirty="0"/>
              <a:t> and </a:t>
            </a:r>
            <a:r>
              <a:rPr lang="en-US" dirty="0" err="1"/>
              <a:t>r</a:t>
            </a:r>
            <a:r>
              <a:rPr lang="en-US" baseline="-25000" dirty="0" err="1"/>
              <a:t>p</a:t>
            </a:r>
            <a:r>
              <a:rPr lang="en-US" dirty="0"/>
              <a:t> are </a:t>
            </a:r>
            <a:r>
              <a:rPr lang="ru-RU" dirty="0"/>
              <a:t> </a:t>
            </a:r>
            <a:r>
              <a:rPr lang="en-US" dirty="0"/>
              <a:t>among the most significant observables characterizing atomic nuclei.</a:t>
            </a:r>
            <a:endParaRPr lang="ru-RU" dirty="0"/>
          </a:p>
        </p:txBody>
      </p:sp>
      <p:sp>
        <p:nvSpPr>
          <p:cNvPr id="4" name="Прямоугольник 3"/>
          <p:cNvSpPr/>
          <p:nvPr/>
        </p:nvSpPr>
        <p:spPr>
          <a:xfrm>
            <a:off x="179512" y="1052736"/>
            <a:ext cx="8712968" cy="923330"/>
          </a:xfrm>
          <a:prstGeom prst="rect">
            <a:avLst/>
          </a:prstGeom>
        </p:spPr>
        <p:txBody>
          <a:bodyPr wrap="square">
            <a:spAutoFit/>
          </a:bodyPr>
          <a:lstStyle/>
          <a:p>
            <a:r>
              <a:rPr lang="en-US" dirty="0"/>
              <a:t>For nuclei far from the stability band, the study of these quantities causes serious</a:t>
            </a:r>
          </a:p>
          <a:p>
            <a:r>
              <a:rPr lang="en-US" dirty="0"/>
              <a:t>difficulties, which are gradually overcome with the development of methods for obtaining ever more intense beams of short-lived isotopes.</a:t>
            </a:r>
            <a:endParaRPr lang="ru-RU" dirty="0"/>
          </a:p>
        </p:txBody>
      </p:sp>
      <p:sp>
        <p:nvSpPr>
          <p:cNvPr id="5" name="Прямоугольник 4"/>
          <p:cNvSpPr/>
          <p:nvPr/>
        </p:nvSpPr>
        <p:spPr>
          <a:xfrm>
            <a:off x="179512" y="2132856"/>
            <a:ext cx="8712968" cy="646331"/>
          </a:xfrm>
          <a:prstGeom prst="rect">
            <a:avLst/>
          </a:prstGeom>
        </p:spPr>
        <p:txBody>
          <a:bodyPr wrap="square">
            <a:spAutoFit/>
          </a:bodyPr>
          <a:lstStyle/>
          <a:p>
            <a:r>
              <a:rPr lang="en-US" dirty="0"/>
              <a:t>However, such experiments are still technically difficult and their results obtained for the</a:t>
            </a:r>
          </a:p>
          <a:p>
            <a:r>
              <a:rPr lang="en-US" dirty="0"/>
              <a:t>same isotope often differ markedly from experiment to experiment.</a:t>
            </a:r>
            <a:endParaRPr lang="ru-RU" dirty="0"/>
          </a:p>
        </p:txBody>
      </p:sp>
      <p:sp>
        <p:nvSpPr>
          <p:cNvPr id="6" name="Прямоугольник 5"/>
          <p:cNvSpPr/>
          <p:nvPr/>
        </p:nvSpPr>
        <p:spPr>
          <a:xfrm>
            <a:off x="107504" y="4365104"/>
            <a:ext cx="8712968" cy="1477328"/>
          </a:xfrm>
          <a:prstGeom prst="rect">
            <a:avLst/>
          </a:prstGeom>
        </p:spPr>
        <p:txBody>
          <a:bodyPr wrap="square">
            <a:spAutoFit/>
          </a:bodyPr>
          <a:lstStyle/>
          <a:p>
            <a:r>
              <a:rPr lang="en-US" dirty="0"/>
              <a:t>At the same time, it should be stressed that simplified approaches, such as the shell model with an inert core and, even more so, schemes that consider the core without taking into account its nucleon structure, encounter difficulties in describing long-range nucleon correlations, exchange effects, etc. and, therefore, give results of limited reliability. So, the use of ab initio approaches is one of few possible ways to solve this task.</a:t>
            </a:r>
            <a:endParaRPr lang="ru-RU" dirty="0"/>
          </a:p>
        </p:txBody>
      </p:sp>
      <p:pic>
        <p:nvPicPr>
          <p:cNvPr id="171010" name="Picture 2"/>
          <p:cNvPicPr>
            <a:picLocks noChangeAspect="1" noChangeArrowheads="1"/>
          </p:cNvPicPr>
          <p:nvPr/>
        </p:nvPicPr>
        <p:blipFill>
          <a:blip r:embed="rId2" cstate="print"/>
          <a:srcRect/>
          <a:stretch>
            <a:fillRect/>
          </a:stretch>
        </p:blipFill>
        <p:spPr bwMode="auto">
          <a:xfrm>
            <a:off x="3131840" y="3717032"/>
            <a:ext cx="1942703" cy="468121"/>
          </a:xfrm>
          <a:prstGeom prst="rect">
            <a:avLst/>
          </a:prstGeom>
          <a:noFill/>
          <a:ln w="9525">
            <a:noFill/>
            <a:miter lim="800000"/>
            <a:headEnd/>
            <a:tailEnd/>
          </a:ln>
        </p:spPr>
      </p:pic>
      <p:sp>
        <p:nvSpPr>
          <p:cNvPr id="8" name="Прямоугольник 7"/>
          <p:cNvSpPr/>
          <p:nvPr/>
        </p:nvSpPr>
        <p:spPr>
          <a:xfrm>
            <a:off x="179512" y="3356992"/>
            <a:ext cx="8064896" cy="646331"/>
          </a:xfrm>
          <a:prstGeom prst="rect">
            <a:avLst/>
          </a:prstGeom>
        </p:spPr>
        <p:txBody>
          <a:bodyPr wrap="square">
            <a:spAutoFit/>
          </a:bodyPr>
          <a:lstStyle/>
          <a:p>
            <a:r>
              <a:rPr lang="en-US" dirty="0"/>
              <a:t>Radius </a:t>
            </a:r>
            <a:r>
              <a:rPr lang="en-US" dirty="0" err="1"/>
              <a:t>r</a:t>
            </a:r>
            <a:r>
              <a:rPr lang="en-US" baseline="-25000" dirty="0" err="1"/>
              <a:t>n</a:t>
            </a:r>
            <a:r>
              <a:rPr lang="en-US" dirty="0"/>
              <a:t> is unavailable for measurements and therefore is calculated using the expression</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4"/>
          <p:cNvSpPr>
            <a:spLocks noGrp="1"/>
          </p:cNvSpPr>
          <p:nvPr>
            <p:ph type="sldNum" sz="quarter" idx="12"/>
          </p:nvPr>
        </p:nvSpPr>
        <p:spPr>
          <a:noFill/>
        </p:spPr>
        <p:txBody>
          <a:bodyPr/>
          <a:lstStyle/>
          <a:p>
            <a:fld id="{3EDCBE62-0492-40B4-82CA-1AC5C3700414}" type="slidenum">
              <a:rPr lang="ru-RU" altLang="ru-RU">
                <a:solidFill>
                  <a:srgbClr val="000099"/>
                </a:solidFill>
              </a:rPr>
              <a:pPr/>
              <a:t>3</a:t>
            </a:fld>
            <a:endParaRPr lang="ru-RU" altLang="ru-RU">
              <a:solidFill>
                <a:srgbClr val="000099"/>
              </a:solidFill>
            </a:endParaRPr>
          </a:p>
        </p:txBody>
      </p:sp>
      <p:sp>
        <p:nvSpPr>
          <p:cNvPr id="7172" name="CustomShape 2"/>
          <p:cNvSpPr>
            <a:spLocks noChangeArrowheads="1"/>
          </p:cNvSpPr>
          <p:nvPr/>
        </p:nvSpPr>
        <p:spPr bwMode="auto">
          <a:xfrm>
            <a:off x="258763" y="1017588"/>
            <a:ext cx="8424862" cy="2528887"/>
          </a:xfrm>
          <a:prstGeom prst="rect">
            <a:avLst/>
          </a:prstGeom>
          <a:noFill/>
          <a:ln w="9525">
            <a:noFill/>
            <a:miter lim="800000"/>
            <a:headEnd/>
            <a:tailEnd/>
          </a:ln>
        </p:spPr>
        <p:txBody>
          <a:bodyPr lIns="90000" tIns="45000" rIns="90000" bIns="45000"/>
          <a:lstStyle/>
          <a:p>
            <a:pPr algn="just" fontAlgn="base">
              <a:spcBef>
                <a:spcPct val="0"/>
              </a:spcBef>
              <a:spcAft>
                <a:spcPct val="0"/>
              </a:spcAft>
            </a:pPr>
            <a:r>
              <a:rPr lang="en-US" sz="2000" dirty="0">
                <a:latin typeface="Times New Roman" pitchFamily="18" charset="0"/>
                <a:cs typeface="Times New Roman" pitchFamily="18" charset="0"/>
              </a:rPr>
              <a:t>The No-Core Shell Model approach is as follows: </a:t>
            </a:r>
            <a:endParaRPr lang="ru-RU" altLang="ru-RU" sz="2400" dirty="0">
              <a:solidFill>
                <a:srgbClr val="000099"/>
              </a:solidFill>
              <a:latin typeface="Times New Roman" pitchFamily="18" charset="0"/>
              <a:cs typeface="Times New Roman" pitchFamily="18" charset="0"/>
            </a:endParaRPr>
          </a:p>
          <a:p>
            <a:pPr marL="457200" indent="-457200" algn="just" fontAlgn="base">
              <a:spcBef>
                <a:spcPct val="0"/>
              </a:spcBef>
              <a:spcAft>
                <a:spcPct val="0"/>
              </a:spcAft>
            </a:pPr>
            <a:r>
              <a:rPr lang="en-US" altLang="ru-RU" sz="2000" dirty="0">
                <a:solidFill>
                  <a:srgbClr val="000000"/>
                </a:solidFill>
                <a:latin typeface="Times New Roman" pitchFamily="18" charset="0"/>
                <a:ea typeface="DejaVu Sans"/>
                <a:cs typeface="Times New Roman" pitchFamily="18" charset="0"/>
              </a:rPr>
              <a:t>1) The NCSM basis consists of </a:t>
            </a:r>
          </a:p>
          <a:p>
            <a:pPr marL="457200" indent="-457200" algn="just" fontAlgn="base">
              <a:spcBef>
                <a:spcPct val="0"/>
              </a:spcBef>
              <a:spcAft>
                <a:spcPct val="0"/>
              </a:spcAft>
            </a:pPr>
            <a:r>
              <a:rPr lang="en-US" altLang="ru-RU" sz="2000" dirty="0">
                <a:solidFill>
                  <a:srgbClr val="000000"/>
                </a:solidFill>
                <a:latin typeface="Times New Roman" pitchFamily="18" charset="0"/>
                <a:ea typeface="DejaVu Sans"/>
                <a:cs typeface="Times New Roman" pitchFamily="18" charset="0"/>
              </a:rPr>
              <a:t>A-nucleon </a:t>
            </a:r>
            <a:r>
              <a:rPr lang="en-US" altLang="ru-RU" sz="2000" dirty="0">
                <a:solidFill>
                  <a:srgbClr val="000000"/>
                </a:solidFill>
                <a:latin typeface="Times New Roman" pitchFamily="18" charset="0"/>
                <a:cs typeface="Times New Roman" pitchFamily="18" charset="0"/>
              </a:rPr>
              <a:t>Slater determinants:</a:t>
            </a:r>
          </a:p>
          <a:p>
            <a:pPr algn="just" fontAlgn="base">
              <a:spcBef>
                <a:spcPct val="0"/>
              </a:spcBef>
              <a:spcAft>
                <a:spcPct val="0"/>
              </a:spcAft>
            </a:pPr>
            <a:endParaRPr lang="ru-RU" altLang="ru-RU" sz="2400" dirty="0">
              <a:solidFill>
                <a:srgbClr val="000099"/>
              </a:solidFill>
            </a:endParaRPr>
          </a:p>
          <a:p>
            <a:pPr algn="just" fontAlgn="base">
              <a:spcBef>
                <a:spcPct val="0"/>
              </a:spcBef>
              <a:spcAft>
                <a:spcPct val="0"/>
              </a:spcAft>
            </a:pPr>
            <a:r>
              <a:rPr lang="ru-RU" altLang="ru-RU" sz="2400" dirty="0">
                <a:solidFill>
                  <a:srgbClr val="000000"/>
                </a:solidFill>
                <a:ea typeface="DejaVu Sans"/>
                <a:cs typeface="DejaVu Sans"/>
              </a:rPr>
              <a:t>	</a:t>
            </a:r>
            <a:endParaRPr lang="ru-RU" altLang="ru-RU" sz="2400" dirty="0">
              <a:solidFill>
                <a:srgbClr val="000099"/>
              </a:solidFill>
            </a:endParaRPr>
          </a:p>
        </p:txBody>
      </p:sp>
      <p:sp>
        <p:nvSpPr>
          <p:cNvPr id="7173" name="CustomShape 5"/>
          <p:cNvSpPr>
            <a:spLocks noChangeArrowheads="1"/>
          </p:cNvSpPr>
          <p:nvPr/>
        </p:nvSpPr>
        <p:spPr bwMode="auto">
          <a:xfrm>
            <a:off x="258763" y="3649663"/>
            <a:ext cx="2395537" cy="365125"/>
          </a:xfrm>
          <a:prstGeom prst="rect">
            <a:avLst/>
          </a:prstGeom>
          <a:noFill/>
          <a:ln w="9525">
            <a:noFill/>
            <a:miter lim="800000"/>
            <a:headEnd/>
            <a:tailEnd/>
          </a:ln>
        </p:spPr>
        <p:txBody>
          <a:bodyPr wrap="none" lIns="90000" tIns="45000" rIns="90000" bIns="45000"/>
          <a:lstStyle/>
          <a:p>
            <a:pPr fontAlgn="base">
              <a:spcBef>
                <a:spcPct val="0"/>
              </a:spcBef>
              <a:spcAft>
                <a:spcPct val="0"/>
              </a:spcAft>
            </a:pPr>
            <a:r>
              <a:rPr lang="ru-RU" altLang="ru-RU" sz="2000" dirty="0">
                <a:solidFill>
                  <a:srgbClr val="000000"/>
                </a:solidFill>
                <a:latin typeface="Times New Roman" pitchFamily="18" charset="0"/>
                <a:ea typeface="DejaVu Sans"/>
                <a:cs typeface="Times New Roman" pitchFamily="18" charset="0"/>
              </a:rPr>
              <a:t>2) </a:t>
            </a:r>
            <a:r>
              <a:rPr lang="en-US" sz="2000" dirty="0">
                <a:latin typeface="Times New Roman" pitchFamily="18" charset="0"/>
                <a:cs typeface="Times New Roman" pitchFamily="18" charset="0"/>
              </a:rPr>
              <a:t>On this basis, the A-nucleon Schrödinger equation is solved </a:t>
            </a:r>
            <a:endParaRPr lang="ru-RU" altLang="ru-RU" sz="2000" dirty="0">
              <a:solidFill>
                <a:srgbClr val="000099"/>
              </a:solidFill>
              <a:latin typeface="Times New Roman" pitchFamily="18" charset="0"/>
              <a:cs typeface="Times New Roman" pitchFamily="18" charset="0"/>
            </a:endParaRPr>
          </a:p>
        </p:txBody>
      </p:sp>
      <p:sp>
        <p:nvSpPr>
          <p:cNvPr id="7174" name="CustomShape 6"/>
          <p:cNvSpPr>
            <a:spLocks noChangeArrowheads="1"/>
          </p:cNvSpPr>
          <p:nvPr/>
        </p:nvSpPr>
        <p:spPr bwMode="auto">
          <a:xfrm>
            <a:off x="258763" y="4411663"/>
            <a:ext cx="7985125" cy="639762"/>
          </a:xfrm>
          <a:prstGeom prst="rect">
            <a:avLst/>
          </a:prstGeom>
          <a:noFill/>
          <a:ln w="9525">
            <a:noFill/>
            <a:miter lim="800000"/>
            <a:headEnd/>
            <a:tailEnd/>
          </a:ln>
        </p:spPr>
        <p:txBody>
          <a:bodyPr lIns="90000" tIns="45000" rIns="90000" bIns="45000"/>
          <a:lstStyle/>
          <a:p>
            <a:pPr algn="just" fontAlgn="base">
              <a:spcBef>
                <a:spcPct val="0"/>
              </a:spcBef>
              <a:spcAft>
                <a:spcPct val="0"/>
              </a:spcAft>
            </a:pPr>
            <a:r>
              <a:rPr lang="ru-RU" altLang="ru-RU" sz="2000" dirty="0">
                <a:solidFill>
                  <a:srgbClr val="000000"/>
                </a:solidFill>
                <a:latin typeface="Times New Roman" pitchFamily="18" charset="0"/>
                <a:ea typeface="DejaVu Sans"/>
                <a:cs typeface="Times New Roman" pitchFamily="18" charset="0"/>
              </a:rPr>
              <a:t>3) </a:t>
            </a:r>
            <a:r>
              <a:rPr lang="en-US" sz="2000" dirty="0">
                <a:latin typeface="Times New Roman" pitchFamily="18" charset="0"/>
                <a:cs typeface="Times New Roman" pitchFamily="18" charset="0"/>
              </a:rPr>
              <a:t>The solution to this equation is equivalent to the problem of finding the eigenvalues and eigenfunctions of the matrix </a:t>
            </a:r>
            <a:endParaRPr lang="ru-RU" altLang="ru-RU" sz="2000" dirty="0">
              <a:solidFill>
                <a:srgbClr val="000099"/>
              </a:solidFill>
              <a:latin typeface="Times New Roman" pitchFamily="18" charset="0"/>
              <a:cs typeface="Times New Roman" pitchFamily="18" charset="0"/>
            </a:endParaRPr>
          </a:p>
        </p:txBody>
      </p:sp>
      <p:sp>
        <p:nvSpPr>
          <p:cNvPr id="7175" name="CustomShape 7"/>
          <p:cNvSpPr>
            <a:spLocks noChangeArrowheads="1"/>
          </p:cNvSpPr>
          <p:nvPr/>
        </p:nvSpPr>
        <p:spPr bwMode="auto">
          <a:xfrm>
            <a:off x="3432175" y="5235575"/>
            <a:ext cx="5387975" cy="638175"/>
          </a:xfrm>
          <a:prstGeom prst="rect">
            <a:avLst/>
          </a:prstGeom>
          <a:noFill/>
          <a:ln w="9525">
            <a:noFill/>
            <a:miter lim="800000"/>
            <a:headEnd/>
            <a:tailEnd/>
          </a:ln>
        </p:spPr>
        <p:txBody>
          <a:bodyPr lIns="90000" tIns="45000" rIns="90000" bIns="45000"/>
          <a:lstStyle/>
          <a:p>
            <a:pPr fontAlgn="base">
              <a:spcBef>
                <a:spcPct val="0"/>
              </a:spcBef>
              <a:spcAft>
                <a:spcPct val="0"/>
              </a:spcAft>
            </a:pPr>
            <a:r>
              <a:rPr lang="en-US" sz="2000" dirty="0">
                <a:latin typeface="Times New Roman" pitchFamily="18" charset="0"/>
                <a:cs typeface="Times New Roman" pitchFamily="18" charset="0"/>
              </a:rPr>
              <a:t>On modern supercomputers, it is possible to achieve the dimension of the basis </a:t>
            </a:r>
            <a:r>
              <a:rPr lang="ru-RU" altLang="ru-RU" sz="2000" dirty="0">
                <a:solidFill>
                  <a:srgbClr val="000000"/>
                </a:solidFill>
                <a:latin typeface="Times New Roman" pitchFamily="18" charset="0"/>
                <a:ea typeface="DejaVu Sans"/>
                <a:cs typeface="Times New Roman" pitchFamily="18" charset="0"/>
              </a:rPr>
              <a:t>10</a:t>
            </a:r>
            <a:r>
              <a:rPr lang="ru-RU" altLang="ru-RU" sz="2000" baseline="30000" dirty="0">
                <a:solidFill>
                  <a:srgbClr val="000000"/>
                </a:solidFill>
                <a:latin typeface="Times New Roman" pitchFamily="18" charset="0"/>
                <a:ea typeface="DejaVu Sans"/>
                <a:cs typeface="Times New Roman" pitchFamily="18" charset="0"/>
              </a:rPr>
              <a:t>10</a:t>
            </a:r>
            <a:r>
              <a:rPr lang="ru-RU" altLang="ru-RU" sz="2000" dirty="0">
                <a:solidFill>
                  <a:srgbClr val="000000"/>
                </a:solidFill>
                <a:latin typeface="Times New Roman" pitchFamily="18" charset="0"/>
                <a:ea typeface="DejaVu Sans"/>
                <a:cs typeface="Times New Roman" pitchFamily="18" charset="0"/>
              </a:rPr>
              <a:t>.</a:t>
            </a:r>
            <a:endParaRPr lang="ru-RU" altLang="ru-RU" sz="2000" dirty="0">
              <a:solidFill>
                <a:srgbClr val="000099"/>
              </a:solidFill>
              <a:latin typeface="Times New Roman" pitchFamily="18" charset="0"/>
              <a:cs typeface="Times New Roman" pitchFamily="18" charset="0"/>
            </a:endParaRPr>
          </a:p>
        </p:txBody>
      </p:sp>
      <p:sp>
        <p:nvSpPr>
          <p:cNvPr id="7176" name="CustomShape 8"/>
          <p:cNvSpPr>
            <a:spLocks noChangeArrowheads="1"/>
          </p:cNvSpPr>
          <p:nvPr/>
        </p:nvSpPr>
        <p:spPr bwMode="auto">
          <a:xfrm>
            <a:off x="300038" y="2986088"/>
            <a:ext cx="1806575" cy="365125"/>
          </a:xfrm>
          <a:prstGeom prst="rect">
            <a:avLst/>
          </a:prstGeom>
          <a:noFill/>
          <a:ln w="9525">
            <a:noFill/>
            <a:miter lim="800000"/>
            <a:headEnd/>
            <a:tailEnd/>
          </a:ln>
        </p:spPr>
        <p:txBody>
          <a:bodyPr wrap="none" lIns="90000" tIns="45000" rIns="90000" bIns="45000"/>
          <a:lstStyle/>
          <a:p>
            <a:pPr fontAlgn="base">
              <a:spcBef>
                <a:spcPct val="0"/>
              </a:spcBef>
              <a:spcAft>
                <a:spcPct val="0"/>
              </a:spcAft>
            </a:pPr>
            <a:r>
              <a:rPr lang="en-US" sz="2000" dirty="0">
                <a:latin typeface="Times New Roman" pitchFamily="18" charset="0"/>
                <a:cs typeface="Times New Roman" pitchFamily="18" charset="0"/>
              </a:rPr>
              <a:t>Basis restrictions are set by the condition </a:t>
            </a:r>
            <a:endParaRPr lang="ru-RU" altLang="ru-RU" sz="2000" dirty="0">
              <a:solidFill>
                <a:srgbClr val="000099"/>
              </a:solidFill>
              <a:latin typeface="Times New Roman" pitchFamily="18" charset="0"/>
              <a:cs typeface="Times New Roman" pitchFamily="18" charset="0"/>
            </a:endParaRPr>
          </a:p>
        </p:txBody>
      </p:sp>
      <p:graphicFrame>
        <p:nvGraphicFramePr>
          <p:cNvPr id="7177" name="Object 2"/>
          <p:cNvGraphicFramePr>
            <a:graphicFrameLocks noChangeAspect="1"/>
          </p:cNvGraphicFramePr>
          <p:nvPr/>
        </p:nvGraphicFramePr>
        <p:xfrm>
          <a:off x="4211960" y="1340768"/>
          <a:ext cx="4680520" cy="1571625"/>
        </p:xfrm>
        <a:graphic>
          <a:graphicData uri="http://schemas.openxmlformats.org/presentationml/2006/ole">
            <mc:AlternateContent xmlns:mc="http://schemas.openxmlformats.org/markup-compatibility/2006">
              <mc:Choice xmlns:v="urn:schemas-microsoft-com:vml" Requires="v">
                <p:oleObj spid="_x0000_s1031" name="Equation" r:id="rId3" imgW="2400300" imgH="698500" progId="Equation.DSMT4">
                  <p:embed/>
                </p:oleObj>
              </mc:Choice>
              <mc:Fallback>
                <p:oleObj name="Equation" r:id="rId3" imgW="2400300" imgH="6985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1340768"/>
                        <a:ext cx="4680520" cy="1571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8" name="Object 3"/>
          <p:cNvGraphicFramePr>
            <a:graphicFrameLocks noChangeAspect="1"/>
          </p:cNvGraphicFramePr>
          <p:nvPr/>
        </p:nvGraphicFramePr>
        <p:xfrm>
          <a:off x="4644008" y="2852936"/>
          <a:ext cx="2146300" cy="693738"/>
        </p:xfrm>
        <a:graphic>
          <a:graphicData uri="http://schemas.openxmlformats.org/presentationml/2006/ole">
            <mc:AlternateContent xmlns:mc="http://schemas.openxmlformats.org/markup-compatibility/2006">
              <mc:Choice xmlns:v="urn:schemas-microsoft-com:vml" Requires="v">
                <p:oleObj spid="_x0000_s1032" name="Equation" r:id="rId5" imgW="1028254" imgH="393529" progId="Equation.DSMT4">
                  <p:embed/>
                </p:oleObj>
              </mc:Choice>
              <mc:Fallback>
                <p:oleObj name="Equation" r:id="rId5" imgW="1028254" imgH="393529"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4008" y="2852936"/>
                        <a:ext cx="2146300" cy="693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9" name="Object 4"/>
          <p:cNvGraphicFramePr>
            <a:graphicFrameLocks noChangeAspect="1"/>
          </p:cNvGraphicFramePr>
          <p:nvPr/>
        </p:nvGraphicFramePr>
        <p:xfrm>
          <a:off x="1657350" y="4046538"/>
          <a:ext cx="1441450" cy="430212"/>
        </p:xfrm>
        <a:graphic>
          <a:graphicData uri="http://schemas.openxmlformats.org/presentationml/2006/ole">
            <mc:AlternateContent xmlns:mc="http://schemas.openxmlformats.org/markup-compatibility/2006">
              <mc:Choice xmlns:v="urn:schemas-microsoft-com:vml" Requires="v">
                <p:oleObj spid="_x0000_s1033" name="Equation" r:id="rId7" imgW="634725" imgH="190417" progId="Equation.DSMT4">
                  <p:embed/>
                </p:oleObj>
              </mc:Choice>
              <mc:Fallback>
                <p:oleObj name="Equation" r:id="rId7" imgW="634725" imgH="190417"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57350" y="4046538"/>
                        <a:ext cx="1441450" cy="430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80" name="Object 5"/>
          <p:cNvGraphicFramePr>
            <a:graphicFrameLocks noChangeAspect="1"/>
          </p:cNvGraphicFramePr>
          <p:nvPr/>
        </p:nvGraphicFramePr>
        <p:xfrm>
          <a:off x="3006725" y="3983038"/>
          <a:ext cx="2732088" cy="482600"/>
        </p:xfrm>
        <a:graphic>
          <a:graphicData uri="http://schemas.openxmlformats.org/presentationml/2006/ole">
            <mc:AlternateContent xmlns:mc="http://schemas.openxmlformats.org/markup-compatibility/2006">
              <mc:Choice xmlns:v="urn:schemas-microsoft-com:vml" Requires="v">
                <p:oleObj spid="_x0000_s1034" name="Equation" r:id="rId9" imgW="1358310" imgH="241195" progId="Equation.DSMT4">
                  <p:embed/>
                </p:oleObj>
              </mc:Choice>
              <mc:Fallback>
                <p:oleObj name="Equation" r:id="rId9" imgW="1358310" imgH="241195"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06725" y="3983038"/>
                        <a:ext cx="2732088"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81" name="Object 6"/>
          <p:cNvGraphicFramePr>
            <a:graphicFrameLocks noChangeAspect="1"/>
          </p:cNvGraphicFramePr>
          <p:nvPr/>
        </p:nvGraphicFramePr>
        <p:xfrm>
          <a:off x="501650" y="5043488"/>
          <a:ext cx="2798763" cy="1338262"/>
        </p:xfrm>
        <a:graphic>
          <a:graphicData uri="http://schemas.openxmlformats.org/presentationml/2006/ole">
            <mc:AlternateContent xmlns:mc="http://schemas.openxmlformats.org/markup-compatibility/2006">
              <mc:Choice xmlns:v="urn:schemas-microsoft-com:vml" Requires="v">
                <p:oleObj spid="_x0000_s1035" name="Equation" r:id="rId11" imgW="1777229" imgH="672808" progId="Equation.DSMT4">
                  <p:embed/>
                </p:oleObj>
              </mc:Choice>
              <mc:Fallback>
                <p:oleObj name="Equation" r:id="rId11" imgW="1777229" imgH="672808"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1650" y="5043488"/>
                        <a:ext cx="2798763" cy="1338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CustomShape 1"/>
          <p:cNvSpPr>
            <a:spLocks noChangeArrowheads="1"/>
          </p:cNvSpPr>
          <p:nvPr/>
        </p:nvSpPr>
        <p:spPr bwMode="auto">
          <a:xfrm>
            <a:off x="467544" y="188640"/>
            <a:ext cx="7921252" cy="502196"/>
          </a:xfrm>
          <a:prstGeom prst="rect">
            <a:avLst/>
          </a:prstGeom>
          <a:noFill/>
          <a:ln w="9525">
            <a:noFill/>
            <a:miter lim="800000"/>
            <a:headEnd/>
            <a:tailEnd/>
          </a:ln>
        </p:spPr>
        <p:txBody>
          <a:bodyPr lIns="90000" tIns="45000" rIns="90000" bIns="45000"/>
          <a:lstStyle/>
          <a:p>
            <a:pPr algn="ctr" fontAlgn="base">
              <a:spcBef>
                <a:spcPct val="0"/>
              </a:spcBef>
              <a:spcAft>
                <a:spcPct val="0"/>
              </a:spcAft>
            </a:pPr>
            <a:r>
              <a:rPr lang="en-US" altLang="ru-RU" sz="3200" b="1" dirty="0">
                <a:solidFill>
                  <a:srgbClr val="FF0000"/>
                </a:solidFill>
                <a:latin typeface="Times New Roman" pitchFamily="18" charset="0"/>
                <a:ea typeface="DejaVu Sans"/>
                <a:cs typeface="Times New Roman" pitchFamily="18" charset="0"/>
              </a:rPr>
              <a:t>Main properties of </a:t>
            </a:r>
            <a:r>
              <a:rPr lang="ru-RU" altLang="ru-RU" sz="3200" b="1" dirty="0">
                <a:solidFill>
                  <a:srgbClr val="FF0000"/>
                </a:solidFill>
                <a:latin typeface="Times New Roman" pitchFamily="18" charset="0"/>
                <a:ea typeface="DejaVu Sans"/>
                <a:cs typeface="Times New Roman" pitchFamily="18" charset="0"/>
              </a:rPr>
              <a:t>NCSM</a:t>
            </a:r>
            <a:r>
              <a:rPr lang="en-US" altLang="ru-RU" sz="3200" b="1" dirty="0">
                <a:solidFill>
                  <a:srgbClr val="FF0000"/>
                </a:solidFill>
                <a:latin typeface="Times New Roman" pitchFamily="18" charset="0"/>
                <a:ea typeface="DejaVu Sans"/>
                <a:cs typeface="Times New Roman" pitchFamily="18" charset="0"/>
              </a:rPr>
              <a:t> model</a:t>
            </a:r>
            <a:endParaRPr lang="ru-RU" altLang="ru-RU" sz="3200" b="1" dirty="0">
              <a:solidFill>
                <a:srgbClr val="FF0000"/>
              </a:solidFill>
              <a:latin typeface="Times New Roman" pitchFamily="18" charset="0"/>
              <a:ea typeface="DejaVu Sans"/>
              <a:cs typeface="Times New Roman" pitchFamily="18" charset="0"/>
            </a:endParaRPr>
          </a:p>
          <a:p>
            <a:pPr algn="ctr" fontAlgn="base">
              <a:spcBef>
                <a:spcPct val="0"/>
              </a:spcBef>
              <a:spcAft>
                <a:spcPct val="0"/>
              </a:spcAft>
            </a:pPr>
            <a:r>
              <a:rPr lang="ru-RU" altLang="ru-RU" sz="2400" dirty="0">
                <a:solidFill>
                  <a:srgbClr val="4F81BD"/>
                </a:solidFill>
                <a:ea typeface="DejaVu Sans"/>
                <a:cs typeface="Arial" pitchFamily="34" charset="0"/>
              </a:rPr>
              <a:t> 	</a:t>
            </a:r>
            <a:endParaRPr lang="ru-RU" altLang="ru-RU" sz="2400" dirty="0">
              <a:solidFill>
                <a:srgbClr val="000099"/>
              </a:solidFill>
              <a:ea typeface="DejaVu Sans"/>
              <a:cs typeface="Arial"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Номер слайда 4"/>
          <p:cNvSpPr>
            <a:spLocks noGrp="1"/>
          </p:cNvSpPr>
          <p:nvPr>
            <p:ph type="sldNum" sz="quarter" idx="12"/>
          </p:nvPr>
        </p:nvSpPr>
        <p:spPr>
          <a:noFill/>
        </p:spPr>
        <p:txBody>
          <a:bodyPr/>
          <a:lstStyle/>
          <a:p>
            <a:fld id="{0EA4E74E-A469-4D4E-A519-CE0F2D73E70D}" type="slidenum">
              <a:rPr lang="ru-RU" altLang="ru-RU">
                <a:solidFill>
                  <a:srgbClr val="000099"/>
                </a:solidFill>
              </a:rPr>
              <a:pPr/>
              <a:t>4</a:t>
            </a:fld>
            <a:endParaRPr lang="ru-RU" altLang="ru-RU">
              <a:solidFill>
                <a:srgbClr val="000099"/>
              </a:solidFill>
            </a:endParaRPr>
          </a:p>
        </p:txBody>
      </p:sp>
      <p:sp>
        <p:nvSpPr>
          <p:cNvPr id="8195" name="CustomShape 2"/>
          <p:cNvSpPr>
            <a:spLocks noChangeArrowheads="1"/>
          </p:cNvSpPr>
          <p:nvPr/>
        </p:nvSpPr>
        <p:spPr bwMode="auto">
          <a:xfrm>
            <a:off x="467544" y="188640"/>
            <a:ext cx="8208267" cy="5184303"/>
          </a:xfrm>
          <a:prstGeom prst="rect">
            <a:avLst/>
          </a:prstGeom>
          <a:noFill/>
          <a:ln w="9525">
            <a:noFill/>
            <a:miter lim="800000"/>
            <a:headEnd/>
            <a:tailEnd/>
          </a:ln>
        </p:spPr>
        <p:txBody>
          <a:bodyPr lIns="90000" tIns="45000" rIns="90000" bIns="45000"/>
          <a:lstStyle/>
          <a:p>
            <a:pPr algn="just" fontAlgn="base">
              <a:spcBef>
                <a:spcPct val="0"/>
              </a:spcBef>
              <a:spcAft>
                <a:spcPct val="0"/>
              </a:spcAft>
            </a:pPr>
            <a:r>
              <a:rPr lang="ru-RU" altLang="ru-RU" sz="2000" dirty="0">
                <a:solidFill>
                  <a:srgbClr val="000000"/>
                </a:solidFill>
                <a:ea typeface="DejaVu Sans"/>
                <a:cs typeface="DejaVu Sans"/>
              </a:rPr>
              <a:t>4</a:t>
            </a:r>
            <a:r>
              <a:rPr lang="ru-RU" altLang="ru-RU" sz="2000" dirty="0">
                <a:solidFill>
                  <a:srgbClr val="000000"/>
                </a:solidFill>
                <a:latin typeface="Times New Roman" pitchFamily="18" charset="0"/>
                <a:ea typeface="DejaVu Sans"/>
                <a:cs typeface="Times New Roman" pitchFamily="18" charset="0"/>
              </a:rPr>
              <a:t>) </a:t>
            </a:r>
            <a:r>
              <a:rPr lang="en-US" sz="2000" dirty="0">
                <a:latin typeface="Times New Roman" pitchFamily="18" charset="0"/>
                <a:cs typeface="Times New Roman" pitchFamily="18" charset="0"/>
              </a:rPr>
              <a:t>For calculating eigenvalues and eigenfunctions of this matrix, the iterative Lanczos algorithm is usually applied. </a:t>
            </a:r>
            <a:endParaRPr lang="ru-RU" altLang="ru-RU" sz="2000" dirty="0">
              <a:solidFill>
                <a:srgbClr val="000099"/>
              </a:solidFill>
              <a:latin typeface="Times New Roman" pitchFamily="18" charset="0"/>
              <a:cs typeface="Times New Roman" pitchFamily="18" charset="0"/>
            </a:endParaRPr>
          </a:p>
          <a:p>
            <a:pPr algn="just" fontAlgn="base">
              <a:spcBef>
                <a:spcPct val="0"/>
              </a:spcBef>
              <a:spcAft>
                <a:spcPct val="0"/>
              </a:spcAft>
            </a:pPr>
            <a:endParaRPr lang="ru-RU" altLang="ru-RU" sz="2400" dirty="0">
              <a:solidFill>
                <a:srgbClr val="000099"/>
              </a:solidFill>
              <a:latin typeface="Times New Roman" pitchFamily="18" charset="0"/>
              <a:cs typeface="Times New Roman" pitchFamily="18" charset="0"/>
            </a:endParaRPr>
          </a:p>
          <a:p>
            <a:pPr algn="just" fontAlgn="base">
              <a:spcBef>
                <a:spcPct val="0"/>
              </a:spcBef>
              <a:spcAft>
                <a:spcPct val="0"/>
              </a:spcAft>
            </a:pPr>
            <a:r>
              <a:rPr lang="en-US" altLang="ru-RU" sz="2000" dirty="0">
                <a:solidFill>
                  <a:srgbClr val="000000"/>
                </a:solidFill>
                <a:latin typeface="Times New Roman" pitchFamily="18" charset="0"/>
                <a:ea typeface="DejaVu Sans"/>
                <a:cs typeface="Times New Roman" pitchFamily="18" charset="0"/>
              </a:rPr>
              <a:t>5)</a:t>
            </a:r>
            <a:r>
              <a:rPr lang="ru-RU" altLang="ru-RU" sz="2000" dirty="0">
                <a:solidFill>
                  <a:srgbClr val="000000"/>
                </a:solidFill>
                <a:latin typeface="Times New Roman" pitchFamily="18" charset="0"/>
                <a:ea typeface="DejaVu Sans"/>
                <a:cs typeface="Times New Roman" pitchFamily="18" charset="0"/>
              </a:rPr>
              <a:t> </a:t>
            </a:r>
            <a:r>
              <a:rPr lang="en-US" sz="2000" dirty="0">
                <a:latin typeface="Times New Roman" pitchFamily="18" charset="0"/>
                <a:cs typeface="Times New Roman" pitchFamily="18" charset="0"/>
              </a:rPr>
              <a:t>As a result, using this approach one can perform ab initio calculations of the total binding energies, spectra, and wave functions of the ground and lower excited states of light nuclei. </a:t>
            </a:r>
            <a:endParaRPr lang="en-US" altLang="ru-RU" sz="2000" dirty="0">
              <a:solidFill>
                <a:srgbClr val="000000"/>
              </a:solidFill>
              <a:latin typeface="Times New Roman" pitchFamily="18" charset="0"/>
              <a:ea typeface="DejaVu Sans"/>
              <a:cs typeface="Times New Roman" pitchFamily="18" charset="0"/>
            </a:endParaRPr>
          </a:p>
          <a:p>
            <a:pPr algn="just" fontAlgn="base">
              <a:spcBef>
                <a:spcPct val="0"/>
              </a:spcBef>
              <a:spcAft>
                <a:spcPct val="0"/>
              </a:spcAft>
            </a:pPr>
            <a:endParaRPr lang="en-US" altLang="ru-RU" sz="2000" dirty="0">
              <a:solidFill>
                <a:srgbClr val="000000"/>
              </a:solidFill>
              <a:latin typeface="Times New Roman" pitchFamily="18" charset="0"/>
              <a:cs typeface="Times New Roman" pitchFamily="18" charset="0"/>
            </a:endParaRPr>
          </a:p>
          <a:p>
            <a:pPr algn="just" fontAlgn="base">
              <a:spcBef>
                <a:spcPct val="0"/>
              </a:spcBef>
              <a:spcAft>
                <a:spcPct val="0"/>
              </a:spcAft>
            </a:pPr>
            <a:r>
              <a:rPr lang="en-US" altLang="ru-RU" sz="2000" dirty="0">
                <a:solidFill>
                  <a:srgbClr val="000000"/>
                </a:solidFill>
                <a:latin typeface="Times New Roman" pitchFamily="18" charset="0"/>
                <a:cs typeface="Times New Roman" pitchFamily="18" charset="0"/>
              </a:rPr>
              <a:t>6) </a:t>
            </a:r>
            <a:r>
              <a:rPr lang="en-US" sz="2000" dirty="0">
                <a:latin typeface="Times New Roman" pitchFamily="18" charset="0"/>
                <a:cs typeface="Times New Roman" pitchFamily="18" charset="0"/>
              </a:rPr>
              <a:t>Ab initio calculation of the light nuclei wave functions makes it possible to obtain without use a fit the widths of electromagnetic transitions, beta decays, and the values of magnetic and quadrupole moments better than in other theoretical approaches. </a:t>
            </a:r>
            <a:endParaRPr lang="ru-RU" altLang="ru-RU" sz="2000" dirty="0">
              <a:solidFill>
                <a:srgbClr val="000000"/>
              </a:solidFill>
              <a:latin typeface="Times New Roman" pitchFamily="18" charset="0"/>
              <a:cs typeface="Times New Roman" pitchFamily="18" charset="0"/>
            </a:endParaRPr>
          </a:p>
          <a:p>
            <a:pPr algn="just" fontAlgn="base">
              <a:spcBef>
                <a:spcPct val="0"/>
              </a:spcBef>
              <a:spcAft>
                <a:spcPct val="0"/>
              </a:spcAft>
            </a:pPr>
            <a:endParaRPr lang="ru-RU" altLang="ru-RU" sz="2000" dirty="0">
              <a:solidFill>
                <a:srgbClr val="000099"/>
              </a:solidFill>
              <a:latin typeface="Times New Roman" pitchFamily="18" charset="0"/>
              <a:cs typeface="Times New Roman" pitchFamily="18" charset="0"/>
            </a:endParaRPr>
          </a:p>
          <a:p>
            <a:pPr algn="just" fontAlgn="base">
              <a:spcBef>
                <a:spcPct val="0"/>
              </a:spcBef>
              <a:spcAft>
                <a:spcPct val="0"/>
              </a:spcAft>
            </a:pPr>
            <a:r>
              <a:rPr lang="en-US" sz="2000" dirty="0">
                <a:solidFill>
                  <a:srgbClr val="FF0000"/>
                </a:solidFill>
                <a:latin typeface="Times New Roman" pitchFamily="18" charset="0"/>
                <a:cs typeface="Times New Roman" pitchFamily="18" charset="0"/>
              </a:rPr>
              <a:t>DIFFICULTIES</a:t>
            </a:r>
            <a:r>
              <a:rPr lang="ru-RU" altLang="ru-RU" sz="2000" dirty="0">
                <a:solidFill>
                  <a:srgbClr val="FF0000"/>
                </a:solidFill>
                <a:latin typeface="Times New Roman" pitchFamily="18" charset="0"/>
                <a:ea typeface="DejaVu Sans"/>
                <a:cs typeface="Times New Roman" pitchFamily="18" charset="0"/>
              </a:rPr>
              <a:t>:</a:t>
            </a:r>
            <a:r>
              <a:rPr lang="en-US" altLang="ru-RU" sz="2000" dirty="0">
                <a:solidFill>
                  <a:srgbClr val="FF0000"/>
                </a:solidFill>
                <a:latin typeface="Times New Roman" pitchFamily="18" charset="0"/>
                <a:ea typeface="DejaVu Sans"/>
                <a:cs typeface="Times New Roman" pitchFamily="18" charset="0"/>
              </a:rPr>
              <a:t> </a:t>
            </a:r>
            <a:r>
              <a:rPr lang="en-US" sz="2000" dirty="0">
                <a:latin typeface="Times New Roman" pitchFamily="18" charset="0"/>
                <a:cs typeface="Times New Roman" pitchFamily="18" charset="0"/>
              </a:rPr>
              <a:t>The excessive growth of the Slater determinant basis in the description of mass-average nuclei or long-range asymptotics of light nuclei wave functions, limited possibilities to take into account clustering and, as a consequence, problems in calculating nuclear reactions. </a:t>
            </a:r>
            <a:endParaRPr lang="ru-RU" altLang="ru-RU" sz="2000" dirty="0">
              <a:solidFill>
                <a:srgbClr val="000099"/>
              </a:solidFill>
              <a:latin typeface="Times New Roman" pitchFamily="18" charset="0"/>
              <a:cs typeface="Times New Roman" pitchFamily="18"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a:t>
            </a:fld>
            <a:endParaRPr lang="ru-RU"/>
          </a:p>
        </p:txBody>
      </p:sp>
      <p:sp>
        <p:nvSpPr>
          <p:cNvPr id="3" name="Прямоугольник 2"/>
          <p:cNvSpPr/>
          <p:nvPr/>
        </p:nvSpPr>
        <p:spPr>
          <a:xfrm>
            <a:off x="251520" y="188640"/>
            <a:ext cx="8712968" cy="923330"/>
          </a:xfrm>
          <a:prstGeom prst="rect">
            <a:avLst/>
          </a:prstGeom>
        </p:spPr>
        <p:txBody>
          <a:bodyPr wrap="square">
            <a:spAutoFit/>
          </a:bodyPr>
          <a:lstStyle/>
          <a:p>
            <a:r>
              <a:rPr lang="en-US" dirty="0"/>
              <a:t>In NCSM computations we use the universal approach, which makes it possible to calculate all three size parameters. After calculating the binding energy and wave function, we proceed for calculating matter, neutron and proton radii for point nucleons.</a:t>
            </a:r>
            <a:endParaRPr lang="ru-RU" dirty="0"/>
          </a:p>
        </p:txBody>
      </p:sp>
      <p:pic>
        <p:nvPicPr>
          <p:cNvPr id="172035" name="Picture 3"/>
          <p:cNvPicPr>
            <a:picLocks noChangeAspect="1" noChangeArrowheads="1"/>
          </p:cNvPicPr>
          <p:nvPr/>
        </p:nvPicPr>
        <p:blipFill>
          <a:blip r:embed="rId2" cstate="print"/>
          <a:srcRect/>
          <a:stretch>
            <a:fillRect/>
          </a:stretch>
        </p:blipFill>
        <p:spPr bwMode="auto">
          <a:xfrm>
            <a:off x="5220072" y="1844824"/>
            <a:ext cx="2574776" cy="358983"/>
          </a:xfrm>
          <a:prstGeom prst="rect">
            <a:avLst/>
          </a:prstGeom>
          <a:noFill/>
          <a:ln w="9525">
            <a:noFill/>
            <a:miter lim="800000"/>
            <a:headEnd/>
            <a:tailEnd/>
          </a:ln>
        </p:spPr>
      </p:pic>
      <p:pic>
        <p:nvPicPr>
          <p:cNvPr id="172036" name="Picture 4"/>
          <p:cNvPicPr>
            <a:picLocks noChangeAspect="1" noChangeArrowheads="1"/>
          </p:cNvPicPr>
          <p:nvPr/>
        </p:nvPicPr>
        <p:blipFill>
          <a:blip r:embed="rId3" cstate="print"/>
          <a:srcRect/>
          <a:stretch>
            <a:fillRect/>
          </a:stretch>
        </p:blipFill>
        <p:spPr bwMode="auto">
          <a:xfrm>
            <a:off x="298799" y="2780928"/>
            <a:ext cx="4341411" cy="521395"/>
          </a:xfrm>
          <a:prstGeom prst="rect">
            <a:avLst/>
          </a:prstGeom>
          <a:noFill/>
          <a:ln w="9525">
            <a:noFill/>
            <a:miter lim="800000"/>
            <a:headEnd/>
            <a:tailEnd/>
          </a:ln>
        </p:spPr>
      </p:pic>
      <p:pic>
        <p:nvPicPr>
          <p:cNvPr id="172037" name="Picture 5"/>
          <p:cNvPicPr>
            <a:picLocks noChangeAspect="1" noChangeArrowheads="1"/>
          </p:cNvPicPr>
          <p:nvPr/>
        </p:nvPicPr>
        <p:blipFill>
          <a:blip r:embed="rId4" cstate="print"/>
          <a:srcRect/>
          <a:stretch>
            <a:fillRect/>
          </a:stretch>
        </p:blipFill>
        <p:spPr bwMode="auto">
          <a:xfrm>
            <a:off x="4619279" y="2780928"/>
            <a:ext cx="4524721" cy="576064"/>
          </a:xfrm>
          <a:prstGeom prst="rect">
            <a:avLst/>
          </a:prstGeom>
          <a:noFill/>
          <a:ln w="9525">
            <a:noFill/>
            <a:miter lim="800000"/>
            <a:headEnd/>
            <a:tailEnd/>
          </a:ln>
        </p:spPr>
      </p:pic>
      <p:pic>
        <p:nvPicPr>
          <p:cNvPr id="172038" name="Picture 6"/>
          <p:cNvPicPr>
            <a:picLocks noChangeAspect="1" noChangeArrowheads="1"/>
          </p:cNvPicPr>
          <p:nvPr/>
        </p:nvPicPr>
        <p:blipFill>
          <a:blip r:embed="rId5" cstate="print"/>
          <a:srcRect/>
          <a:stretch>
            <a:fillRect/>
          </a:stretch>
        </p:blipFill>
        <p:spPr bwMode="auto">
          <a:xfrm>
            <a:off x="395536" y="3861048"/>
            <a:ext cx="2388753" cy="526157"/>
          </a:xfrm>
          <a:prstGeom prst="rect">
            <a:avLst/>
          </a:prstGeom>
          <a:noFill/>
          <a:ln w="9525">
            <a:noFill/>
            <a:miter lim="800000"/>
            <a:headEnd/>
            <a:tailEnd/>
          </a:ln>
        </p:spPr>
      </p:pic>
      <p:pic>
        <p:nvPicPr>
          <p:cNvPr id="172039" name="Picture 7"/>
          <p:cNvPicPr>
            <a:picLocks noChangeAspect="1" noChangeArrowheads="1"/>
          </p:cNvPicPr>
          <p:nvPr/>
        </p:nvPicPr>
        <p:blipFill>
          <a:blip r:embed="rId6" cstate="print"/>
          <a:srcRect/>
          <a:stretch>
            <a:fillRect/>
          </a:stretch>
        </p:blipFill>
        <p:spPr bwMode="auto">
          <a:xfrm>
            <a:off x="2987824" y="3861048"/>
            <a:ext cx="2576301" cy="519683"/>
          </a:xfrm>
          <a:prstGeom prst="rect">
            <a:avLst/>
          </a:prstGeom>
          <a:noFill/>
          <a:ln w="9525">
            <a:noFill/>
            <a:miter lim="800000"/>
            <a:headEnd/>
            <a:tailEnd/>
          </a:ln>
        </p:spPr>
      </p:pic>
      <p:pic>
        <p:nvPicPr>
          <p:cNvPr id="172040" name="Picture 8"/>
          <p:cNvPicPr>
            <a:picLocks noChangeAspect="1" noChangeArrowheads="1"/>
          </p:cNvPicPr>
          <p:nvPr/>
        </p:nvPicPr>
        <p:blipFill>
          <a:blip r:embed="rId7" cstate="print"/>
          <a:srcRect/>
          <a:stretch>
            <a:fillRect/>
          </a:stretch>
        </p:blipFill>
        <p:spPr bwMode="auto">
          <a:xfrm>
            <a:off x="5508104" y="3861048"/>
            <a:ext cx="3218187" cy="516632"/>
          </a:xfrm>
          <a:prstGeom prst="rect">
            <a:avLst/>
          </a:prstGeom>
          <a:noFill/>
          <a:ln w="9525">
            <a:noFill/>
            <a:miter lim="800000"/>
            <a:headEnd/>
            <a:tailEnd/>
          </a:ln>
        </p:spPr>
      </p:pic>
      <p:pic>
        <p:nvPicPr>
          <p:cNvPr id="172041" name="Picture 9"/>
          <p:cNvPicPr>
            <a:picLocks noChangeAspect="1" noChangeArrowheads="1"/>
          </p:cNvPicPr>
          <p:nvPr/>
        </p:nvPicPr>
        <p:blipFill>
          <a:blip r:embed="rId8" cstate="print"/>
          <a:srcRect/>
          <a:stretch>
            <a:fillRect/>
          </a:stretch>
        </p:blipFill>
        <p:spPr bwMode="auto">
          <a:xfrm>
            <a:off x="539552" y="4509120"/>
            <a:ext cx="3428975" cy="571496"/>
          </a:xfrm>
          <a:prstGeom prst="rect">
            <a:avLst/>
          </a:prstGeom>
          <a:noFill/>
          <a:ln w="9525">
            <a:noFill/>
            <a:miter lim="800000"/>
            <a:headEnd/>
            <a:tailEnd/>
          </a:ln>
        </p:spPr>
      </p:pic>
      <p:pic>
        <p:nvPicPr>
          <p:cNvPr id="172042" name="Picture 10"/>
          <p:cNvPicPr>
            <a:picLocks noChangeAspect="1" noChangeArrowheads="1"/>
          </p:cNvPicPr>
          <p:nvPr/>
        </p:nvPicPr>
        <p:blipFill>
          <a:blip r:embed="rId9" cstate="print"/>
          <a:srcRect/>
          <a:stretch>
            <a:fillRect/>
          </a:stretch>
        </p:blipFill>
        <p:spPr bwMode="auto">
          <a:xfrm>
            <a:off x="3563888" y="4635039"/>
            <a:ext cx="4176464" cy="306129"/>
          </a:xfrm>
          <a:prstGeom prst="rect">
            <a:avLst/>
          </a:prstGeom>
          <a:noFill/>
          <a:ln w="9525">
            <a:noFill/>
            <a:miter lim="800000"/>
            <a:headEnd/>
            <a:tailEnd/>
          </a:ln>
        </p:spPr>
      </p:pic>
      <p:pic>
        <p:nvPicPr>
          <p:cNvPr id="172043" name="Picture 11"/>
          <p:cNvPicPr>
            <a:picLocks noChangeAspect="1" noChangeArrowheads="1"/>
          </p:cNvPicPr>
          <p:nvPr/>
        </p:nvPicPr>
        <p:blipFill>
          <a:blip r:embed="rId10" cstate="print"/>
          <a:srcRect/>
          <a:stretch>
            <a:fillRect/>
          </a:stretch>
        </p:blipFill>
        <p:spPr bwMode="auto">
          <a:xfrm>
            <a:off x="179512" y="6093296"/>
            <a:ext cx="3960440" cy="306169"/>
          </a:xfrm>
          <a:prstGeom prst="rect">
            <a:avLst/>
          </a:prstGeom>
          <a:noFill/>
          <a:ln w="9525">
            <a:noFill/>
            <a:miter lim="800000"/>
            <a:headEnd/>
            <a:tailEnd/>
          </a:ln>
        </p:spPr>
      </p:pic>
      <p:pic>
        <p:nvPicPr>
          <p:cNvPr id="172044" name="Picture 12"/>
          <p:cNvPicPr>
            <a:picLocks noChangeAspect="1" noChangeArrowheads="1"/>
          </p:cNvPicPr>
          <p:nvPr/>
        </p:nvPicPr>
        <p:blipFill>
          <a:blip r:embed="rId11" cstate="print"/>
          <a:srcRect/>
          <a:stretch>
            <a:fillRect/>
          </a:stretch>
        </p:blipFill>
        <p:spPr bwMode="auto">
          <a:xfrm>
            <a:off x="4211960" y="6054755"/>
            <a:ext cx="3902744" cy="614605"/>
          </a:xfrm>
          <a:prstGeom prst="rect">
            <a:avLst/>
          </a:prstGeom>
          <a:noFill/>
          <a:ln w="9525">
            <a:noFill/>
            <a:miter lim="800000"/>
            <a:headEnd/>
            <a:tailEnd/>
          </a:ln>
        </p:spPr>
      </p:pic>
      <p:sp>
        <p:nvSpPr>
          <p:cNvPr id="15" name="Прямоугольник 14"/>
          <p:cNvSpPr/>
          <p:nvPr/>
        </p:nvSpPr>
        <p:spPr>
          <a:xfrm>
            <a:off x="179512" y="2204864"/>
            <a:ext cx="7981352" cy="646331"/>
          </a:xfrm>
          <a:prstGeom prst="rect">
            <a:avLst/>
          </a:prstGeom>
        </p:spPr>
        <p:txBody>
          <a:bodyPr wrap="none">
            <a:spAutoFit/>
          </a:bodyPr>
          <a:lstStyle/>
          <a:p>
            <a:r>
              <a:rPr lang="en-US" dirty="0"/>
              <a:t>Calculation of this characteristic can be expressed as combination of one-body and </a:t>
            </a:r>
          </a:p>
          <a:p>
            <a:r>
              <a:rPr lang="en-US" dirty="0"/>
              <a:t>two-body operators:</a:t>
            </a:r>
            <a:endParaRPr lang="ru-RU" dirty="0"/>
          </a:p>
        </p:txBody>
      </p:sp>
      <p:sp>
        <p:nvSpPr>
          <p:cNvPr id="16" name="Прямоугольник 15"/>
          <p:cNvSpPr/>
          <p:nvPr/>
        </p:nvSpPr>
        <p:spPr>
          <a:xfrm>
            <a:off x="268451" y="3381717"/>
            <a:ext cx="6901505" cy="369332"/>
          </a:xfrm>
          <a:prstGeom prst="rect">
            <a:avLst/>
          </a:prstGeom>
        </p:spPr>
        <p:txBody>
          <a:bodyPr wrap="none">
            <a:spAutoFit/>
          </a:bodyPr>
          <a:lstStyle/>
          <a:p>
            <a:r>
              <a:rPr lang="en-US" dirty="0"/>
              <a:t>which can be expressed through one- and two-body transition densities</a:t>
            </a:r>
            <a:endParaRPr lang="ru-RU" dirty="0"/>
          </a:p>
        </p:txBody>
      </p:sp>
      <p:sp>
        <p:nvSpPr>
          <p:cNvPr id="17" name="Прямоугольник 16"/>
          <p:cNvSpPr/>
          <p:nvPr/>
        </p:nvSpPr>
        <p:spPr>
          <a:xfrm>
            <a:off x="107505" y="5157192"/>
            <a:ext cx="9036496" cy="923330"/>
          </a:xfrm>
          <a:prstGeom prst="rect">
            <a:avLst/>
          </a:prstGeom>
        </p:spPr>
        <p:txBody>
          <a:bodyPr wrap="square">
            <a:spAutoFit/>
          </a:bodyPr>
          <a:lstStyle/>
          <a:p>
            <a:r>
              <a:rPr lang="en-US" dirty="0"/>
              <a:t>The one-body and two-body transition densities (OBTD) and (TBTD) included in these formulas are expressed in terms of the matrix elements of the products of </a:t>
            </a:r>
            <a:r>
              <a:rPr lang="en-US" dirty="0" err="1"/>
              <a:t>fermion</a:t>
            </a:r>
            <a:r>
              <a:rPr lang="en-US" dirty="0"/>
              <a:t> second quantization operators:</a:t>
            </a:r>
            <a:endParaRPr lang="ru-RU" dirty="0"/>
          </a:p>
        </p:txBody>
      </p:sp>
      <p:pic>
        <p:nvPicPr>
          <p:cNvPr id="172045" name="Picture 13"/>
          <p:cNvPicPr>
            <a:picLocks noChangeAspect="1" noChangeArrowheads="1"/>
          </p:cNvPicPr>
          <p:nvPr/>
        </p:nvPicPr>
        <p:blipFill>
          <a:blip r:embed="rId12" cstate="print"/>
          <a:srcRect/>
          <a:stretch>
            <a:fillRect/>
          </a:stretch>
        </p:blipFill>
        <p:spPr bwMode="auto">
          <a:xfrm>
            <a:off x="1835696" y="1268760"/>
            <a:ext cx="4583983" cy="67017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6</a:t>
            </a:fld>
            <a:endParaRPr lang="ru-RU"/>
          </a:p>
        </p:txBody>
      </p:sp>
      <p:sp>
        <p:nvSpPr>
          <p:cNvPr id="3" name="CustomShape 1"/>
          <p:cNvSpPr>
            <a:spLocks noChangeArrowheads="1"/>
          </p:cNvSpPr>
          <p:nvPr/>
        </p:nvSpPr>
        <p:spPr bwMode="auto">
          <a:xfrm>
            <a:off x="179512" y="136525"/>
            <a:ext cx="8784976" cy="820738"/>
          </a:xfrm>
          <a:prstGeom prst="rect">
            <a:avLst/>
          </a:prstGeom>
          <a:noFill/>
          <a:ln w="9525">
            <a:noFill/>
            <a:miter lim="800000"/>
            <a:headEnd/>
            <a:tailEnd/>
          </a:ln>
        </p:spPr>
        <p:txBody>
          <a:bodyPr lIns="90000" tIns="45000" rIns="90000" bIns="45000"/>
          <a:lstStyle/>
          <a:p>
            <a:pPr algn="ctr" fontAlgn="base">
              <a:spcBef>
                <a:spcPct val="0"/>
              </a:spcBef>
              <a:spcAft>
                <a:spcPct val="0"/>
              </a:spcAft>
            </a:pPr>
            <a:r>
              <a:rPr lang="en-US" altLang="ru-RU" sz="2800" dirty="0">
                <a:solidFill>
                  <a:srgbClr val="FF0000"/>
                </a:solidFill>
                <a:ea typeface="DejaVu Sans"/>
                <a:cs typeface="Arial" pitchFamily="34" charset="0"/>
              </a:rPr>
              <a:t>The results of calculation of total binding energies and radii of ground state of </a:t>
            </a:r>
            <a:r>
              <a:rPr lang="ru-RU" altLang="ru-RU" sz="2800" baseline="30000" dirty="0">
                <a:solidFill>
                  <a:srgbClr val="FF0000"/>
                </a:solidFill>
                <a:ea typeface="DejaVu Sans"/>
                <a:cs typeface="Arial" pitchFamily="34" charset="0"/>
              </a:rPr>
              <a:t>6</a:t>
            </a:r>
            <a:r>
              <a:rPr lang="ru-RU" altLang="ru-RU" sz="2800" dirty="0">
                <a:solidFill>
                  <a:srgbClr val="FF0000"/>
                </a:solidFill>
                <a:ea typeface="DejaVu Sans"/>
                <a:cs typeface="Arial" pitchFamily="34" charset="0"/>
              </a:rPr>
              <a:t>Не</a:t>
            </a:r>
            <a:r>
              <a:rPr lang="en-US" altLang="ru-RU" sz="2800" dirty="0">
                <a:solidFill>
                  <a:srgbClr val="FF0000"/>
                </a:solidFill>
                <a:ea typeface="DejaVu Sans"/>
                <a:cs typeface="Arial" pitchFamily="34" charset="0"/>
              </a:rPr>
              <a:t> using the Daejeon16 interaction</a:t>
            </a:r>
            <a:endParaRPr lang="ru-RU" altLang="ru-RU" sz="2800" dirty="0">
              <a:solidFill>
                <a:srgbClr val="FF0000"/>
              </a:solidFill>
              <a:ea typeface="DejaVu Sans"/>
              <a:cs typeface="Arial" pitchFamily="34" charset="0"/>
            </a:endParaRPr>
          </a:p>
          <a:p>
            <a:pPr algn="ctr" fontAlgn="base">
              <a:spcBef>
                <a:spcPct val="0"/>
              </a:spcBef>
              <a:spcAft>
                <a:spcPct val="0"/>
              </a:spcAft>
            </a:pPr>
            <a:r>
              <a:rPr lang="ru-RU" altLang="ru-RU" sz="2400" dirty="0">
                <a:solidFill>
                  <a:srgbClr val="4F81BD"/>
                </a:solidFill>
                <a:ea typeface="DejaVu Sans"/>
                <a:cs typeface="Arial" pitchFamily="34" charset="0"/>
              </a:rPr>
              <a:t> 	</a:t>
            </a:r>
            <a:endParaRPr lang="ru-RU" altLang="ru-RU" sz="2400" dirty="0">
              <a:solidFill>
                <a:srgbClr val="000099"/>
              </a:solidFill>
              <a:ea typeface="DejaVu Sans"/>
              <a:cs typeface="Arial" pitchFamily="34" charset="0"/>
            </a:endParaRPr>
          </a:p>
        </p:txBody>
      </p:sp>
      <p:graphicFrame>
        <p:nvGraphicFramePr>
          <p:cNvPr id="5" name="Таблица 4"/>
          <p:cNvGraphicFramePr>
            <a:graphicFrameLocks noGrp="1"/>
          </p:cNvGraphicFramePr>
          <p:nvPr/>
        </p:nvGraphicFramePr>
        <p:xfrm>
          <a:off x="35496" y="1484784"/>
          <a:ext cx="4176464" cy="2088231"/>
        </p:xfrm>
        <a:graphic>
          <a:graphicData uri="http://schemas.openxmlformats.org/drawingml/2006/table">
            <a:tbl>
              <a:tblPr/>
              <a:tblGrid>
                <a:gridCol w="655832">
                  <a:extLst>
                    <a:ext uri="{9D8B030D-6E8A-4147-A177-3AD203B41FA5}">
                      <a16:colId xmlns:a16="http://schemas.microsoft.com/office/drawing/2014/main" xmlns="" val="20000"/>
                    </a:ext>
                  </a:extLst>
                </a:gridCol>
                <a:gridCol w="858546">
                  <a:extLst>
                    <a:ext uri="{9D8B030D-6E8A-4147-A177-3AD203B41FA5}">
                      <a16:colId xmlns:a16="http://schemas.microsoft.com/office/drawing/2014/main" xmlns="" val="20001"/>
                    </a:ext>
                  </a:extLst>
                </a:gridCol>
                <a:gridCol w="906242">
                  <a:extLst>
                    <a:ext uri="{9D8B030D-6E8A-4147-A177-3AD203B41FA5}">
                      <a16:colId xmlns:a16="http://schemas.microsoft.com/office/drawing/2014/main" xmlns="" val="20002"/>
                    </a:ext>
                  </a:extLst>
                </a:gridCol>
                <a:gridCol w="885374">
                  <a:extLst>
                    <a:ext uri="{9D8B030D-6E8A-4147-A177-3AD203B41FA5}">
                      <a16:colId xmlns:a16="http://schemas.microsoft.com/office/drawing/2014/main" xmlns="" val="20003"/>
                    </a:ext>
                  </a:extLst>
                </a:gridCol>
                <a:gridCol w="870470">
                  <a:extLst>
                    <a:ext uri="{9D8B030D-6E8A-4147-A177-3AD203B41FA5}">
                      <a16:colId xmlns:a16="http://schemas.microsoft.com/office/drawing/2014/main" xmlns="" val="20004"/>
                    </a:ext>
                  </a:extLst>
                </a:gridCol>
              </a:tblGrid>
              <a:tr h="224298">
                <a:tc>
                  <a:txBody>
                    <a:bodyPr/>
                    <a:lstStyle/>
                    <a:p>
                      <a:pPr algn="ctr" fontAlgn="ctr"/>
                      <a:r>
                        <a:rPr lang="en-US" sz="1200" b="0" i="0" u="none" strike="noStrike" dirty="0">
                          <a:solidFill>
                            <a:srgbClr val="000000"/>
                          </a:solidFill>
                          <a:latin typeface="맑은 고딕"/>
                        </a:rPr>
                        <a:t>hw/N</a:t>
                      </a:r>
                      <a:endParaRPr lang="ru-RU" sz="1200" b="0" i="0" u="none" strike="noStrike" dirty="0">
                        <a:solidFill>
                          <a:srgbClr val="000000"/>
                        </a:solidFill>
                        <a:latin typeface="맑은 고딕"/>
                      </a:endParaRP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24298">
                <a:tc>
                  <a:txBody>
                    <a:bodyPr/>
                    <a:lstStyle/>
                    <a:p>
                      <a:pPr algn="ctr" fontAlgn="ctr"/>
                      <a:r>
                        <a:rPr lang="ru-RU" sz="1200" b="0" i="0" u="none" strike="noStrike" dirty="0">
                          <a:solidFill>
                            <a:srgbClr val="000000"/>
                          </a:solidFill>
                          <a:latin typeface="맑은 고딕"/>
                        </a:rPr>
                        <a:t>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-23.97494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-25.94097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-27.27443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-28.14070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4298">
                <a:tc>
                  <a:txBody>
                    <a:bodyPr/>
                    <a:lstStyle/>
                    <a:p>
                      <a:pPr algn="ctr" fontAlgn="ctr"/>
                      <a:r>
                        <a:rPr lang="ru-RU" sz="1200" b="0" i="0" u="none" strike="noStrike">
                          <a:solidFill>
                            <a:srgbClr val="000000"/>
                          </a:solidFill>
                          <a:latin typeface="맑은 고딕"/>
                        </a:rPr>
                        <a:t>7.5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-25.01714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-26.757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-27.871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-28.5505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24298">
                <a:tc>
                  <a:txBody>
                    <a:bodyPr/>
                    <a:lstStyle/>
                    <a:p>
                      <a:pPr algn="ctr" fontAlgn="ctr"/>
                      <a:r>
                        <a:rPr lang="ru-RU" sz="1200" b="0" i="0" u="none" strike="noStrike">
                          <a:solidFill>
                            <a:srgbClr val="000000"/>
                          </a:solidFill>
                          <a:latin typeface="맑은 고딕"/>
                        </a:rPr>
                        <a:t>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-25.88517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-27.398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-28.309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-28.8296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4298">
                <a:tc>
                  <a:txBody>
                    <a:bodyPr/>
                    <a:lstStyle/>
                    <a:p>
                      <a:pPr algn="ctr" fontAlgn="ctr"/>
                      <a:r>
                        <a:rPr lang="ru-RU" sz="1200" b="0" i="0" u="none" strike="noStrike">
                          <a:solidFill>
                            <a:srgbClr val="000000"/>
                          </a:solidFill>
                          <a:latin typeface="맑은 고딕"/>
                        </a:rPr>
                        <a:t>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-27.16779 </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-28.25818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-28.83912 </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-29.13451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50379">
                <a:tc>
                  <a:txBody>
                    <a:bodyPr/>
                    <a:lstStyle/>
                    <a:p>
                      <a:pPr algn="ctr" fontAlgn="ctr"/>
                      <a:r>
                        <a:rPr lang="ru-RU" sz="1200" b="0" i="0" u="none" strike="noStrike">
                          <a:solidFill>
                            <a:srgbClr val="000000"/>
                          </a:solidFill>
                          <a:latin typeface="맑은 고딕"/>
                        </a:rPr>
                        <a:t>10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-27.96993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-28.72505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-29.08645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-29.25761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50379">
                <a:tc>
                  <a:txBody>
                    <a:bodyPr/>
                    <a:lstStyle/>
                    <a:p>
                      <a:pPr algn="ctr" fontAlgn="ctr"/>
                      <a:r>
                        <a:rPr lang="ru-RU" sz="1200" b="0" i="0" u="none" strike="noStrike">
                          <a:solidFill>
                            <a:srgbClr val="000000"/>
                          </a:solidFill>
                          <a:latin typeface="맑은 고딕"/>
                        </a:rPr>
                        <a:t>11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-28.43821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-28.95961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-29.19379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-29.30251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4298">
                <a:tc>
                  <a:txBody>
                    <a:bodyPr/>
                    <a:lstStyle/>
                    <a:p>
                      <a:pPr algn="ctr" fontAlgn="ctr"/>
                      <a:r>
                        <a:rPr lang="ru-RU" sz="1200" b="0" i="0" u="none" strike="noStrike">
                          <a:solidFill>
                            <a:srgbClr val="000000"/>
                          </a:solidFill>
                          <a:latin typeface="맑은 고딕"/>
                        </a:rPr>
                        <a:t>12,5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-28.76355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-29.09333 </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-29.23953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 -29.31324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41685">
                <a:tc>
                  <a:txBody>
                    <a:bodyPr/>
                    <a:lstStyle/>
                    <a:p>
                      <a:pPr algn="ctr" fontAlgn="ctr"/>
                      <a:r>
                        <a:rPr lang="ru-RU" sz="1200" b="0" i="0" u="none" strike="noStrike">
                          <a:solidFill>
                            <a:srgbClr val="000000"/>
                          </a:solidFill>
                          <a:latin typeface="맑은 고딕"/>
                        </a:rPr>
                        <a:t>15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-28.85941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-29.09351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FF0000"/>
                          </a:solidFill>
                          <a:latin typeface="맑은 고딕"/>
                        </a:rPr>
                        <a:t>-29.21041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-29.27924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
        <p:nvSpPr>
          <p:cNvPr id="6" name="Прямоугольник 5"/>
          <p:cNvSpPr/>
          <p:nvPr/>
        </p:nvSpPr>
        <p:spPr>
          <a:xfrm>
            <a:off x="1187624" y="1052736"/>
            <a:ext cx="2086597" cy="369332"/>
          </a:xfrm>
          <a:prstGeom prst="rect">
            <a:avLst/>
          </a:prstGeom>
        </p:spPr>
        <p:txBody>
          <a:bodyPr wrap="none">
            <a:spAutoFit/>
          </a:bodyPr>
          <a:lstStyle/>
          <a:p>
            <a:r>
              <a:rPr lang="en-US" dirty="0"/>
              <a:t>Total binding energy</a:t>
            </a:r>
            <a:endParaRPr lang="ru-RU" dirty="0"/>
          </a:p>
        </p:txBody>
      </p:sp>
      <p:sp>
        <p:nvSpPr>
          <p:cNvPr id="7" name="Прямоугольник 6"/>
          <p:cNvSpPr/>
          <p:nvPr/>
        </p:nvSpPr>
        <p:spPr>
          <a:xfrm>
            <a:off x="6156176" y="1052736"/>
            <a:ext cx="1512145" cy="369332"/>
          </a:xfrm>
          <a:prstGeom prst="rect">
            <a:avLst/>
          </a:prstGeom>
        </p:spPr>
        <p:txBody>
          <a:bodyPr wrap="none">
            <a:spAutoFit/>
          </a:bodyPr>
          <a:lstStyle/>
          <a:p>
            <a:r>
              <a:rPr lang="en-US" dirty="0"/>
              <a:t>Matter radius</a:t>
            </a:r>
            <a:endParaRPr lang="ru-RU" dirty="0"/>
          </a:p>
        </p:txBody>
      </p:sp>
      <p:graphicFrame>
        <p:nvGraphicFramePr>
          <p:cNvPr id="8" name="Таблица 7"/>
          <p:cNvGraphicFramePr>
            <a:graphicFrameLocks noGrp="1"/>
          </p:cNvGraphicFramePr>
          <p:nvPr/>
        </p:nvGraphicFramePr>
        <p:xfrm>
          <a:off x="4499992" y="1484787"/>
          <a:ext cx="4248472" cy="2088230"/>
        </p:xfrm>
        <a:graphic>
          <a:graphicData uri="http://schemas.openxmlformats.org/drawingml/2006/table">
            <a:tbl>
              <a:tblPr/>
              <a:tblGrid>
                <a:gridCol w="621910">
                  <a:extLst>
                    <a:ext uri="{9D8B030D-6E8A-4147-A177-3AD203B41FA5}">
                      <a16:colId xmlns:a16="http://schemas.microsoft.com/office/drawing/2014/main" xmlns="" val="20000"/>
                    </a:ext>
                  </a:extLst>
                </a:gridCol>
                <a:gridCol w="814138">
                  <a:extLst>
                    <a:ext uri="{9D8B030D-6E8A-4147-A177-3AD203B41FA5}">
                      <a16:colId xmlns:a16="http://schemas.microsoft.com/office/drawing/2014/main" xmlns="" val="20001"/>
                    </a:ext>
                  </a:extLst>
                </a:gridCol>
                <a:gridCol w="859368">
                  <a:extLst>
                    <a:ext uri="{9D8B030D-6E8A-4147-A177-3AD203B41FA5}">
                      <a16:colId xmlns:a16="http://schemas.microsoft.com/office/drawing/2014/main" xmlns="" val="20002"/>
                    </a:ext>
                  </a:extLst>
                </a:gridCol>
                <a:gridCol w="839579">
                  <a:extLst>
                    <a:ext uri="{9D8B030D-6E8A-4147-A177-3AD203B41FA5}">
                      <a16:colId xmlns:a16="http://schemas.microsoft.com/office/drawing/2014/main" xmlns="" val="20003"/>
                    </a:ext>
                  </a:extLst>
                </a:gridCol>
                <a:gridCol w="1113477">
                  <a:extLst>
                    <a:ext uri="{9D8B030D-6E8A-4147-A177-3AD203B41FA5}">
                      <a16:colId xmlns:a16="http://schemas.microsoft.com/office/drawing/2014/main" xmlns="" val="20004"/>
                    </a:ext>
                  </a:extLst>
                </a:gridCol>
              </a:tblGrid>
              <a:tr h="26064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000000"/>
                          </a:solidFill>
                          <a:latin typeface="맑은 고딕"/>
                        </a:rPr>
                        <a:t>hw/N</a:t>
                      </a:r>
                      <a:endParaRPr lang="ru-RU" sz="1200" b="0" i="0" u="none" strike="noStrike" dirty="0">
                        <a:solidFill>
                          <a:srgbClr val="000000"/>
                        </a:solidFill>
                        <a:latin typeface="맑은 고딕"/>
                      </a:endParaRP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19593">
                <a:tc>
                  <a:txBody>
                    <a:bodyPr/>
                    <a:lstStyle/>
                    <a:p>
                      <a:pPr algn="ctr" fontAlgn="ctr"/>
                      <a:r>
                        <a:rPr lang="ru-RU" sz="1200" b="0" i="0" u="none" strike="noStrike" dirty="0">
                          <a:solidFill>
                            <a:srgbClr val="000000"/>
                          </a:solidFill>
                          <a:latin typeface="맑은 고딕"/>
                        </a:rPr>
                        <a:t>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2.60572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2.54793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2.50768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2.4821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19593">
                <a:tc>
                  <a:txBody>
                    <a:bodyPr/>
                    <a:lstStyle/>
                    <a:p>
                      <a:pPr algn="ctr" fontAlgn="ctr"/>
                      <a:r>
                        <a:rPr lang="ru-RU" sz="1200" b="0" i="0" u="none" strike="noStrike">
                          <a:solidFill>
                            <a:srgbClr val="000000"/>
                          </a:solidFill>
                          <a:latin typeface="맑은 고딕"/>
                        </a:rPr>
                        <a:t>7.5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2.53269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2.48541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FF0000"/>
                          </a:solidFill>
                          <a:latin typeface="맑은 고딕"/>
                        </a:rPr>
                        <a:t>2.4573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FF0000"/>
                          </a:solidFill>
                          <a:latin typeface="맑은 고딕"/>
                        </a:rPr>
                        <a:t>2.44303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19593">
                <a:tc>
                  <a:txBody>
                    <a:bodyPr/>
                    <a:lstStyle/>
                    <a:p>
                      <a:pPr algn="ctr" fontAlgn="ctr"/>
                      <a:r>
                        <a:rPr lang="ru-RU" sz="1200" b="0" i="0" u="none" strike="noStrike">
                          <a:solidFill>
                            <a:srgbClr val="000000"/>
                          </a:solidFill>
                          <a:latin typeface="맑은 고딕"/>
                        </a:rPr>
                        <a:t>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2.47213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2.43556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2.41907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FF0000"/>
                          </a:solidFill>
                          <a:latin typeface="맑은 고딕"/>
                        </a:rPr>
                        <a:t>2.41608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19593">
                <a:tc>
                  <a:txBody>
                    <a:bodyPr/>
                    <a:lstStyle/>
                    <a:p>
                      <a:pPr algn="ctr" fontAlgn="ctr"/>
                      <a:r>
                        <a:rPr lang="ru-RU" sz="1200" b="0" i="0" u="none" strike="noStrike">
                          <a:solidFill>
                            <a:srgbClr val="000000"/>
                          </a:solidFill>
                          <a:latin typeface="맑은 고딕"/>
                        </a:rPr>
                        <a:t>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2.38082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2.36766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2.37197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2.38648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37303">
                <a:tc>
                  <a:txBody>
                    <a:bodyPr/>
                    <a:lstStyle/>
                    <a:p>
                      <a:pPr algn="ctr" fontAlgn="ctr"/>
                      <a:r>
                        <a:rPr lang="ru-RU" sz="1200" b="0" i="0" u="none" strike="noStrike">
                          <a:solidFill>
                            <a:srgbClr val="000000"/>
                          </a:solidFill>
                          <a:latin typeface="맑은 고딕"/>
                        </a:rPr>
                        <a:t>10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2.32074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2.32865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2.3481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2.37178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37303">
                <a:tc>
                  <a:txBody>
                    <a:bodyPr/>
                    <a:lstStyle/>
                    <a:p>
                      <a:pPr algn="ctr" fontAlgn="ctr"/>
                      <a:r>
                        <a:rPr lang="ru-RU" sz="1200" b="0" i="0" u="none" strike="noStrike">
                          <a:solidFill>
                            <a:srgbClr val="000000"/>
                          </a:solidFill>
                          <a:latin typeface="맑은 고딕"/>
                        </a:rPr>
                        <a:t>11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2.28221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2.30591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2.33432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2.36197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46157">
                <a:tc>
                  <a:txBody>
                    <a:bodyPr/>
                    <a:lstStyle/>
                    <a:p>
                      <a:pPr algn="ctr" fontAlgn="ctr"/>
                      <a:r>
                        <a:rPr lang="ru-RU" sz="1200" b="0" i="0" u="none" strike="noStrike">
                          <a:solidFill>
                            <a:srgbClr val="000000"/>
                          </a:solidFill>
                          <a:latin typeface="맑은 고딕"/>
                        </a:rPr>
                        <a:t>12,5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2.24705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2.2842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2.3179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2.3476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28449">
                <a:tc>
                  <a:txBody>
                    <a:bodyPr/>
                    <a:lstStyle/>
                    <a:p>
                      <a:pPr algn="ctr" fontAlgn="ctr"/>
                      <a:r>
                        <a:rPr lang="ru-RU" sz="1200" b="0" i="0" u="none" strike="noStrike">
                          <a:solidFill>
                            <a:srgbClr val="000000"/>
                          </a:solidFill>
                          <a:latin typeface="맑은 고딕"/>
                        </a:rPr>
                        <a:t>15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2.20781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2.25163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2.28787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2.31818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
        <p:nvSpPr>
          <p:cNvPr id="9" name="Прямоугольник 8"/>
          <p:cNvSpPr/>
          <p:nvPr/>
        </p:nvSpPr>
        <p:spPr>
          <a:xfrm>
            <a:off x="1475656" y="3861048"/>
            <a:ext cx="1593257" cy="369332"/>
          </a:xfrm>
          <a:prstGeom prst="rect">
            <a:avLst/>
          </a:prstGeom>
        </p:spPr>
        <p:txBody>
          <a:bodyPr wrap="none">
            <a:spAutoFit/>
          </a:bodyPr>
          <a:lstStyle/>
          <a:p>
            <a:r>
              <a:rPr lang="en-US" dirty="0"/>
              <a:t>Neutron radius</a:t>
            </a:r>
            <a:endParaRPr lang="ru-RU" dirty="0"/>
          </a:p>
        </p:txBody>
      </p:sp>
      <p:sp>
        <p:nvSpPr>
          <p:cNvPr id="10" name="Прямоугольник 9"/>
          <p:cNvSpPr/>
          <p:nvPr/>
        </p:nvSpPr>
        <p:spPr>
          <a:xfrm>
            <a:off x="6300192" y="3861048"/>
            <a:ext cx="1445139" cy="369332"/>
          </a:xfrm>
          <a:prstGeom prst="rect">
            <a:avLst/>
          </a:prstGeom>
        </p:spPr>
        <p:txBody>
          <a:bodyPr wrap="none">
            <a:spAutoFit/>
          </a:bodyPr>
          <a:lstStyle/>
          <a:p>
            <a:r>
              <a:rPr lang="en-US" dirty="0"/>
              <a:t>Proton radius</a:t>
            </a:r>
            <a:endParaRPr lang="ru-RU" dirty="0"/>
          </a:p>
        </p:txBody>
      </p:sp>
      <p:graphicFrame>
        <p:nvGraphicFramePr>
          <p:cNvPr id="11" name="Таблица 10"/>
          <p:cNvGraphicFramePr>
            <a:graphicFrameLocks noGrp="1"/>
          </p:cNvGraphicFramePr>
          <p:nvPr/>
        </p:nvGraphicFramePr>
        <p:xfrm>
          <a:off x="35496" y="4221088"/>
          <a:ext cx="4176463" cy="2232244"/>
        </p:xfrm>
        <a:graphic>
          <a:graphicData uri="http://schemas.openxmlformats.org/drawingml/2006/table">
            <a:tbl>
              <a:tblPr/>
              <a:tblGrid>
                <a:gridCol w="655833">
                  <a:extLst>
                    <a:ext uri="{9D8B030D-6E8A-4147-A177-3AD203B41FA5}">
                      <a16:colId xmlns:a16="http://schemas.microsoft.com/office/drawing/2014/main" xmlns="" val="20000"/>
                    </a:ext>
                  </a:extLst>
                </a:gridCol>
                <a:gridCol w="858545">
                  <a:extLst>
                    <a:ext uri="{9D8B030D-6E8A-4147-A177-3AD203B41FA5}">
                      <a16:colId xmlns:a16="http://schemas.microsoft.com/office/drawing/2014/main" xmlns="" val="20001"/>
                    </a:ext>
                  </a:extLst>
                </a:gridCol>
                <a:gridCol w="906242">
                  <a:extLst>
                    <a:ext uri="{9D8B030D-6E8A-4147-A177-3AD203B41FA5}">
                      <a16:colId xmlns:a16="http://schemas.microsoft.com/office/drawing/2014/main" xmlns="" val="20002"/>
                    </a:ext>
                  </a:extLst>
                </a:gridCol>
                <a:gridCol w="885374">
                  <a:extLst>
                    <a:ext uri="{9D8B030D-6E8A-4147-A177-3AD203B41FA5}">
                      <a16:colId xmlns:a16="http://schemas.microsoft.com/office/drawing/2014/main" xmlns="" val="20003"/>
                    </a:ext>
                  </a:extLst>
                </a:gridCol>
                <a:gridCol w="870469">
                  <a:extLst>
                    <a:ext uri="{9D8B030D-6E8A-4147-A177-3AD203B41FA5}">
                      <a16:colId xmlns:a16="http://schemas.microsoft.com/office/drawing/2014/main" xmlns="" val="20004"/>
                    </a:ext>
                  </a:extLst>
                </a:gridCol>
              </a:tblGrid>
              <a:tr h="251406">
                <a:tc>
                  <a:txBody>
                    <a:bodyPr/>
                    <a:lstStyle/>
                    <a:p>
                      <a:pPr algn="ctr" fontAlgn="ctr"/>
                      <a:r>
                        <a:rPr lang="ru-RU" sz="1200" b="0" i="0" u="none" strike="noStrike" dirty="0">
                          <a:solidFill>
                            <a:srgbClr val="000000"/>
                          </a:solidFill>
                          <a:latin typeface="맑은 고딕"/>
                        </a:rPr>
                        <a:t> </a:t>
                      </a:r>
                      <a:r>
                        <a:rPr lang="en-US" sz="1200" b="0" i="0" u="none" strike="noStrike" dirty="0">
                          <a:solidFill>
                            <a:srgbClr val="000000"/>
                          </a:solidFill>
                          <a:latin typeface="맑은 고딕"/>
                        </a:rPr>
                        <a:t>hw/N</a:t>
                      </a:r>
                      <a:endParaRPr lang="ru-RU" sz="1200" b="0" i="0" u="none" strike="noStrike" dirty="0">
                        <a:solidFill>
                          <a:srgbClr val="000000"/>
                        </a:solidFill>
                        <a:latin typeface="맑은 고딕"/>
                      </a:endParaRP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dirty="0">
                          <a:solidFill>
                            <a:srgbClr val="000000"/>
                          </a:solidFill>
                          <a:latin typeface="맑은 고딕"/>
                        </a:rPr>
                        <a:t>10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51406">
                <a:tc>
                  <a:txBody>
                    <a:bodyPr/>
                    <a:lstStyle/>
                    <a:p>
                      <a:pPr algn="ctr" fontAlgn="ctr"/>
                      <a:r>
                        <a:rPr lang="ru-RU" sz="1200" b="0" i="0" u="none" strike="noStrike" dirty="0">
                          <a:solidFill>
                            <a:srgbClr val="000000"/>
                          </a:solidFill>
                          <a:latin typeface="맑은 고딕"/>
                        </a:rPr>
                        <a:t>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2.8138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2.76039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2.72375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2.70146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51406">
                <a:tc>
                  <a:txBody>
                    <a:bodyPr/>
                    <a:lstStyle/>
                    <a:p>
                      <a:pPr algn="ctr" fontAlgn="ctr"/>
                      <a:r>
                        <a:rPr lang="ru-RU" sz="1200" b="0" i="0" u="none" strike="noStrike">
                          <a:solidFill>
                            <a:srgbClr val="000000"/>
                          </a:solidFill>
                          <a:latin typeface="맑은 고딕"/>
                        </a:rPr>
                        <a:t>7.5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2.73556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2.69322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2.66941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FF0000"/>
                          </a:solidFill>
                          <a:latin typeface="맑은 고딕"/>
                        </a:rPr>
                        <a:t>2.65938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51406">
                <a:tc>
                  <a:txBody>
                    <a:bodyPr/>
                    <a:lstStyle/>
                    <a:p>
                      <a:pPr algn="ctr" fontAlgn="ctr"/>
                      <a:r>
                        <a:rPr lang="ru-RU" sz="1200" b="0" i="0" u="none" strike="noStrike">
                          <a:solidFill>
                            <a:srgbClr val="000000"/>
                          </a:solidFill>
                          <a:latin typeface="맑은 고딕"/>
                        </a:rPr>
                        <a:t>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2.67073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2.63993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2.62838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2.6305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51406">
                <a:tc>
                  <a:txBody>
                    <a:bodyPr/>
                    <a:lstStyle/>
                    <a:p>
                      <a:pPr algn="ctr" fontAlgn="ctr"/>
                      <a:r>
                        <a:rPr lang="ru-RU" sz="1200" b="0" i="0" u="none" strike="noStrike">
                          <a:solidFill>
                            <a:srgbClr val="000000"/>
                          </a:solidFill>
                          <a:latin typeface="맑은 고딕"/>
                        </a:rPr>
                        <a:t>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2.57308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2.56716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2.57793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2.59866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51406">
                <a:tc>
                  <a:txBody>
                    <a:bodyPr/>
                    <a:lstStyle/>
                    <a:p>
                      <a:pPr algn="ctr" fontAlgn="ctr"/>
                      <a:r>
                        <a:rPr lang="ru-RU" sz="1200" b="0" i="0" u="none" strike="noStrike">
                          <a:solidFill>
                            <a:srgbClr val="000000"/>
                          </a:solidFill>
                          <a:latin typeface="맑은 고딕"/>
                        </a:rPr>
                        <a:t>10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2.50886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2.52532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2.55235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2.58274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51406">
                <a:tc>
                  <a:txBody>
                    <a:bodyPr/>
                    <a:lstStyle/>
                    <a:p>
                      <a:pPr algn="ctr" fontAlgn="ctr"/>
                      <a:r>
                        <a:rPr lang="ru-RU" sz="1200" b="0" i="0" u="none" strike="noStrike">
                          <a:solidFill>
                            <a:srgbClr val="000000"/>
                          </a:solidFill>
                          <a:latin typeface="맑은 고딕"/>
                        </a:rPr>
                        <a:t>11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2.46743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2.50066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2.53713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2.57172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31132">
                <a:tc>
                  <a:txBody>
                    <a:bodyPr/>
                    <a:lstStyle/>
                    <a:p>
                      <a:pPr algn="ctr" fontAlgn="ctr"/>
                      <a:r>
                        <a:rPr lang="ru-RU" sz="1200" b="0" i="0" u="none" strike="noStrike">
                          <a:solidFill>
                            <a:srgbClr val="000000"/>
                          </a:solidFill>
                          <a:latin typeface="맑은 고딕"/>
                        </a:rPr>
                        <a:t>12,5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2.42903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2.47624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2.51821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2.55474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41270">
                <a:tc>
                  <a:txBody>
                    <a:bodyPr/>
                    <a:lstStyle/>
                    <a:p>
                      <a:pPr algn="ctr" fontAlgn="ctr"/>
                      <a:r>
                        <a:rPr lang="ru-RU" sz="1200" b="0" i="0" u="none" strike="noStrike">
                          <a:solidFill>
                            <a:srgbClr val="000000"/>
                          </a:solidFill>
                          <a:latin typeface="맑은 고딕"/>
                        </a:rPr>
                        <a:t>15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2.38425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2.43799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2.48235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2.51947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12" name="Таблица 11"/>
          <p:cNvGraphicFramePr>
            <a:graphicFrameLocks noGrp="1"/>
          </p:cNvGraphicFramePr>
          <p:nvPr/>
        </p:nvGraphicFramePr>
        <p:xfrm>
          <a:off x="4499992" y="4221088"/>
          <a:ext cx="4320480" cy="2232249"/>
        </p:xfrm>
        <a:graphic>
          <a:graphicData uri="http://schemas.openxmlformats.org/drawingml/2006/table">
            <a:tbl>
              <a:tblPr/>
              <a:tblGrid>
                <a:gridCol w="678448">
                  <a:extLst>
                    <a:ext uri="{9D8B030D-6E8A-4147-A177-3AD203B41FA5}">
                      <a16:colId xmlns:a16="http://schemas.microsoft.com/office/drawing/2014/main" xmlns="" val="20000"/>
                    </a:ext>
                  </a:extLst>
                </a:gridCol>
                <a:gridCol w="888151">
                  <a:extLst>
                    <a:ext uri="{9D8B030D-6E8A-4147-A177-3AD203B41FA5}">
                      <a16:colId xmlns:a16="http://schemas.microsoft.com/office/drawing/2014/main" xmlns="" val="20001"/>
                    </a:ext>
                  </a:extLst>
                </a:gridCol>
                <a:gridCol w="937492">
                  <a:extLst>
                    <a:ext uri="{9D8B030D-6E8A-4147-A177-3AD203B41FA5}">
                      <a16:colId xmlns:a16="http://schemas.microsoft.com/office/drawing/2014/main" xmlns="" val="20002"/>
                    </a:ext>
                  </a:extLst>
                </a:gridCol>
                <a:gridCol w="915904">
                  <a:extLst>
                    <a:ext uri="{9D8B030D-6E8A-4147-A177-3AD203B41FA5}">
                      <a16:colId xmlns:a16="http://schemas.microsoft.com/office/drawing/2014/main" xmlns="" val="20003"/>
                    </a:ext>
                  </a:extLst>
                </a:gridCol>
                <a:gridCol w="900485">
                  <a:extLst>
                    <a:ext uri="{9D8B030D-6E8A-4147-A177-3AD203B41FA5}">
                      <a16:colId xmlns:a16="http://schemas.microsoft.com/office/drawing/2014/main" xmlns="" val="20004"/>
                    </a:ext>
                  </a:extLst>
                </a:gridCol>
              </a:tblGrid>
              <a:tr h="25487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200" b="0" i="0" u="none" strike="noStrike" dirty="0">
                          <a:solidFill>
                            <a:srgbClr val="000000"/>
                          </a:solidFill>
                          <a:latin typeface="맑은 고딕"/>
                        </a:rPr>
                        <a:t> </a:t>
                      </a:r>
                      <a:r>
                        <a:rPr lang="en-US" sz="1200" b="0" i="0" u="none" strike="noStrike" dirty="0">
                          <a:solidFill>
                            <a:srgbClr val="000000"/>
                          </a:solidFill>
                          <a:latin typeface="맑은 고딕"/>
                        </a:rPr>
                        <a:t>hw/N</a:t>
                      </a:r>
                      <a:endParaRPr lang="ru-RU" sz="1200" b="0" i="0" u="none" strike="noStrike" dirty="0">
                        <a:solidFill>
                          <a:srgbClr val="000000"/>
                        </a:solidFill>
                        <a:latin typeface="맑은 고딕"/>
                      </a:endParaRP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dirty="0">
                          <a:solidFill>
                            <a:srgbClr val="000000"/>
                          </a:solidFill>
                          <a:latin typeface="맑은 고딕"/>
                        </a:rPr>
                        <a:t>10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200" b="0" i="0" u="none" strike="noStrike">
                          <a:solidFill>
                            <a:srgbClr val="000000"/>
                          </a:solidFill>
                          <a:latin typeface="맑은 고딕"/>
                        </a:rPr>
                        <a:t>14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54879">
                <a:tc>
                  <a:txBody>
                    <a:bodyPr/>
                    <a:lstStyle/>
                    <a:p>
                      <a:pPr algn="ctr" fontAlgn="ctr"/>
                      <a:r>
                        <a:rPr lang="ru-RU" sz="1200" b="0" i="0" u="none" strike="noStrike" dirty="0">
                          <a:solidFill>
                            <a:srgbClr val="000000"/>
                          </a:solidFill>
                          <a:latin typeface="맑은 고딕"/>
                        </a:rPr>
                        <a:t>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2.12939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2.05822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2.00691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1.97146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54879">
                <a:tc>
                  <a:txBody>
                    <a:bodyPr/>
                    <a:lstStyle/>
                    <a:p>
                      <a:pPr algn="ctr" fontAlgn="ctr"/>
                      <a:r>
                        <a:rPr lang="ru-RU" sz="1200" b="0" i="0" u="none" strike="noStrike">
                          <a:solidFill>
                            <a:srgbClr val="000000"/>
                          </a:solidFill>
                          <a:latin typeface="맑은 고딕"/>
                        </a:rPr>
                        <a:t>7.5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dirty="0">
                          <a:solidFill>
                            <a:srgbClr val="000000"/>
                          </a:solidFill>
                          <a:latin typeface="맑은 고딕"/>
                        </a:rPr>
                        <a:t>2.0681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2.00623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1.96556</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1.93923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54879">
                <a:tc>
                  <a:txBody>
                    <a:bodyPr/>
                    <a:lstStyle/>
                    <a:p>
                      <a:pPr algn="ctr" fontAlgn="ctr"/>
                      <a:r>
                        <a:rPr lang="ru-RU" sz="1200" b="0" i="0" u="none" strike="noStrike">
                          <a:solidFill>
                            <a:srgbClr val="000000"/>
                          </a:solidFill>
                          <a:latin typeface="맑은 고딕"/>
                        </a:rPr>
                        <a:t>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2.0171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1.96402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1.93363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1.91658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54879">
                <a:tc>
                  <a:txBody>
                    <a:bodyPr/>
                    <a:lstStyle/>
                    <a:p>
                      <a:pPr algn="ctr" fontAlgn="ctr"/>
                      <a:r>
                        <a:rPr lang="ru-RU" sz="1200" b="0" i="0" u="none" strike="noStrike">
                          <a:solidFill>
                            <a:srgbClr val="000000"/>
                          </a:solidFill>
                          <a:latin typeface="맑은 고딕"/>
                        </a:rPr>
                        <a:t>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1.93998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1.90705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1.89399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1.89202</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4047">
                <a:tc>
                  <a:txBody>
                    <a:bodyPr/>
                    <a:lstStyle/>
                    <a:p>
                      <a:pPr algn="ctr" fontAlgn="ctr"/>
                      <a:r>
                        <a:rPr lang="ru-RU" sz="1200" b="0" i="0" u="none" strike="noStrike">
                          <a:solidFill>
                            <a:srgbClr val="000000"/>
                          </a:solidFill>
                          <a:latin typeface="맑은 고딕"/>
                        </a:rPr>
                        <a:t>10</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1.88909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1.87438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1.87395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FF0000"/>
                          </a:solidFill>
                          <a:latin typeface="맑은 고딕"/>
                        </a:rPr>
                        <a:t>1.88014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24047">
                <a:tc>
                  <a:txBody>
                    <a:bodyPr/>
                    <a:lstStyle/>
                    <a:p>
                      <a:pPr algn="ctr" fontAlgn="ctr"/>
                      <a:r>
                        <a:rPr lang="ru-RU" sz="1200" b="0" i="0" u="none" strike="noStrike">
                          <a:solidFill>
                            <a:srgbClr val="000000"/>
                          </a:solidFill>
                          <a:latin typeface="맑은 고딕"/>
                        </a:rPr>
                        <a:t>11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1.85714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1.85611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1.86363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1.87329</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65157">
                <a:tc>
                  <a:txBody>
                    <a:bodyPr/>
                    <a:lstStyle/>
                    <a:p>
                      <a:pPr algn="ctr" fontAlgn="ctr"/>
                      <a:r>
                        <a:rPr lang="ru-RU" sz="1200" b="0" i="0" u="none" strike="noStrike">
                          <a:solidFill>
                            <a:srgbClr val="000000"/>
                          </a:solidFill>
                          <a:latin typeface="맑은 고딕"/>
                        </a:rPr>
                        <a:t>12,5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1.82957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1.84097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1.85343</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1.86554</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44603">
                <a:tc>
                  <a:txBody>
                    <a:bodyPr/>
                    <a:lstStyle/>
                    <a:p>
                      <a:pPr algn="ctr" fontAlgn="ctr"/>
                      <a:r>
                        <a:rPr lang="ru-RU" sz="1200" b="0" i="0" u="none" strike="noStrike">
                          <a:solidFill>
                            <a:srgbClr val="000000"/>
                          </a:solidFill>
                          <a:latin typeface="맑은 고딕"/>
                        </a:rPr>
                        <a:t>15</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D41A"/>
                    </a:solidFill>
                  </a:tcPr>
                </a:tc>
                <a:tc>
                  <a:txBody>
                    <a:bodyPr/>
                    <a:lstStyle/>
                    <a:p>
                      <a:pPr algn="ctr" fontAlgn="ctr"/>
                      <a:r>
                        <a:rPr lang="ru-RU" sz="1200" b="0" i="0" u="none" strike="noStrike">
                          <a:solidFill>
                            <a:srgbClr val="000000"/>
                          </a:solidFill>
                          <a:latin typeface="맑은 고딕"/>
                        </a:rPr>
                        <a:t>1.80387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1.82261</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a:solidFill>
                            <a:srgbClr val="000000"/>
                          </a:solidFill>
                          <a:latin typeface="맑은 고딕"/>
                        </a:rPr>
                        <a:t>1.83818</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200" b="0" i="0" u="none" strike="noStrike" dirty="0">
                          <a:solidFill>
                            <a:srgbClr val="000000"/>
                          </a:solidFill>
                          <a:latin typeface="맑은 고딕"/>
                        </a:rPr>
                        <a:t>1.85107</a:t>
                      </a:r>
                    </a:p>
                  </a:txBody>
                  <a:tcPr marL="7339" marR="7339" marT="7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7</a:t>
            </a:fld>
            <a:endParaRPr lang="ru-RU"/>
          </a:p>
        </p:txBody>
      </p:sp>
      <p:pic>
        <p:nvPicPr>
          <p:cNvPr id="173060" name="Picture 4"/>
          <p:cNvPicPr>
            <a:picLocks noChangeAspect="1" noChangeArrowheads="1"/>
          </p:cNvPicPr>
          <p:nvPr/>
        </p:nvPicPr>
        <p:blipFill>
          <a:blip r:embed="rId3" cstate="print"/>
          <a:srcRect/>
          <a:stretch>
            <a:fillRect/>
          </a:stretch>
        </p:blipFill>
        <p:spPr bwMode="auto">
          <a:xfrm>
            <a:off x="2267744" y="1700807"/>
            <a:ext cx="2664296" cy="278200"/>
          </a:xfrm>
          <a:prstGeom prst="rect">
            <a:avLst/>
          </a:prstGeom>
          <a:noFill/>
          <a:ln w="9525">
            <a:noFill/>
            <a:miter lim="800000"/>
            <a:headEnd/>
            <a:tailEnd/>
          </a:ln>
        </p:spPr>
      </p:pic>
      <p:pic>
        <p:nvPicPr>
          <p:cNvPr id="173061" name="Picture 5"/>
          <p:cNvPicPr>
            <a:picLocks noChangeAspect="1" noChangeArrowheads="1"/>
          </p:cNvPicPr>
          <p:nvPr/>
        </p:nvPicPr>
        <p:blipFill>
          <a:blip r:embed="rId4" cstate="print"/>
          <a:srcRect/>
          <a:stretch>
            <a:fillRect/>
          </a:stretch>
        </p:blipFill>
        <p:spPr bwMode="auto">
          <a:xfrm>
            <a:off x="4932040" y="1700808"/>
            <a:ext cx="1728192" cy="312442"/>
          </a:xfrm>
          <a:prstGeom prst="rect">
            <a:avLst/>
          </a:prstGeom>
          <a:noFill/>
          <a:ln w="9525">
            <a:noFill/>
            <a:miter lim="800000"/>
            <a:headEnd/>
            <a:tailEnd/>
          </a:ln>
        </p:spPr>
      </p:pic>
      <p:pic>
        <p:nvPicPr>
          <p:cNvPr id="173062" name="Picture 6"/>
          <p:cNvPicPr>
            <a:picLocks noChangeAspect="1" noChangeArrowheads="1"/>
          </p:cNvPicPr>
          <p:nvPr/>
        </p:nvPicPr>
        <p:blipFill>
          <a:blip r:embed="rId5" cstate="print"/>
          <a:srcRect/>
          <a:stretch>
            <a:fillRect/>
          </a:stretch>
        </p:blipFill>
        <p:spPr bwMode="auto">
          <a:xfrm>
            <a:off x="2699792" y="2934236"/>
            <a:ext cx="2808312" cy="359742"/>
          </a:xfrm>
          <a:prstGeom prst="rect">
            <a:avLst/>
          </a:prstGeom>
          <a:noFill/>
          <a:ln w="9525">
            <a:noFill/>
            <a:miter lim="800000"/>
            <a:headEnd/>
            <a:tailEnd/>
          </a:ln>
        </p:spPr>
      </p:pic>
      <p:sp>
        <p:nvSpPr>
          <p:cNvPr id="8" name="CustomShape 1"/>
          <p:cNvSpPr>
            <a:spLocks noChangeArrowheads="1"/>
          </p:cNvSpPr>
          <p:nvPr/>
        </p:nvSpPr>
        <p:spPr bwMode="auto">
          <a:xfrm>
            <a:off x="107504" y="44624"/>
            <a:ext cx="8496944" cy="820738"/>
          </a:xfrm>
          <a:prstGeom prst="rect">
            <a:avLst/>
          </a:prstGeom>
          <a:noFill/>
          <a:ln w="9525">
            <a:noFill/>
            <a:miter lim="800000"/>
            <a:headEnd/>
            <a:tailEnd/>
          </a:ln>
        </p:spPr>
        <p:txBody>
          <a:bodyPr lIns="90000" tIns="45000" rIns="90000" bIns="45000"/>
          <a:lstStyle/>
          <a:p>
            <a:pPr algn="ctr" fontAlgn="base">
              <a:spcBef>
                <a:spcPct val="0"/>
              </a:spcBef>
              <a:spcAft>
                <a:spcPct val="0"/>
              </a:spcAft>
            </a:pPr>
            <a:r>
              <a:rPr lang="en-US" sz="2800" dirty="0">
                <a:solidFill>
                  <a:srgbClr val="FF0000"/>
                </a:solidFill>
              </a:rPr>
              <a:t>Application of extrapolation methods to refine the energies and radii of the lower state of </a:t>
            </a:r>
            <a:r>
              <a:rPr lang="ru-RU" altLang="ru-RU" sz="2800" baseline="30000" dirty="0">
                <a:solidFill>
                  <a:srgbClr val="FF0000"/>
                </a:solidFill>
                <a:ea typeface="DejaVu Sans"/>
                <a:cs typeface="Arial" pitchFamily="34" charset="0"/>
              </a:rPr>
              <a:t>6</a:t>
            </a:r>
            <a:r>
              <a:rPr lang="ru-RU" altLang="ru-RU" sz="2800" dirty="0">
                <a:solidFill>
                  <a:srgbClr val="FF0000"/>
                </a:solidFill>
                <a:ea typeface="DejaVu Sans"/>
                <a:cs typeface="Arial" pitchFamily="34" charset="0"/>
              </a:rPr>
              <a:t>Не</a:t>
            </a:r>
          </a:p>
          <a:p>
            <a:pPr algn="ctr" fontAlgn="base">
              <a:spcBef>
                <a:spcPct val="0"/>
              </a:spcBef>
              <a:spcAft>
                <a:spcPct val="0"/>
              </a:spcAft>
            </a:pPr>
            <a:r>
              <a:rPr lang="ru-RU" altLang="ru-RU" sz="2400" dirty="0">
                <a:solidFill>
                  <a:srgbClr val="4F81BD"/>
                </a:solidFill>
                <a:ea typeface="DejaVu Sans"/>
                <a:cs typeface="Arial" pitchFamily="34" charset="0"/>
              </a:rPr>
              <a:t> 	</a:t>
            </a:r>
            <a:endParaRPr lang="ru-RU" altLang="ru-RU" sz="2400" dirty="0">
              <a:solidFill>
                <a:srgbClr val="000099"/>
              </a:solidFill>
              <a:ea typeface="DejaVu Sans"/>
              <a:cs typeface="Arial" pitchFamily="34" charset="0"/>
            </a:endParaRPr>
          </a:p>
        </p:txBody>
      </p:sp>
      <p:sp>
        <p:nvSpPr>
          <p:cNvPr id="9" name="Прямоугольник 8"/>
          <p:cNvSpPr/>
          <p:nvPr/>
        </p:nvSpPr>
        <p:spPr>
          <a:xfrm>
            <a:off x="251520" y="1052736"/>
            <a:ext cx="7945701" cy="646331"/>
          </a:xfrm>
          <a:prstGeom prst="rect">
            <a:avLst/>
          </a:prstGeom>
        </p:spPr>
        <p:txBody>
          <a:bodyPr wrap="none">
            <a:spAutoFit/>
          </a:bodyPr>
          <a:lstStyle/>
          <a:p>
            <a:r>
              <a:rPr lang="en-US" dirty="0"/>
              <a:t>For refining the energy calculation, the well-known one-dimensional extrapolation </a:t>
            </a:r>
          </a:p>
          <a:p>
            <a:r>
              <a:rPr lang="en-US" dirty="0"/>
              <a:t>method A5 is used:</a:t>
            </a:r>
            <a:endParaRPr lang="ru-RU" dirty="0"/>
          </a:p>
        </p:txBody>
      </p:sp>
      <p:sp>
        <p:nvSpPr>
          <p:cNvPr id="10" name="Прямоугольник 9"/>
          <p:cNvSpPr/>
          <p:nvPr/>
        </p:nvSpPr>
        <p:spPr>
          <a:xfrm>
            <a:off x="2699792" y="1988840"/>
            <a:ext cx="1980029" cy="369332"/>
          </a:xfrm>
          <a:prstGeom prst="rect">
            <a:avLst/>
          </a:prstGeom>
        </p:spPr>
        <p:txBody>
          <a:bodyPr wrap="none">
            <a:spAutoFit/>
          </a:bodyPr>
          <a:lstStyle/>
          <a:p>
            <a:r>
              <a:rPr lang="en-US" dirty="0"/>
              <a:t>E</a:t>
            </a:r>
            <a:r>
              <a:rPr lang="en-US" baseline="-25000" dirty="0"/>
              <a:t>6He</a:t>
            </a:r>
            <a:r>
              <a:rPr lang="en-US" dirty="0"/>
              <a:t> = </a:t>
            </a:r>
            <a:r>
              <a:rPr lang="ru-RU" dirty="0"/>
              <a:t>-29.374 </a:t>
            </a:r>
            <a:r>
              <a:rPr lang="en-US" dirty="0" err="1"/>
              <a:t>MeV</a:t>
            </a:r>
            <a:endParaRPr lang="ru-RU" dirty="0"/>
          </a:p>
        </p:txBody>
      </p:sp>
      <p:sp>
        <p:nvSpPr>
          <p:cNvPr id="11" name="Прямоугольник 10"/>
          <p:cNvSpPr/>
          <p:nvPr/>
        </p:nvSpPr>
        <p:spPr>
          <a:xfrm>
            <a:off x="323528" y="2566645"/>
            <a:ext cx="8136904" cy="646331"/>
          </a:xfrm>
          <a:prstGeom prst="rect">
            <a:avLst/>
          </a:prstGeom>
        </p:spPr>
        <p:txBody>
          <a:bodyPr wrap="square">
            <a:spAutoFit/>
          </a:bodyPr>
          <a:lstStyle/>
          <a:p>
            <a:r>
              <a:rPr lang="en-US" dirty="0"/>
              <a:t>To refine the calculation of the radii, the one-dimensional extrapolation method A3 is used:</a:t>
            </a:r>
            <a:endParaRPr lang="ru-RU" dirty="0"/>
          </a:p>
        </p:txBody>
      </p:sp>
      <p:sp>
        <p:nvSpPr>
          <p:cNvPr id="13" name="Прямоугольник 12"/>
          <p:cNvSpPr/>
          <p:nvPr/>
        </p:nvSpPr>
        <p:spPr>
          <a:xfrm>
            <a:off x="293551" y="4859868"/>
            <a:ext cx="1443024" cy="369332"/>
          </a:xfrm>
          <a:prstGeom prst="rect">
            <a:avLst/>
          </a:prstGeom>
        </p:spPr>
        <p:txBody>
          <a:bodyPr wrap="none">
            <a:spAutoFit/>
          </a:bodyPr>
          <a:lstStyle/>
          <a:p>
            <a:r>
              <a:rPr lang="en-US" dirty="0" err="1"/>
              <a:t>r</a:t>
            </a:r>
            <a:r>
              <a:rPr lang="en-US" baseline="-25000" dirty="0" err="1"/>
              <a:t>m</a:t>
            </a:r>
            <a:r>
              <a:rPr lang="en-US" dirty="0"/>
              <a:t> = </a:t>
            </a:r>
            <a:r>
              <a:rPr lang="ru-RU" dirty="0"/>
              <a:t>2.439 </a:t>
            </a:r>
            <a:r>
              <a:rPr lang="en-US" dirty="0"/>
              <a:t>fm</a:t>
            </a:r>
            <a:endParaRPr lang="ru-RU" dirty="0"/>
          </a:p>
        </p:txBody>
      </p:sp>
      <p:sp>
        <p:nvSpPr>
          <p:cNvPr id="14" name="Прямоугольник 13"/>
          <p:cNvSpPr/>
          <p:nvPr/>
        </p:nvSpPr>
        <p:spPr>
          <a:xfrm>
            <a:off x="3317887" y="4859868"/>
            <a:ext cx="1399742" cy="369332"/>
          </a:xfrm>
          <a:prstGeom prst="rect">
            <a:avLst/>
          </a:prstGeom>
        </p:spPr>
        <p:txBody>
          <a:bodyPr wrap="none">
            <a:spAutoFit/>
          </a:bodyPr>
          <a:lstStyle/>
          <a:p>
            <a:r>
              <a:rPr lang="en-US" dirty="0" err="1"/>
              <a:t>r</a:t>
            </a:r>
            <a:r>
              <a:rPr lang="en-US" baseline="-25000" dirty="0" err="1"/>
              <a:t>n</a:t>
            </a:r>
            <a:r>
              <a:rPr lang="en-US" dirty="0"/>
              <a:t> = </a:t>
            </a:r>
            <a:r>
              <a:rPr lang="ru-RU" dirty="0"/>
              <a:t>2.643 </a:t>
            </a:r>
            <a:r>
              <a:rPr lang="en-US" dirty="0"/>
              <a:t>fm</a:t>
            </a:r>
            <a:endParaRPr lang="ru-RU" dirty="0"/>
          </a:p>
        </p:txBody>
      </p:sp>
      <p:sp>
        <p:nvSpPr>
          <p:cNvPr id="15" name="Прямоугольник 14"/>
          <p:cNvSpPr/>
          <p:nvPr/>
        </p:nvSpPr>
        <p:spPr>
          <a:xfrm>
            <a:off x="6054191" y="4859868"/>
            <a:ext cx="1399742" cy="369332"/>
          </a:xfrm>
          <a:prstGeom prst="rect">
            <a:avLst/>
          </a:prstGeom>
        </p:spPr>
        <p:txBody>
          <a:bodyPr wrap="none">
            <a:spAutoFit/>
          </a:bodyPr>
          <a:lstStyle/>
          <a:p>
            <a:r>
              <a:rPr lang="en-US" dirty="0" err="1"/>
              <a:t>r</a:t>
            </a:r>
            <a:r>
              <a:rPr lang="en-US" baseline="-25000" dirty="0" err="1"/>
              <a:t>p</a:t>
            </a:r>
            <a:r>
              <a:rPr lang="en-US" dirty="0"/>
              <a:t> = 1.892</a:t>
            </a:r>
            <a:r>
              <a:rPr lang="ru-RU" dirty="0"/>
              <a:t> </a:t>
            </a:r>
            <a:r>
              <a:rPr lang="en-US" dirty="0"/>
              <a:t>fm</a:t>
            </a:r>
            <a:endParaRPr lang="ru-RU" dirty="0"/>
          </a:p>
        </p:txBody>
      </p:sp>
      <p:pic>
        <p:nvPicPr>
          <p:cNvPr id="173063" name="Picture 7"/>
          <p:cNvPicPr>
            <a:picLocks noChangeAspect="1" noChangeArrowheads="1"/>
          </p:cNvPicPr>
          <p:nvPr/>
        </p:nvPicPr>
        <p:blipFill>
          <a:blip r:embed="rId6" cstate="print"/>
          <a:srcRect/>
          <a:stretch>
            <a:fillRect/>
          </a:stretch>
        </p:blipFill>
        <p:spPr bwMode="auto">
          <a:xfrm>
            <a:off x="2771800" y="4230380"/>
            <a:ext cx="1664766" cy="304663"/>
          </a:xfrm>
          <a:prstGeom prst="rect">
            <a:avLst/>
          </a:prstGeom>
          <a:noFill/>
          <a:ln w="9525">
            <a:noFill/>
            <a:miter lim="800000"/>
            <a:headEnd/>
            <a:tailEnd/>
          </a:ln>
        </p:spPr>
      </p:pic>
      <p:pic>
        <p:nvPicPr>
          <p:cNvPr id="173064" name="Picture 8"/>
          <p:cNvPicPr>
            <a:picLocks noChangeAspect="1" noChangeArrowheads="1"/>
          </p:cNvPicPr>
          <p:nvPr/>
        </p:nvPicPr>
        <p:blipFill>
          <a:blip r:embed="rId7" cstate="print"/>
          <a:srcRect/>
          <a:stretch>
            <a:fillRect/>
          </a:stretch>
        </p:blipFill>
        <p:spPr bwMode="auto">
          <a:xfrm>
            <a:off x="4427984" y="4221088"/>
            <a:ext cx="1224136" cy="262315"/>
          </a:xfrm>
          <a:prstGeom prst="rect">
            <a:avLst/>
          </a:prstGeom>
          <a:noFill/>
          <a:ln w="9525">
            <a:noFill/>
            <a:miter lim="800000"/>
            <a:headEnd/>
            <a:tailEnd/>
          </a:ln>
        </p:spPr>
      </p:pic>
      <p:sp>
        <p:nvSpPr>
          <p:cNvPr id="19" name="Прямоугольник 18"/>
          <p:cNvSpPr/>
          <p:nvPr/>
        </p:nvSpPr>
        <p:spPr>
          <a:xfrm>
            <a:off x="323528" y="3222268"/>
            <a:ext cx="8856984" cy="923330"/>
          </a:xfrm>
          <a:prstGeom prst="rect">
            <a:avLst/>
          </a:prstGeom>
        </p:spPr>
        <p:txBody>
          <a:bodyPr wrap="square">
            <a:spAutoFit/>
          </a:bodyPr>
          <a:lstStyle/>
          <a:p>
            <a:r>
              <a:rPr lang="en-US" dirty="0"/>
              <a:t>Extrapolation violates the relationship between the matter, neutron and proton radii. In view of this, the introduced measure of the ratio violation is important for assessing the reliability of these results.</a:t>
            </a:r>
            <a:endParaRPr lang="ru-RU" dirty="0"/>
          </a:p>
        </p:txBody>
      </p:sp>
      <p:sp>
        <p:nvSpPr>
          <p:cNvPr id="24" name="Прямоугольник 23"/>
          <p:cNvSpPr/>
          <p:nvPr/>
        </p:nvSpPr>
        <p:spPr>
          <a:xfrm>
            <a:off x="1373670" y="5219908"/>
            <a:ext cx="6001489" cy="369332"/>
          </a:xfrm>
          <a:prstGeom prst="rect">
            <a:avLst/>
          </a:prstGeom>
        </p:spPr>
        <p:txBody>
          <a:bodyPr wrap="square">
            <a:spAutoFit/>
          </a:bodyPr>
          <a:lstStyle/>
          <a:p>
            <a:r>
              <a:rPr lang="en-US" dirty="0"/>
              <a:t>In this case, the violation factor Δ is small and equal to </a:t>
            </a:r>
            <a:r>
              <a:rPr lang="ru-RU" dirty="0"/>
              <a:t>1.1 %.</a:t>
            </a:r>
          </a:p>
        </p:txBody>
      </p:sp>
      <p:sp>
        <p:nvSpPr>
          <p:cNvPr id="26" name="Прямоугольник 25"/>
          <p:cNvSpPr/>
          <p:nvPr/>
        </p:nvSpPr>
        <p:spPr>
          <a:xfrm>
            <a:off x="4716016" y="1988840"/>
            <a:ext cx="2634183" cy="369332"/>
          </a:xfrm>
          <a:prstGeom prst="rect">
            <a:avLst/>
          </a:prstGeom>
        </p:spPr>
        <p:txBody>
          <a:bodyPr wrap="none">
            <a:spAutoFit/>
          </a:bodyPr>
          <a:lstStyle/>
          <a:p>
            <a:r>
              <a:rPr lang="en-US" dirty="0"/>
              <a:t>- for Daejeon16 potential.</a:t>
            </a:r>
            <a:endParaRPr lang="ru-RU" dirty="0"/>
          </a:p>
        </p:txBody>
      </p:sp>
      <p:sp>
        <p:nvSpPr>
          <p:cNvPr id="28" name="Прямоугольник 27"/>
          <p:cNvSpPr/>
          <p:nvPr/>
        </p:nvSpPr>
        <p:spPr>
          <a:xfrm>
            <a:off x="2699792" y="2276872"/>
            <a:ext cx="1980029" cy="369332"/>
          </a:xfrm>
          <a:prstGeom prst="rect">
            <a:avLst/>
          </a:prstGeom>
        </p:spPr>
        <p:txBody>
          <a:bodyPr wrap="none">
            <a:spAutoFit/>
          </a:bodyPr>
          <a:lstStyle/>
          <a:p>
            <a:r>
              <a:rPr lang="en-US" dirty="0"/>
              <a:t>E</a:t>
            </a:r>
            <a:r>
              <a:rPr lang="en-US" baseline="-25000" dirty="0"/>
              <a:t>6He</a:t>
            </a:r>
            <a:r>
              <a:rPr lang="en-US" dirty="0"/>
              <a:t> = </a:t>
            </a:r>
            <a:r>
              <a:rPr lang="ru-RU" dirty="0"/>
              <a:t>-29.126 </a:t>
            </a:r>
            <a:r>
              <a:rPr lang="en-US" dirty="0" err="1"/>
              <a:t>MeV</a:t>
            </a:r>
            <a:endParaRPr lang="ru-RU" dirty="0"/>
          </a:p>
        </p:txBody>
      </p:sp>
      <p:sp>
        <p:nvSpPr>
          <p:cNvPr id="29" name="Прямоугольник 28"/>
          <p:cNvSpPr/>
          <p:nvPr/>
        </p:nvSpPr>
        <p:spPr>
          <a:xfrm>
            <a:off x="4716016" y="2276872"/>
            <a:ext cx="2175724" cy="369332"/>
          </a:xfrm>
          <a:prstGeom prst="rect">
            <a:avLst/>
          </a:prstGeom>
        </p:spPr>
        <p:txBody>
          <a:bodyPr wrap="none">
            <a:spAutoFit/>
          </a:bodyPr>
          <a:lstStyle/>
          <a:p>
            <a:r>
              <a:rPr lang="en-US" dirty="0"/>
              <a:t>- for JISP16 potential.</a:t>
            </a:r>
            <a:endParaRPr lang="ru-RU" dirty="0"/>
          </a:p>
        </p:txBody>
      </p:sp>
      <p:sp>
        <p:nvSpPr>
          <p:cNvPr id="31" name="Прямоугольник 30"/>
          <p:cNvSpPr/>
          <p:nvPr/>
        </p:nvSpPr>
        <p:spPr>
          <a:xfrm>
            <a:off x="2956564" y="5517232"/>
            <a:ext cx="2047484" cy="369332"/>
          </a:xfrm>
          <a:prstGeom prst="rect">
            <a:avLst/>
          </a:prstGeom>
        </p:spPr>
        <p:txBody>
          <a:bodyPr wrap="none">
            <a:spAutoFit/>
          </a:bodyPr>
          <a:lstStyle/>
          <a:p>
            <a:r>
              <a:rPr lang="en-US" dirty="0"/>
              <a:t> for JISP16 potential</a:t>
            </a:r>
            <a:endParaRPr lang="ru-RU" dirty="0"/>
          </a:p>
        </p:txBody>
      </p:sp>
      <p:sp>
        <p:nvSpPr>
          <p:cNvPr id="35" name="Прямоугольник 34"/>
          <p:cNvSpPr/>
          <p:nvPr/>
        </p:nvSpPr>
        <p:spPr>
          <a:xfrm>
            <a:off x="611560" y="5805264"/>
            <a:ext cx="1478290" cy="369332"/>
          </a:xfrm>
          <a:prstGeom prst="rect">
            <a:avLst/>
          </a:prstGeom>
        </p:spPr>
        <p:txBody>
          <a:bodyPr wrap="none">
            <a:spAutoFit/>
          </a:bodyPr>
          <a:lstStyle/>
          <a:p>
            <a:r>
              <a:rPr lang="en-US" dirty="0" err="1"/>
              <a:t>r</a:t>
            </a:r>
            <a:r>
              <a:rPr lang="en-US" baseline="-25000" dirty="0" err="1"/>
              <a:t>m</a:t>
            </a:r>
            <a:r>
              <a:rPr lang="ru-RU" baseline="-25000" dirty="0"/>
              <a:t> </a:t>
            </a:r>
            <a:r>
              <a:rPr lang="en-US" dirty="0"/>
              <a:t> = </a:t>
            </a:r>
            <a:r>
              <a:rPr lang="ru-RU" dirty="0"/>
              <a:t>2.369</a:t>
            </a:r>
            <a:r>
              <a:rPr lang="en-US" dirty="0"/>
              <a:t> fm</a:t>
            </a:r>
            <a:endParaRPr lang="ru-RU" dirty="0"/>
          </a:p>
        </p:txBody>
      </p:sp>
      <p:sp>
        <p:nvSpPr>
          <p:cNvPr id="36" name="Прямоугольник 35"/>
          <p:cNvSpPr/>
          <p:nvPr/>
        </p:nvSpPr>
        <p:spPr>
          <a:xfrm>
            <a:off x="3203848" y="5805264"/>
            <a:ext cx="1435008" cy="369332"/>
          </a:xfrm>
          <a:prstGeom prst="rect">
            <a:avLst/>
          </a:prstGeom>
        </p:spPr>
        <p:txBody>
          <a:bodyPr wrap="none">
            <a:spAutoFit/>
          </a:bodyPr>
          <a:lstStyle/>
          <a:p>
            <a:r>
              <a:rPr lang="en-US" dirty="0" err="1"/>
              <a:t>r</a:t>
            </a:r>
            <a:r>
              <a:rPr lang="en-US" baseline="-25000" dirty="0" err="1"/>
              <a:t>n</a:t>
            </a:r>
            <a:r>
              <a:rPr lang="ru-RU" baseline="-25000" dirty="0"/>
              <a:t> </a:t>
            </a:r>
            <a:r>
              <a:rPr lang="en-US" dirty="0"/>
              <a:t> = </a:t>
            </a:r>
            <a:r>
              <a:rPr lang="ru-RU" dirty="0"/>
              <a:t>2.583</a:t>
            </a:r>
            <a:r>
              <a:rPr lang="en-US" dirty="0"/>
              <a:t> fm</a:t>
            </a:r>
            <a:endParaRPr lang="ru-RU" dirty="0"/>
          </a:p>
        </p:txBody>
      </p:sp>
      <p:sp>
        <p:nvSpPr>
          <p:cNvPr id="37" name="Прямоугольник 36"/>
          <p:cNvSpPr/>
          <p:nvPr/>
        </p:nvSpPr>
        <p:spPr>
          <a:xfrm>
            <a:off x="5940152" y="5805264"/>
            <a:ext cx="1435008" cy="369332"/>
          </a:xfrm>
          <a:prstGeom prst="rect">
            <a:avLst/>
          </a:prstGeom>
        </p:spPr>
        <p:txBody>
          <a:bodyPr wrap="none">
            <a:spAutoFit/>
          </a:bodyPr>
          <a:lstStyle/>
          <a:p>
            <a:r>
              <a:rPr lang="en-US" dirty="0" err="1"/>
              <a:t>r</a:t>
            </a:r>
            <a:r>
              <a:rPr lang="en-US" baseline="-25000" dirty="0" err="1"/>
              <a:t>p</a:t>
            </a:r>
            <a:r>
              <a:rPr lang="ru-RU" baseline="-25000" dirty="0"/>
              <a:t> </a:t>
            </a:r>
            <a:r>
              <a:rPr lang="en-US" dirty="0"/>
              <a:t> = </a:t>
            </a:r>
            <a:r>
              <a:rPr lang="ru-RU" dirty="0"/>
              <a:t>1.858 </a:t>
            </a:r>
            <a:r>
              <a:rPr lang="en-US" dirty="0"/>
              <a:t>fm</a:t>
            </a:r>
            <a:endParaRPr lang="ru-RU" dirty="0"/>
          </a:p>
        </p:txBody>
      </p:sp>
      <p:sp>
        <p:nvSpPr>
          <p:cNvPr id="38" name="Прямоугольник 37"/>
          <p:cNvSpPr/>
          <p:nvPr/>
        </p:nvSpPr>
        <p:spPr>
          <a:xfrm>
            <a:off x="1547664" y="6093296"/>
            <a:ext cx="5688632" cy="369332"/>
          </a:xfrm>
          <a:prstGeom prst="rect">
            <a:avLst/>
          </a:prstGeom>
        </p:spPr>
        <p:txBody>
          <a:bodyPr wrap="square">
            <a:spAutoFit/>
          </a:bodyPr>
          <a:lstStyle/>
          <a:p>
            <a:r>
              <a:rPr lang="en-US" dirty="0"/>
              <a:t>In this case, the violation factor Δ is equal to </a:t>
            </a:r>
            <a:r>
              <a:rPr lang="ru-RU" dirty="0"/>
              <a:t>0.5 %.</a:t>
            </a:r>
          </a:p>
        </p:txBody>
      </p:sp>
      <p:sp>
        <p:nvSpPr>
          <p:cNvPr id="40" name="Прямоугольник 39"/>
          <p:cNvSpPr/>
          <p:nvPr/>
        </p:nvSpPr>
        <p:spPr>
          <a:xfrm>
            <a:off x="2843808" y="4509120"/>
            <a:ext cx="2420984" cy="369332"/>
          </a:xfrm>
          <a:prstGeom prst="rect">
            <a:avLst/>
          </a:prstGeom>
        </p:spPr>
        <p:txBody>
          <a:bodyPr wrap="none">
            <a:spAutoFit/>
          </a:bodyPr>
          <a:lstStyle/>
          <a:p>
            <a:r>
              <a:rPr lang="en-US" dirty="0"/>
              <a:t>f</a:t>
            </a:r>
            <a:r>
              <a:rPr lang="en-US" dirty="0" smtClean="0"/>
              <a:t>or </a:t>
            </a:r>
            <a:r>
              <a:rPr lang="en-US" dirty="0"/>
              <a:t>Daejeon16 potential</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8</a:t>
            </a:fld>
            <a:endParaRPr lang="ru-RU"/>
          </a:p>
        </p:txBody>
      </p:sp>
      <p:pic>
        <p:nvPicPr>
          <p:cNvPr id="3" name="Picture 2"/>
          <p:cNvPicPr>
            <a:picLocks noChangeAspect="1" noChangeArrowheads="1"/>
          </p:cNvPicPr>
          <p:nvPr/>
        </p:nvPicPr>
        <p:blipFill>
          <a:blip r:embed="rId2" cstate="print"/>
          <a:srcRect/>
          <a:stretch>
            <a:fillRect/>
          </a:stretch>
        </p:blipFill>
        <p:spPr bwMode="auto">
          <a:xfrm>
            <a:off x="1728192" y="836712"/>
            <a:ext cx="2721272" cy="313604"/>
          </a:xfrm>
          <a:prstGeom prst="rect">
            <a:avLst/>
          </a:prstGeom>
          <a:noFill/>
          <a:ln w="9525">
            <a:noFill/>
            <a:miter lim="800000"/>
            <a:headEnd/>
            <a:tailEnd/>
          </a:ln>
        </p:spPr>
      </p:pic>
      <p:pic>
        <p:nvPicPr>
          <p:cNvPr id="4" name="Picture 3"/>
          <p:cNvPicPr>
            <a:picLocks noChangeAspect="1" noChangeArrowheads="1"/>
          </p:cNvPicPr>
          <p:nvPr/>
        </p:nvPicPr>
        <p:blipFill>
          <a:blip r:embed="rId3" cstate="print"/>
          <a:srcRect/>
          <a:stretch>
            <a:fillRect/>
          </a:stretch>
        </p:blipFill>
        <p:spPr bwMode="auto">
          <a:xfrm>
            <a:off x="4392488" y="836712"/>
            <a:ext cx="2004045" cy="289244"/>
          </a:xfrm>
          <a:prstGeom prst="rect">
            <a:avLst/>
          </a:prstGeom>
          <a:noFill/>
          <a:ln w="9525">
            <a:noFill/>
            <a:miter lim="800000"/>
            <a:headEnd/>
            <a:tailEnd/>
          </a:ln>
        </p:spPr>
      </p:pic>
      <p:sp>
        <p:nvSpPr>
          <p:cNvPr id="5" name="Прямоугольник 4"/>
          <p:cNvSpPr/>
          <p:nvPr/>
        </p:nvSpPr>
        <p:spPr>
          <a:xfrm>
            <a:off x="323528" y="188640"/>
            <a:ext cx="8784976" cy="646331"/>
          </a:xfrm>
          <a:prstGeom prst="rect">
            <a:avLst/>
          </a:prstGeom>
        </p:spPr>
        <p:txBody>
          <a:bodyPr wrap="square">
            <a:spAutoFit/>
          </a:bodyPr>
          <a:lstStyle/>
          <a:p>
            <a:r>
              <a:rPr lang="en-US" dirty="0"/>
              <a:t>We also propose an alternative 2D extrapolation procedure. In this case, extrapolation is carried out according to the two-dimensional surface data (N</a:t>
            </a:r>
            <a:r>
              <a:rPr lang="en-US" baseline="30000" dirty="0"/>
              <a:t>*</a:t>
            </a:r>
            <a:r>
              <a:rPr lang="en-US" baseline="-25000" dirty="0"/>
              <a:t>max</a:t>
            </a:r>
            <a:r>
              <a:rPr lang="en-US" dirty="0"/>
              <a:t>, hw)</a:t>
            </a:r>
            <a:endParaRPr lang="ru-RU" dirty="0"/>
          </a:p>
        </p:txBody>
      </p:sp>
      <p:sp>
        <p:nvSpPr>
          <p:cNvPr id="9" name="Прямоугольник 8"/>
          <p:cNvSpPr/>
          <p:nvPr/>
        </p:nvSpPr>
        <p:spPr>
          <a:xfrm>
            <a:off x="755576" y="2564904"/>
            <a:ext cx="7056784" cy="369332"/>
          </a:xfrm>
          <a:prstGeom prst="rect">
            <a:avLst/>
          </a:prstGeom>
        </p:spPr>
        <p:txBody>
          <a:bodyPr wrap="square">
            <a:spAutoFit/>
          </a:bodyPr>
          <a:lstStyle/>
          <a:p>
            <a:r>
              <a:rPr lang="en-US" dirty="0"/>
              <a:t>In that case violation factor </a:t>
            </a:r>
            <a:r>
              <a:rPr lang="ru-RU" dirty="0"/>
              <a:t>Δ </a:t>
            </a:r>
            <a:r>
              <a:rPr lang="en-US" dirty="0"/>
              <a:t>is really small and it is equal to </a:t>
            </a:r>
            <a:r>
              <a:rPr lang="ru-RU" dirty="0"/>
              <a:t>0.09 %.</a:t>
            </a:r>
          </a:p>
        </p:txBody>
      </p:sp>
      <p:sp>
        <p:nvSpPr>
          <p:cNvPr id="10" name="Прямоугольник 9"/>
          <p:cNvSpPr/>
          <p:nvPr/>
        </p:nvSpPr>
        <p:spPr>
          <a:xfrm>
            <a:off x="899592" y="2888268"/>
            <a:ext cx="7056784" cy="369332"/>
          </a:xfrm>
          <a:prstGeom prst="rect">
            <a:avLst/>
          </a:prstGeom>
        </p:spPr>
        <p:txBody>
          <a:bodyPr wrap="square">
            <a:spAutoFit/>
          </a:bodyPr>
          <a:lstStyle/>
          <a:p>
            <a:r>
              <a:rPr lang="en-US" dirty="0"/>
              <a:t>Radius of neutron halo is equal to </a:t>
            </a:r>
            <a:r>
              <a:rPr lang="en-US" dirty="0" err="1"/>
              <a:t>r</a:t>
            </a:r>
            <a:r>
              <a:rPr lang="en-US" baseline="-25000" dirty="0" err="1"/>
              <a:t>h</a:t>
            </a:r>
            <a:r>
              <a:rPr lang="en-US" dirty="0"/>
              <a:t> = </a:t>
            </a:r>
            <a:r>
              <a:rPr lang="en-US" dirty="0" err="1"/>
              <a:t>r</a:t>
            </a:r>
            <a:r>
              <a:rPr lang="en-US" baseline="-25000" dirty="0" err="1"/>
              <a:t>n</a:t>
            </a:r>
            <a:r>
              <a:rPr lang="en-US" dirty="0"/>
              <a:t> – </a:t>
            </a:r>
            <a:r>
              <a:rPr lang="en-US" dirty="0" err="1"/>
              <a:t>r</a:t>
            </a:r>
            <a:r>
              <a:rPr lang="en-US" baseline="-25000" dirty="0" err="1"/>
              <a:t>p</a:t>
            </a:r>
            <a:r>
              <a:rPr lang="en-US" dirty="0"/>
              <a:t> = </a:t>
            </a:r>
            <a:r>
              <a:rPr lang="ru-RU" dirty="0"/>
              <a:t>0</a:t>
            </a:r>
            <a:r>
              <a:rPr lang="en-US" dirty="0"/>
              <a:t>.</a:t>
            </a:r>
            <a:r>
              <a:rPr lang="ru-RU" dirty="0"/>
              <a:t>7</a:t>
            </a:r>
            <a:r>
              <a:rPr lang="en-US" dirty="0"/>
              <a:t>92</a:t>
            </a:r>
            <a:r>
              <a:rPr lang="ru-RU" dirty="0"/>
              <a:t> </a:t>
            </a:r>
            <a:r>
              <a:rPr lang="en-US" dirty="0"/>
              <a:t>fm. </a:t>
            </a:r>
            <a:r>
              <a:rPr lang="ru-RU" dirty="0"/>
              <a:t> </a:t>
            </a:r>
          </a:p>
        </p:txBody>
      </p:sp>
      <p:sp>
        <p:nvSpPr>
          <p:cNvPr id="11" name="Прямоугольник 10"/>
          <p:cNvSpPr/>
          <p:nvPr/>
        </p:nvSpPr>
        <p:spPr>
          <a:xfrm>
            <a:off x="755576" y="1771075"/>
            <a:ext cx="2457981" cy="369332"/>
          </a:xfrm>
          <a:prstGeom prst="rect">
            <a:avLst/>
          </a:prstGeom>
        </p:spPr>
        <p:txBody>
          <a:bodyPr wrap="none">
            <a:spAutoFit/>
          </a:bodyPr>
          <a:lstStyle/>
          <a:p>
            <a:r>
              <a:rPr lang="en-US" dirty="0"/>
              <a:t>For Daejeon16 potential</a:t>
            </a:r>
            <a:endParaRPr lang="ru-RU" dirty="0"/>
          </a:p>
        </p:txBody>
      </p:sp>
      <p:sp>
        <p:nvSpPr>
          <p:cNvPr id="12" name="Прямоугольник 11"/>
          <p:cNvSpPr/>
          <p:nvPr/>
        </p:nvSpPr>
        <p:spPr>
          <a:xfrm>
            <a:off x="650740" y="3739098"/>
            <a:ext cx="2031582" cy="369332"/>
          </a:xfrm>
          <a:prstGeom prst="rect">
            <a:avLst/>
          </a:prstGeom>
        </p:spPr>
        <p:txBody>
          <a:bodyPr wrap="none">
            <a:spAutoFit/>
          </a:bodyPr>
          <a:lstStyle/>
          <a:p>
            <a:r>
              <a:rPr lang="en-US" dirty="0"/>
              <a:t>For JISP16 potential</a:t>
            </a:r>
            <a:endParaRPr lang="ru-RU" dirty="0"/>
          </a:p>
        </p:txBody>
      </p:sp>
      <p:sp>
        <p:nvSpPr>
          <p:cNvPr id="13" name="Прямоугольник 12"/>
          <p:cNvSpPr/>
          <p:nvPr/>
        </p:nvSpPr>
        <p:spPr>
          <a:xfrm>
            <a:off x="323528" y="1173594"/>
            <a:ext cx="6588224" cy="646331"/>
          </a:xfrm>
          <a:prstGeom prst="rect">
            <a:avLst/>
          </a:prstGeom>
        </p:spPr>
        <p:txBody>
          <a:bodyPr wrap="square">
            <a:spAutoFit/>
          </a:bodyPr>
          <a:lstStyle/>
          <a:p>
            <a:r>
              <a:rPr lang="en-US" dirty="0"/>
              <a:t>where </a:t>
            </a:r>
            <a:r>
              <a:rPr lang="ru-RU" dirty="0" err="1"/>
              <a:t>P</a:t>
            </a:r>
            <a:r>
              <a:rPr lang="ru-RU" baseline="-25000" dirty="0" err="1"/>
              <a:t>k</a:t>
            </a:r>
            <a:r>
              <a:rPr lang="ru-RU" dirty="0"/>
              <a:t>(</a:t>
            </a:r>
            <a:r>
              <a:rPr lang="ru-RU" dirty="0" err="1"/>
              <a:t>x</a:t>
            </a:r>
            <a:r>
              <a:rPr lang="ru-RU" dirty="0"/>
              <a:t>) – </a:t>
            </a:r>
            <a:r>
              <a:rPr lang="en-US" dirty="0"/>
              <a:t>a polynomial of degree k whose coefficients are fitting parameters.</a:t>
            </a:r>
            <a:endParaRPr lang="ru-RU" dirty="0"/>
          </a:p>
        </p:txBody>
      </p:sp>
      <p:sp>
        <p:nvSpPr>
          <p:cNvPr id="17" name="Прямоугольник 16"/>
          <p:cNvSpPr/>
          <p:nvPr/>
        </p:nvSpPr>
        <p:spPr>
          <a:xfrm>
            <a:off x="1043608" y="4797152"/>
            <a:ext cx="7056784" cy="369332"/>
          </a:xfrm>
          <a:prstGeom prst="rect">
            <a:avLst/>
          </a:prstGeom>
        </p:spPr>
        <p:txBody>
          <a:bodyPr wrap="square">
            <a:spAutoFit/>
          </a:bodyPr>
          <a:lstStyle/>
          <a:p>
            <a:r>
              <a:rPr lang="en-US" dirty="0"/>
              <a:t>For this calculation violation factor </a:t>
            </a:r>
            <a:r>
              <a:rPr lang="ru-RU" dirty="0"/>
              <a:t>Δ </a:t>
            </a:r>
            <a:r>
              <a:rPr lang="en-US" dirty="0"/>
              <a:t>is small and is equal to </a:t>
            </a:r>
            <a:r>
              <a:rPr lang="ru-RU" dirty="0"/>
              <a:t>0.36 %.</a:t>
            </a:r>
          </a:p>
        </p:txBody>
      </p:sp>
      <p:sp>
        <p:nvSpPr>
          <p:cNvPr id="18" name="Прямоугольник 17"/>
          <p:cNvSpPr/>
          <p:nvPr/>
        </p:nvSpPr>
        <p:spPr>
          <a:xfrm>
            <a:off x="827584" y="5229200"/>
            <a:ext cx="7704856" cy="369332"/>
          </a:xfrm>
          <a:prstGeom prst="rect">
            <a:avLst/>
          </a:prstGeom>
        </p:spPr>
        <p:txBody>
          <a:bodyPr wrap="square">
            <a:spAutoFit/>
          </a:bodyPr>
          <a:lstStyle/>
          <a:p>
            <a:r>
              <a:rPr lang="en-US" dirty="0"/>
              <a:t>Radius of neutron halo in this case is equal to </a:t>
            </a:r>
            <a:r>
              <a:rPr lang="en-US" dirty="0" err="1"/>
              <a:t>r</a:t>
            </a:r>
            <a:r>
              <a:rPr lang="en-US" baseline="-25000" dirty="0" err="1"/>
              <a:t>h</a:t>
            </a:r>
            <a:r>
              <a:rPr lang="en-US" dirty="0"/>
              <a:t> = </a:t>
            </a:r>
            <a:r>
              <a:rPr lang="en-US" dirty="0" err="1"/>
              <a:t>r</a:t>
            </a:r>
            <a:r>
              <a:rPr lang="en-US" baseline="-25000" dirty="0" err="1"/>
              <a:t>n</a:t>
            </a:r>
            <a:r>
              <a:rPr lang="en-US" dirty="0"/>
              <a:t> – </a:t>
            </a:r>
            <a:r>
              <a:rPr lang="en-US" dirty="0" err="1"/>
              <a:t>r</a:t>
            </a:r>
            <a:r>
              <a:rPr lang="en-US" baseline="-25000" dirty="0" err="1"/>
              <a:t>p</a:t>
            </a:r>
            <a:r>
              <a:rPr lang="en-US" dirty="0"/>
              <a:t> = </a:t>
            </a:r>
            <a:r>
              <a:rPr lang="ru-RU" dirty="0"/>
              <a:t>0</a:t>
            </a:r>
            <a:r>
              <a:rPr lang="en-US" dirty="0"/>
              <a:t>.</a:t>
            </a:r>
            <a:r>
              <a:rPr lang="ru-RU" dirty="0"/>
              <a:t>783 </a:t>
            </a:r>
            <a:r>
              <a:rPr lang="en-US" dirty="0"/>
              <a:t>fm. </a:t>
            </a:r>
            <a:r>
              <a:rPr lang="ru-RU" dirty="0"/>
              <a:t> </a:t>
            </a:r>
          </a:p>
        </p:txBody>
      </p:sp>
      <p:pic>
        <p:nvPicPr>
          <p:cNvPr id="210949" name="Picture 5"/>
          <p:cNvPicPr>
            <a:picLocks noChangeAspect="1" noChangeArrowheads="1"/>
          </p:cNvPicPr>
          <p:nvPr/>
        </p:nvPicPr>
        <p:blipFill>
          <a:blip r:embed="rId4" cstate="print"/>
          <a:srcRect/>
          <a:stretch>
            <a:fillRect/>
          </a:stretch>
        </p:blipFill>
        <p:spPr bwMode="auto">
          <a:xfrm>
            <a:off x="827584" y="2316044"/>
            <a:ext cx="1728192" cy="248860"/>
          </a:xfrm>
          <a:prstGeom prst="rect">
            <a:avLst/>
          </a:prstGeom>
          <a:noFill/>
          <a:ln w="9525">
            <a:noFill/>
            <a:miter lim="800000"/>
            <a:headEnd/>
            <a:tailEnd/>
          </a:ln>
        </p:spPr>
      </p:pic>
      <p:pic>
        <p:nvPicPr>
          <p:cNvPr id="210950" name="Picture 6"/>
          <p:cNvPicPr>
            <a:picLocks noChangeAspect="1" noChangeArrowheads="1"/>
          </p:cNvPicPr>
          <p:nvPr/>
        </p:nvPicPr>
        <p:blipFill>
          <a:blip r:embed="rId5" cstate="print"/>
          <a:srcRect/>
          <a:stretch>
            <a:fillRect/>
          </a:stretch>
        </p:blipFill>
        <p:spPr bwMode="auto">
          <a:xfrm>
            <a:off x="3059832" y="2265658"/>
            <a:ext cx="1656184" cy="257929"/>
          </a:xfrm>
          <a:prstGeom prst="rect">
            <a:avLst/>
          </a:prstGeom>
          <a:noFill/>
          <a:ln w="9525">
            <a:noFill/>
            <a:miter lim="800000"/>
            <a:headEnd/>
            <a:tailEnd/>
          </a:ln>
        </p:spPr>
      </p:pic>
      <p:pic>
        <p:nvPicPr>
          <p:cNvPr id="210951" name="Picture 7"/>
          <p:cNvPicPr>
            <a:picLocks noChangeAspect="1" noChangeArrowheads="1"/>
          </p:cNvPicPr>
          <p:nvPr/>
        </p:nvPicPr>
        <p:blipFill>
          <a:blip r:embed="rId6" cstate="print"/>
          <a:srcRect/>
          <a:stretch>
            <a:fillRect/>
          </a:stretch>
        </p:blipFill>
        <p:spPr bwMode="auto">
          <a:xfrm>
            <a:off x="5076056" y="2255824"/>
            <a:ext cx="1800200" cy="263106"/>
          </a:xfrm>
          <a:prstGeom prst="rect">
            <a:avLst/>
          </a:prstGeom>
          <a:noFill/>
          <a:ln w="9525">
            <a:noFill/>
            <a:miter lim="800000"/>
            <a:headEnd/>
            <a:tailEnd/>
          </a:ln>
        </p:spPr>
      </p:pic>
      <p:pic>
        <p:nvPicPr>
          <p:cNvPr id="210952" name="Picture 8"/>
          <p:cNvPicPr>
            <a:picLocks noChangeAspect="1" noChangeArrowheads="1"/>
          </p:cNvPicPr>
          <p:nvPr/>
        </p:nvPicPr>
        <p:blipFill>
          <a:blip r:embed="rId7" cstate="print"/>
          <a:srcRect/>
          <a:stretch>
            <a:fillRect/>
          </a:stretch>
        </p:blipFill>
        <p:spPr bwMode="auto">
          <a:xfrm>
            <a:off x="683568" y="4293096"/>
            <a:ext cx="1728192" cy="256529"/>
          </a:xfrm>
          <a:prstGeom prst="rect">
            <a:avLst/>
          </a:prstGeom>
          <a:noFill/>
          <a:ln w="9525">
            <a:noFill/>
            <a:miter lim="800000"/>
            <a:headEnd/>
            <a:tailEnd/>
          </a:ln>
        </p:spPr>
      </p:pic>
      <p:pic>
        <p:nvPicPr>
          <p:cNvPr id="210953" name="Picture 9"/>
          <p:cNvPicPr>
            <a:picLocks noChangeAspect="1" noChangeArrowheads="1"/>
          </p:cNvPicPr>
          <p:nvPr/>
        </p:nvPicPr>
        <p:blipFill>
          <a:blip r:embed="rId8" cstate="print"/>
          <a:srcRect/>
          <a:stretch>
            <a:fillRect/>
          </a:stretch>
        </p:blipFill>
        <p:spPr bwMode="auto">
          <a:xfrm>
            <a:off x="3131840" y="4293096"/>
            <a:ext cx="1608187" cy="229741"/>
          </a:xfrm>
          <a:prstGeom prst="rect">
            <a:avLst/>
          </a:prstGeom>
          <a:noFill/>
          <a:ln w="9525">
            <a:noFill/>
            <a:miter lim="800000"/>
            <a:headEnd/>
            <a:tailEnd/>
          </a:ln>
        </p:spPr>
      </p:pic>
      <p:pic>
        <p:nvPicPr>
          <p:cNvPr id="210954" name="Picture 10"/>
          <p:cNvPicPr>
            <a:picLocks noChangeAspect="1" noChangeArrowheads="1"/>
          </p:cNvPicPr>
          <p:nvPr/>
        </p:nvPicPr>
        <p:blipFill>
          <a:blip r:embed="rId9" cstate="print"/>
          <a:srcRect/>
          <a:stretch>
            <a:fillRect/>
          </a:stretch>
        </p:blipFill>
        <p:spPr bwMode="auto">
          <a:xfrm>
            <a:off x="5868144" y="4293096"/>
            <a:ext cx="1584176" cy="233731"/>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9</a:t>
            </a:fld>
            <a:endParaRPr lang="ru-RU"/>
          </a:p>
        </p:txBody>
      </p:sp>
      <p:sp>
        <p:nvSpPr>
          <p:cNvPr id="3" name="CustomShape 1"/>
          <p:cNvSpPr>
            <a:spLocks noChangeArrowheads="1"/>
          </p:cNvSpPr>
          <p:nvPr/>
        </p:nvSpPr>
        <p:spPr bwMode="auto">
          <a:xfrm>
            <a:off x="611188" y="44624"/>
            <a:ext cx="7356475" cy="820738"/>
          </a:xfrm>
          <a:prstGeom prst="rect">
            <a:avLst/>
          </a:prstGeom>
          <a:noFill/>
          <a:ln w="9525">
            <a:noFill/>
            <a:miter lim="800000"/>
            <a:headEnd/>
            <a:tailEnd/>
          </a:ln>
        </p:spPr>
        <p:txBody>
          <a:bodyPr lIns="90000" tIns="45000" rIns="90000" bIns="45000"/>
          <a:lstStyle/>
          <a:p>
            <a:pPr algn="ctr" fontAlgn="base">
              <a:spcBef>
                <a:spcPct val="0"/>
              </a:spcBef>
              <a:spcAft>
                <a:spcPct val="0"/>
              </a:spcAft>
            </a:pPr>
            <a:r>
              <a:rPr lang="en-US" sz="2800" dirty="0">
                <a:solidFill>
                  <a:srgbClr val="FF0000"/>
                </a:solidFill>
              </a:rPr>
              <a:t>Results of calculations of the total binding energy and radii of the ground state of </a:t>
            </a:r>
            <a:r>
              <a:rPr lang="en-US" sz="2800" baseline="30000" dirty="0">
                <a:solidFill>
                  <a:srgbClr val="FF0000"/>
                </a:solidFill>
              </a:rPr>
              <a:t>6</a:t>
            </a:r>
            <a:r>
              <a:rPr lang="en-US" sz="2800" dirty="0">
                <a:solidFill>
                  <a:srgbClr val="FF0000"/>
                </a:solidFill>
              </a:rPr>
              <a:t>Li.</a:t>
            </a:r>
            <a:r>
              <a:rPr lang="ru-RU" altLang="ru-RU" sz="2400" dirty="0">
                <a:solidFill>
                  <a:srgbClr val="FF0000"/>
                </a:solidFill>
                <a:ea typeface="DejaVu Sans"/>
                <a:cs typeface="Arial" pitchFamily="34" charset="0"/>
              </a:rPr>
              <a:t> </a:t>
            </a:r>
            <a:r>
              <a:rPr lang="ru-RU" altLang="ru-RU" sz="2400" dirty="0">
                <a:solidFill>
                  <a:srgbClr val="4F81BD"/>
                </a:solidFill>
                <a:ea typeface="DejaVu Sans"/>
                <a:cs typeface="Arial" pitchFamily="34" charset="0"/>
              </a:rPr>
              <a:t>	</a:t>
            </a:r>
            <a:endParaRPr lang="ru-RU" altLang="ru-RU" sz="2400" dirty="0">
              <a:solidFill>
                <a:srgbClr val="000099"/>
              </a:solidFill>
              <a:ea typeface="DejaVu Sans"/>
              <a:cs typeface="Arial" pitchFamily="34"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2935114095"/>
              </p:ext>
            </p:extLst>
          </p:nvPr>
        </p:nvGraphicFramePr>
        <p:xfrm>
          <a:off x="107504" y="1412776"/>
          <a:ext cx="4104456" cy="1656186"/>
        </p:xfrm>
        <a:graphic>
          <a:graphicData uri="http://schemas.openxmlformats.org/drawingml/2006/table">
            <a:tbl>
              <a:tblPr/>
              <a:tblGrid>
                <a:gridCol w="694067">
                  <a:extLst>
                    <a:ext uri="{9D8B030D-6E8A-4147-A177-3AD203B41FA5}">
                      <a16:colId xmlns:a16="http://schemas.microsoft.com/office/drawing/2014/main" xmlns="" val="20000"/>
                    </a:ext>
                  </a:extLst>
                </a:gridCol>
                <a:gridCol w="984312">
                  <a:extLst>
                    <a:ext uri="{9D8B030D-6E8A-4147-A177-3AD203B41FA5}">
                      <a16:colId xmlns:a16="http://schemas.microsoft.com/office/drawing/2014/main" xmlns="" val="20001"/>
                    </a:ext>
                  </a:extLst>
                </a:gridCol>
                <a:gridCol w="757164">
                  <a:extLst>
                    <a:ext uri="{9D8B030D-6E8A-4147-A177-3AD203B41FA5}">
                      <a16:colId xmlns:a16="http://schemas.microsoft.com/office/drawing/2014/main" xmlns="" val="20002"/>
                    </a:ext>
                  </a:extLst>
                </a:gridCol>
                <a:gridCol w="861273">
                  <a:extLst>
                    <a:ext uri="{9D8B030D-6E8A-4147-A177-3AD203B41FA5}">
                      <a16:colId xmlns:a16="http://schemas.microsoft.com/office/drawing/2014/main" xmlns="" val="20003"/>
                    </a:ext>
                  </a:extLst>
                </a:gridCol>
                <a:gridCol w="807640">
                  <a:extLst>
                    <a:ext uri="{9D8B030D-6E8A-4147-A177-3AD203B41FA5}">
                      <a16:colId xmlns:a16="http://schemas.microsoft.com/office/drawing/2014/main" xmlns="" val="20004"/>
                    </a:ext>
                  </a:extLst>
                </a:gridCol>
              </a:tblGrid>
              <a:tr h="23659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맑은 고딕"/>
                        </a:rPr>
                        <a:t>hw/N</a:t>
                      </a:r>
                      <a:r>
                        <a:rPr lang="ru-RU" sz="1400" b="0" i="0" u="none" strike="noStrike" dirty="0">
                          <a:solidFill>
                            <a:srgbClr val="000000"/>
                          </a:solidFill>
                          <a:latin typeface="맑은 고딕"/>
                        </a:rPr>
                        <a:t> </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36598">
                <a:tc>
                  <a:txBody>
                    <a:bodyPr/>
                    <a:lstStyle/>
                    <a:p>
                      <a:pPr algn="ctr" fontAlgn="ctr"/>
                      <a:r>
                        <a:rPr lang="ru-RU" sz="1400" b="0" i="0" u="none" strike="noStrike" dirty="0">
                          <a:solidFill>
                            <a:srgbClr val="000000"/>
                          </a:solidFill>
                          <a:latin typeface="맑은 고딕"/>
                        </a:rPr>
                        <a:t>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-30.4903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-31.310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-31.710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-31.898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36598">
                <a:tc>
                  <a:txBody>
                    <a:bodyPr/>
                    <a:lstStyle/>
                    <a:p>
                      <a:pPr algn="ctr" fontAlgn="ctr"/>
                      <a:r>
                        <a:rPr lang="ru-RU" sz="1400" b="0" i="0" u="none" strike="noStrike">
                          <a:solidFill>
                            <a:srgbClr val="000000"/>
                          </a:solidFill>
                          <a:latin typeface="맑은 고딕"/>
                        </a:rPr>
                        <a:t>12,5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2060"/>
                          </a:solidFill>
                          <a:latin typeface="맑은 고딕"/>
                        </a:rPr>
                        <a:t>-31.36396 </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-31.731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-31.895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-31.973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36598">
                <a:tc>
                  <a:txBody>
                    <a:bodyPr/>
                    <a:lstStyle/>
                    <a:p>
                      <a:pPr algn="ctr" fontAlgn="ctr"/>
                      <a:r>
                        <a:rPr lang="ru-RU" sz="1400" b="0" i="0" u="none" strike="noStrike">
                          <a:solidFill>
                            <a:srgbClr val="000000"/>
                          </a:solidFill>
                          <a:latin typeface="맑은 고딕"/>
                        </a:rPr>
                        <a:t>15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2060"/>
                          </a:solidFill>
                          <a:latin typeface="맑은 고딕"/>
                        </a:rPr>
                        <a:t>-31.49272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-31.748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-31.875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-31.946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36598">
                <a:tc>
                  <a:txBody>
                    <a:bodyPr/>
                    <a:lstStyle/>
                    <a:p>
                      <a:pPr algn="ctr" fontAlgn="ctr"/>
                      <a:r>
                        <a:rPr lang="ru-RU" sz="1400" b="0" i="0" u="none" strike="noStrike">
                          <a:solidFill>
                            <a:srgbClr val="000000"/>
                          </a:solidFill>
                          <a:latin typeface="맑은 고딕"/>
                        </a:rPr>
                        <a:t>17,5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2060"/>
                          </a:solidFill>
                          <a:latin typeface="맑은 고딕"/>
                        </a:rPr>
                        <a:t>-31.38032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-31.646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-31.795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-31.885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36598">
                <a:tc>
                  <a:txBody>
                    <a:bodyPr/>
                    <a:lstStyle/>
                    <a:p>
                      <a:pPr algn="ctr" fontAlgn="ctr"/>
                      <a:r>
                        <a:rPr lang="ru-RU" sz="1400" b="0" i="0" u="none" strike="noStrike">
                          <a:solidFill>
                            <a:srgbClr val="000000"/>
                          </a:solidFill>
                          <a:latin typeface="맑은 고딕"/>
                        </a:rPr>
                        <a:t>20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-31.13861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-31.471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-31.668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-31.791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36598">
                <a:tc>
                  <a:txBody>
                    <a:bodyPr/>
                    <a:lstStyle/>
                    <a:p>
                      <a:pPr algn="ctr" fontAlgn="ctr"/>
                      <a:r>
                        <a:rPr lang="ru-RU" sz="1400" b="0" i="0" u="none" strike="noStrike">
                          <a:solidFill>
                            <a:srgbClr val="000000"/>
                          </a:solidFill>
                          <a:latin typeface="맑은 고딕"/>
                        </a:rPr>
                        <a:t>22,5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-30.78201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-31.223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-31.490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-31.661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graphicFrame>
        <p:nvGraphicFramePr>
          <p:cNvPr id="9" name="Таблица 8"/>
          <p:cNvGraphicFramePr>
            <a:graphicFrameLocks noGrp="1"/>
          </p:cNvGraphicFramePr>
          <p:nvPr/>
        </p:nvGraphicFramePr>
        <p:xfrm>
          <a:off x="4355976" y="1412776"/>
          <a:ext cx="4248472" cy="1656186"/>
        </p:xfrm>
        <a:graphic>
          <a:graphicData uri="http://schemas.openxmlformats.org/drawingml/2006/table">
            <a:tbl>
              <a:tblPr/>
              <a:tblGrid>
                <a:gridCol w="718420">
                  <a:extLst>
                    <a:ext uri="{9D8B030D-6E8A-4147-A177-3AD203B41FA5}">
                      <a16:colId xmlns:a16="http://schemas.microsoft.com/office/drawing/2014/main" xmlns="" val="20000"/>
                    </a:ext>
                  </a:extLst>
                </a:gridCol>
                <a:gridCol w="1018850">
                  <a:extLst>
                    <a:ext uri="{9D8B030D-6E8A-4147-A177-3AD203B41FA5}">
                      <a16:colId xmlns:a16="http://schemas.microsoft.com/office/drawing/2014/main" xmlns="" val="20001"/>
                    </a:ext>
                  </a:extLst>
                </a:gridCol>
                <a:gridCol w="783731">
                  <a:extLst>
                    <a:ext uri="{9D8B030D-6E8A-4147-A177-3AD203B41FA5}">
                      <a16:colId xmlns:a16="http://schemas.microsoft.com/office/drawing/2014/main" xmlns="" val="20002"/>
                    </a:ext>
                  </a:extLst>
                </a:gridCol>
                <a:gridCol w="891493">
                  <a:extLst>
                    <a:ext uri="{9D8B030D-6E8A-4147-A177-3AD203B41FA5}">
                      <a16:colId xmlns:a16="http://schemas.microsoft.com/office/drawing/2014/main" xmlns="" val="20003"/>
                    </a:ext>
                  </a:extLst>
                </a:gridCol>
                <a:gridCol w="835978">
                  <a:extLst>
                    <a:ext uri="{9D8B030D-6E8A-4147-A177-3AD203B41FA5}">
                      <a16:colId xmlns:a16="http://schemas.microsoft.com/office/drawing/2014/main" xmlns="" val="20004"/>
                    </a:ext>
                  </a:extLst>
                </a:gridCol>
              </a:tblGrid>
              <a:tr h="23659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latin typeface="맑은 고딕"/>
                        </a:rPr>
                        <a:t>hw/N</a:t>
                      </a:r>
                      <a:r>
                        <a:rPr lang="ru-RU" sz="1400" b="0" i="0" u="none" strike="noStrike" dirty="0">
                          <a:solidFill>
                            <a:srgbClr val="000000"/>
                          </a:solidFill>
                          <a:latin typeface="맑은 고딕"/>
                        </a:rPr>
                        <a:t> </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dirty="0">
                          <a:solidFill>
                            <a:srgbClr val="000000"/>
                          </a:solidFill>
                          <a:latin typeface="맑은 고딕"/>
                        </a:rPr>
                        <a:t>14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36598">
                <a:tc>
                  <a:txBody>
                    <a:bodyPr/>
                    <a:lstStyle/>
                    <a:p>
                      <a:pPr algn="ctr" fontAlgn="ctr"/>
                      <a:r>
                        <a:rPr lang="ru-RU" sz="1400" b="0" i="0" u="none" strike="noStrike" dirty="0">
                          <a:solidFill>
                            <a:srgbClr val="000000"/>
                          </a:solidFill>
                          <a:latin typeface="맑은 고딕"/>
                        </a:rPr>
                        <a:t>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2.61064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2.55543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2.5175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2.49126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36598">
                <a:tc>
                  <a:txBody>
                    <a:bodyPr/>
                    <a:lstStyle/>
                    <a:p>
                      <a:pPr algn="ctr" fontAlgn="ctr"/>
                      <a:r>
                        <a:rPr lang="ru-RU" sz="1400" b="0" i="0" u="none" strike="noStrike">
                          <a:solidFill>
                            <a:srgbClr val="000000"/>
                          </a:solidFill>
                          <a:latin typeface="맑은 고딕"/>
                        </a:rPr>
                        <a:t>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2.54246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2.49727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2.47033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2.45502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36598">
                <a:tc>
                  <a:txBody>
                    <a:bodyPr/>
                    <a:lstStyle/>
                    <a:p>
                      <a:pPr algn="ctr" fontAlgn="ctr"/>
                      <a:r>
                        <a:rPr lang="ru-RU" sz="1400" b="0" i="0" u="none" strike="noStrike">
                          <a:solidFill>
                            <a:srgbClr val="000000"/>
                          </a:solidFill>
                          <a:latin typeface="맑은 고딕"/>
                        </a:rPr>
                        <a:t>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2.34367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2.35028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2.36838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2.38929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36598">
                <a:tc>
                  <a:txBody>
                    <a:bodyPr/>
                    <a:lstStyle/>
                    <a:p>
                      <a:pPr algn="ctr" fontAlgn="ctr"/>
                      <a:r>
                        <a:rPr lang="ru-RU" sz="1400" b="0" i="0" u="none" strike="noStrike">
                          <a:solidFill>
                            <a:srgbClr val="000000"/>
                          </a:solidFill>
                          <a:latin typeface="맑은 고딕"/>
                        </a:rPr>
                        <a:t>12,5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2.27199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2.30702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2.3398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2.36786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36598">
                <a:tc>
                  <a:txBody>
                    <a:bodyPr/>
                    <a:lstStyle/>
                    <a:p>
                      <a:pPr algn="ctr" fontAlgn="ctr"/>
                      <a:r>
                        <a:rPr lang="ru-RU" sz="1400" b="0" i="0" u="none" strike="noStrike">
                          <a:solidFill>
                            <a:srgbClr val="000000"/>
                          </a:solidFill>
                          <a:latin typeface="맑은 고딕"/>
                        </a:rPr>
                        <a:t>15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2.23284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2.27603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2.31199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2.34116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36598">
                <a:tc>
                  <a:txBody>
                    <a:bodyPr/>
                    <a:lstStyle/>
                    <a:p>
                      <a:pPr algn="ctr" fontAlgn="ctr"/>
                      <a:r>
                        <a:rPr lang="ru-RU" sz="1400" b="0" i="0" u="none" strike="noStrike">
                          <a:solidFill>
                            <a:srgbClr val="000000"/>
                          </a:solidFill>
                          <a:latin typeface="맑은 고딕"/>
                        </a:rPr>
                        <a:t>17,5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2060"/>
                          </a:solidFill>
                          <a:latin typeface="맑은 고딕"/>
                        </a:rPr>
                        <a:t>2.19428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2.24041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2.27826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2.30904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graphicFrame>
        <p:nvGraphicFramePr>
          <p:cNvPr id="10" name="Таблица 9"/>
          <p:cNvGraphicFramePr>
            <a:graphicFrameLocks noGrp="1"/>
          </p:cNvGraphicFramePr>
          <p:nvPr/>
        </p:nvGraphicFramePr>
        <p:xfrm>
          <a:off x="107504" y="4221088"/>
          <a:ext cx="4104456" cy="1938014"/>
        </p:xfrm>
        <a:graphic>
          <a:graphicData uri="http://schemas.openxmlformats.org/drawingml/2006/table">
            <a:tbl>
              <a:tblPr/>
              <a:tblGrid>
                <a:gridCol w="694067">
                  <a:extLst>
                    <a:ext uri="{9D8B030D-6E8A-4147-A177-3AD203B41FA5}">
                      <a16:colId xmlns:a16="http://schemas.microsoft.com/office/drawing/2014/main" xmlns="" val="20000"/>
                    </a:ext>
                  </a:extLst>
                </a:gridCol>
                <a:gridCol w="984312">
                  <a:extLst>
                    <a:ext uri="{9D8B030D-6E8A-4147-A177-3AD203B41FA5}">
                      <a16:colId xmlns:a16="http://schemas.microsoft.com/office/drawing/2014/main" xmlns="" val="20001"/>
                    </a:ext>
                  </a:extLst>
                </a:gridCol>
                <a:gridCol w="757164">
                  <a:extLst>
                    <a:ext uri="{9D8B030D-6E8A-4147-A177-3AD203B41FA5}">
                      <a16:colId xmlns:a16="http://schemas.microsoft.com/office/drawing/2014/main" xmlns="" val="20002"/>
                    </a:ext>
                  </a:extLst>
                </a:gridCol>
                <a:gridCol w="861273">
                  <a:extLst>
                    <a:ext uri="{9D8B030D-6E8A-4147-A177-3AD203B41FA5}">
                      <a16:colId xmlns:a16="http://schemas.microsoft.com/office/drawing/2014/main" xmlns="" val="20003"/>
                    </a:ext>
                  </a:extLst>
                </a:gridCol>
                <a:gridCol w="807640">
                  <a:extLst>
                    <a:ext uri="{9D8B030D-6E8A-4147-A177-3AD203B41FA5}">
                      <a16:colId xmlns:a16="http://schemas.microsoft.com/office/drawing/2014/main" xmlns="" val="20004"/>
                    </a:ext>
                  </a:extLst>
                </a:gridCol>
              </a:tblGrid>
              <a:tr h="152254">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0" i="0" u="none" strike="noStrike" dirty="0">
                          <a:solidFill>
                            <a:srgbClr val="000000"/>
                          </a:solidFill>
                          <a:latin typeface="맑은 고딕"/>
                        </a:rPr>
                        <a:t> </a:t>
                      </a:r>
                      <a:r>
                        <a:rPr lang="en-US" sz="1400" b="0" i="0" u="none" strike="noStrike" dirty="0">
                          <a:solidFill>
                            <a:srgbClr val="000000"/>
                          </a:solidFill>
                          <a:latin typeface="맑은 고딕"/>
                        </a:rPr>
                        <a:t>hw/N</a:t>
                      </a:r>
                      <a:endParaRPr lang="ru-RU" sz="1400" b="0" i="0" u="none" strike="noStrike" dirty="0">
                        <a:solidFill>
                          <a:srgbClr val="000000"/>
                        </a:solidFill>
                        <a:latin typeface="맑은 고딕"/>
                      </a:endParaRP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99138">
                <a:tc>
                  <a:txBody>
                    <a:bodyPr/>
                    <a:lstStyle/>
                    <a:p>
                      <a:pPr algn="ctr" fontAlgn="ctr"/>
                      <a:r>
                        <a:rPr lang="ru-RU" sz="1400" b="0" i="0" u="none" strike="noStrike" dirty="0">
                          <a:solidFill>
                            <a:srgbClr val="000000"/>
                          </a:solidFill>
                          <a:latin typeface="맑은 고딕"/>
                        </a:rPr>
                        <a:t>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2.59989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2.54443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2.50706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2.48126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99138">
                <a:tc>
                  <a:txBody>
                    <a:bodyPr/>
                    <a:lstStyle/>
                    <a:p>
                      <a:pPr algn="ctr" fontAlgn="ctr"/>
                      <a:r>
                        <a:rPr lang="ru-RU" sz="1400" b="0" i="0" u="none" strike="noStrike">
                          <a:solidFill>
                            <a:srgbClr val="000000"/>
                          </a:solidFill>
                          <a:latin typeface="맑은 고딕"/>
                        </a:rPr>
                        <a:t>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2.53219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2.48684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2.46014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2.44511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99138">
                <a:tc>
                  <a:txBody>
                    <a:bodyPr/>
                    <a:lstStyle/>
                    <a:p>
                      <a:pPr algn="ctr" fontAlgn="ctr"/>
                      <a:r>
                        <a:rPr lang="ru-RU" sz="1400" b="0" i="0" u="none" strike="noStrike">
                          <a:solidFill>
                            <a:srgbClr val="000000"/>
                          </a:solidFill>
                          <a:latin typeface="맑은 고딕"/>
                        </a:rPr>
                        <a:t>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2060"/>
                          </a:solidFill>
                          <a:latin typeface="맑은 고딕"/>
                        </a:rPr>
                        <a:t>2.33483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2.34114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2.35904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2.37969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99138">
                <a:tc>
                  <a:txBody>
                    <a:bodyPr/>
                    <a:lstStyle/>
                    <a:p>
                      <a:pPr algn="ctr" fontAlgn="ctr"/>
                      <a:r>
                        <a:rPr lang="ru-RU" sz="1400" b="0" i="0" u="none" strike="noStrike">
                          <a:solidFill>
                            <a:srgbClr val="000000"/>
                          </a:solidFill>
                          <a:latin typeface="맑은 고딕"/>
                        </a:rPr>
                        <a:t>12,5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2060"/>
                          </a:solidFill>
                          <a:latin typeface="맑은 고딕"/>
                        </a:rPr>
                        <a:t>2.26359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2.29805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2.33051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2.35817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52254">
                <a:tc>
                  <a:txBody>
                    <a:bodyPr/>
                    <a:lstStyle/>
                    <a:p>
                      <a:pPr algn="ctr" fontAlgn="ctr"/>
                      <a:r>
                        <a:rPr lang="ru-RU" sz="1400" b="0" i="0" u="none" strike="noStrike">
                          <a:solidFill>
                            <a:srgbClr val="000000"/>
                          </a:solidFill>
                          <a:latin typeface="맑은 고딕"/>
                        </a:rPr>
                        <a:t>15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2060"/>
                          </a:solidFill>
                          <a:latin typeface="맑은 고딕"/>
                        </a:rPr>
                        <a:t>2.22476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2.2673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2.30284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2.33162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99138">
                <a:tc>
                  <a:txBody>
                    <a:bodyPr/>
                    <a:lstStyle/>
                    <a:p>
                      <a:pPr algn="ctr" fontAlgn="ctr"/>
                      <a:r>
                        <a:rPr lang="ru-RU" sz="1400" b="0" i="0" u="none" strike="noStrike">
                          <a:solidFill>
                            <a:srgbClr val="000000"/>
                          </a:solidFill>
                          <a:latin typeface="맑은 고딕"/>
                        </a:rPr>
                        <a:t>17,5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2060"/>
                          </a:solidFill>
                          <a:latin typeface="맑은 고딕"/>
                        </a:rPr>
                        <a:t>2.18654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2060"/>
                          </a:solidFill>
                          <a:latin typeface="맑은 고딕"/>
                        </a:rPr>
                        <a:t>2.23204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2.26943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2060"/>
                          </a:solidFill>
                          <a:latin typeface="맑은 고딕"/>
                        </a:rPr>
                        <a:t>2.29978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graphicFrame>
        <p:nvGraphicFramePr>
          <p:cNvPr id="11" name="Таблица 10"/>
          <p:cNvGraphicFramePr>
            <a:graphicFrameLocks noGrp="1"/>
          </p:cNvGraphicFramePr>
          <p:nvPr/>
        </p:nvGraphicFramePr>
        <p:xfrm>
          <a:off x="4355975" y="4221089"/>
          <a:ext cx="4392489" cy="1944215"/>
        </p:xfrm>
        <a:graphic>
          <a:graphicData uri="http://schemas.openxmlformats.org/drawingml/2006/table">
            <a:tbl>
              <a:tblPr/>
              <a:tblGrid>
                <a:gridCol w="742774">
                  <a:extLst>
                    <a:ext uri="{9D8B030D-6E8A-4147-A177-3AD203B41FA5}">
                      <a16:colId xmlns:a16="http://schemas.microsoft.com/office/drawing/2014/main" xmlns="" val="20000"/>
                    </a:ext>
                  </a:extLst>
                </a:gridCol>
                <a:gridCol w="1053387">
                  <a:extLst>
                    <a:ext uri="{9D8B030D-6E8A-4147-A177-3AD203B41FA5}">
                      <a16:colId xmlns:a16="http://schemas.microsoft.com/office/drawing/2014/main" xmlns="" val="20001"/>
                    </a:ext>
                  </a:extLst>
                </a:gridCol>
                <a:gridCol w="810299">
                  <a:extLst>
                    <a:ext uri="{9D8B030D-6E8A-4147-A177-3AD203B41FA5}">
                      <a16:colId xmlns:a16="http://schemas.microsoft.com/office/drawing/2014/main" xmlns="" val="20002"/>
                    </a:ext>
                  </a:extLst>
                </a:gridCol>
                <a:gridCol w="921713">
                  <a:extLst>
                    <a:ext uri="{9D8B030D-6E8A-4147-A177-3AD203B41FA5}">
                      <a16:colId xmlns:a16="http://schemas.microsoft.com/office/drawing/2014/main" xmlns="" val="20003"/>
                    </a:ext>
                  </a:extLst>
                </a:gridCol>
                <a:gridCol w="864316">
                  <a:extLst>
                    <a:ext uri="{9D8B030D-6E8A-4147-A177-3AD203B41FA5}">
                      <a16:colId xmlns:a16="http://schemas.microsoft.com/office/drawing/2014/main" xmlns="" val="20004"/>
                    </a:ext>
                  </a:extLst>
                </a:gridCol>
              </a:tblGrid>
              <a:tr h="277745">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0" i="0" u="none" strike="noStrike" dirty="0">
                          <a:solidFill>
                            <a:srgbClr val="000000"/>
                          </a:solidFill>
                          <a:latin typeface="맑은 고딕"/>
                        </a:rPr>
                        <a:t>  </a:t>
                      </a:r>
                      <a:r>
                        <a:rPr lang="en-US" sz="1400" b="0" i="0" u="none" strike="noStrike" dirty="0">
                          <a:solidFill>
                            <a:srgbClr val="000000"/>
                          </a:solidFill>
                          <a:latin typeface="맑은 고딕"/>
                        </a:rPr>
                        <a:t>hw/N</a:t>
                      </a:r>
                      <a:endParaRPr lang="ru-RU" sz="1400" b="0" i="0" u="none" strike="noStrike" dirty="0">
                        <a:solidFill>
                          <a:srgbClr val="000000"/>
                        </a:solidFill>
                        <a:latin typeface="맑은 고딕"/>
                      </a:endParaRP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tc>
                  <a:txBody>
                    <a:bodyPr/>
                    <a:lstStyle/>
                    <a:p>
                      <a:pPr algn="ctr" fontAlgn="ctr"/>
                      <a:r>
                        <a:rPr lang="ru-RU" sz="1400" b="0" i="0" u="none" strike="noStrike">
                          <a:solidFill>
                            <a:srgbClr val="000000"/>
                          </a:solidFill>
                          <a:latin typeface="맑은 고딕"/>
                        </a:rPr>
                        <a:t>14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9646"/>
                    </a:solidFill>
                  </a:tcPr>
                </a:tc>
                <a:extLst>
                  <a:ext uri="{0D108BD9-81ED-4DB2-BD59-A6C34878D82A}">
                    <a16:rowId xmlns:a16="http://schemas.microsoft.com/office/drawing/2014/main" xmlns="" val="10000"/>
                  </a:ext>
                </a:extLst>
              </a:tr>
              <a:tr h="277745">
                <a:tc>
                  <a:txBody>
                    <a:bodyPr/>
                    <a:lstStyle/>
                    <a:p>
                      <a:pPr algn="ctr" fontAlgn="ctr"/>
                      <a:r>
                        <a:rPr lang="ru-RU" sz="1400" b="0" i="0" u="none" strike="noStrike" dirty="0">
                          <a:solidFill>
                            <a:srgbClr val="000000"/>
                          </a:solidFill>
                          <a:latin typeface="맑은 고딕"/>
                        </a:rPr>
                        <a:t>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2.62134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2.56638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2.52789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2.50123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77745">
                <a:tc>
                  <a:txBody>
                    <a:bodyPr/>
                    <a:lstStyle/>
                    <a:p>
                      <a:pPr algn="ctr" fontAlgn="ctr"/>
                      <a:r>
                        <a:rPr lang="ru-RU" sz="1400" b="0" i="0" u="none" strike="noStrike">
                          <a:solidFill>
                            <a:srgbClr val="000000"/>
                          </a:solidFill>
                          <a:latin typeface="맑은 고딕"/>
                        </a:rPr>
                        <a:t>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2.55268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2.50767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2.48047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2.46488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77745">
                <a:tc>
                  <a:txBody>
                    <a:bodyPr/>
                    <a:lstStyle/>
                    <a:p>
                      <a:pPr algn="ctr" fontAlgn="ctr"/>
                      <a:r>
                        <a:rPr lang="ru-RU" sz="1400" b="0" i="0" u="none" strike="noStrike">
                          <a:solidFill>
                            <a:srgbClr val="000000"/>
                          </a:solidFill>
                          <a:latin typeface="맑은 고딕"/>
                        </a:rPr>
                        <a:t>10</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2.35248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2.35939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2.37768</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2.39885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77745">
                <a:tc>
                  <a:txBody>
                    <a:bodyPr/>
                    <a:lstStyle/>
                    <a:p>
                      <a:pPr algn="ctr" fontAlgn="ctr"/>
                      <a:r>
                        <a:rPr lang="ru-RU" sz="1400" b="0" i="0" u="none" strike="noStrike">
                          <a:solidFill>
                            <a:srgbClr val="000000"/>
                          </a:solidFill>
                          <a:latin typeface="맑은 고딕"/>
                        </a:rPr>
                        <a:t>12,5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a:solidFill>
                            <a:srgbClr val="000000"/>
                          </a:solidFill>
                          <a:latin typeface="맑은 고딕"/>
                        </a:rPr>
                        <a:t>2.28037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2.31596</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FF0000"/>
                          </a:solidFill>
                          <a:latin typeface="맑은 고딕"/>
                        </a:rPr>
                        <a:t>2.34904</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FF0000"/>
                          </a:solidFill>
                          <a:latin typeface="맑은 고딕"/>
                        </a:rPr>
                        <a:t>2.3775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77745">
                <a:tc>
                  <a:txBody>
                    <a:bodyPr/>
                    <a:lstStyle/>
                    <a:p>
                      <a:pPr algn="ctr" fontAlgn="ctr"/>
                      <a:r>
                        <a:rPr lang="ru-RU" sz="1400" b="0" i="0" u="none" strike="noStrike">
                          <a:solidFill>
                            <a:srgbClr val="000000"/>
                          </a:solidFill>
                          <a:latin typeface="맑은 고딕"/>
                        </a:rPr>
                        <a:t>15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2060"/>
                          </a:solidFill>
                          <a:latin typeface="맑은 고딕"/>
                        </a:rPr>
                        <a:t>2.2409</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2.28473</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2.3211</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2.35067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77745">
                <a:tc>
                  <a:txBody>
                    <a:bodyPr/>
                    <a:lstStyle/>
                    <a:p>
                      <a:pPr algn="ctr" fontAlgn="ctr"/>
                      <a:r>
                        <a:rPr lang="ru-RU" sz="1400" b="0" i="0" u="none" strike="noStrike" dirty="0">
                          <a:solidFill>
                            <a:srgbClr val="000000"/>
                          </a:solidFill>
                          <a:latin typeface="맑은 고딕"/>
                        </a:rPr>
                        <a:t>17,5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ru-RU" sz="1400" b="0" i="0" u="none" strike="noStrike" dirty="0">
                          <a:solidFill>
                            <a:srgbClr val="000000"/>
                          </a:solidFill>
                          <a:latin typeface="맑은 고딕"/>
                        </a:rPr>
                        <a:t>2.202</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2.24875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a:solidFill>
                            <a:srgbClr val="000000"/>
                          </a:solidFill>
                          <a:latin typeface="맑은 고딕"/>
                        </a:rPr>
                        <a:t>2.28705</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400" b="0" i="0" u="none" strike="noStrike" dirty="0">
                          <a:solidFill>
                            <a:srgbClr val="000000"/>
                          </a:solidFill>
                          <a:latin typeface="맑은 고딕"/>
                        </a:rPr>
                        <a:t>2.31827</a:t>
                      </a:r>
                    </a:p>
                  </a:txBody>
                  <a:tcPr marL="7802" marR="7802" marT="78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bl>
          </a:graphicData>
        </a:graphic>
      </p:graphicFrame>
      <p:sp>
        <p:nvSpPr>
          <p:cNvPr id="12" name="Прямоугольник 11"/>
          <p:cNvSpPr/>
          <p:nvPr/>
        </p:nvSpPr>
        <p:spPr>
          <a:xfrm>
            <a:off x="1187624" y="1052736"/>
            <a:ext cx="2086597" cy="369332"/>
          </a:xfrm>
          <a:prstGeom prst="rect">
            <a:avLst/>
          </a:prstGeom>
        </p:spPr>
        <p:txBody>
          <a:bodyPr wrap="none">
            <a:spAutoFit/>
          </a:bodyPr>
          <a:lstStyle/>
          <a:p>
            <a:r>
              <a:rPr lang="en-US" dirty="0"/>
              <a:t>Total binding energy</a:t>
            </a:r>
            <a:endParaRPr lang="ru-RU" dirty="0"/>
          </a:p>
        </p:txBody>
      </p:sp>
      <p:sp>
        <p:nvSpPr>
          <p:cNvPr id="13" name="Прямоугольник 12"/>
          <p:cNvSpPr/>
          <p:nvPr/>
        </p:nvSpPr>
        <p:spPr>
          <a:xfrm>
            <a:off x="6156176" y="1052736"/>
            <a:ext cx="1512145" cy="369332"/>
          </a:xfrm>
          <a:prstGeom prst="rect">
            <a:avLst/>
          </a:prstGeom>
        </p:spPr>
        <p:txBody>
          <a:bodyPr wrap="none">
            <a:spAutoFit/>
          </a:bodyPr>
          <a:lstStyle/>
          <a:p>
            <a:r>
              <a:rPr lang="en-US" dirty="0"/>
              <a:t>Matter radius</a:t>
            </a:r>
            <a:endParaRPr lang="ru-RU" dirty="0"/>
          </a:p>
        </p:txBody>
      </p:sp>
      <p:sp>
        <p:nvSpPr>
          <p:cNvPr id="14" name="Прямоугольник 13"/>
          <p:cNvSpPr/>
          <p:nvPr/>
        </p:nvSpPr>
        <p:spPr>
          <a:xfrm>
            <a:off x="1475656" y="3861048"/>
            <a:ext cx="1593257" cy="369332"/>
          </a:xfrm>
          <a:prstGeom prst="rect">
            <a:avLst/>
          </a:prstGeom>
        </p:spPr>
        <p:txBody>
          <a:bodyPr wrap="none">
            <a:spAutoFit/>
          </a:bodyPr>
          <a:lstStyle/>
          <a:p>
            <a:r>
              <a:rPr lang="en-US" dirty="0"/>
              <a:t>Neutron radius</a:t>
            </a:r>
            <a:endParaRPr lang="ru-RU" dirty="0"/>
          </a:p>
        </p:txBody>
      </p:sp>
      <p:sp>
        <p:nvSpPr>
          <p:cNvPr id="15" name="Прямоугольник 14"/>
          <p:cNvSpPr/>
          <p:nvPr/>
        </p:nvSpPr>
        <p:spPr>
          <a:xfrm>
            <a:off x="6300192" y="3861048"/>
            <a:ext cx="1445139" cy="369332"/>
          </a:xfrm>
          <a:prstGeom prst="rect">
            <a:avLst/>
          </a:prstGeom>
        </p:spPr>
        <p:txBody>
          <a:bodyPr wrap="none">
            <a:spAutoFit/>
          </a:bodyPr>
          <a:lstStyle/>
          <a:p>
            <a:r>
              <a:rPr lang="en-US" dirty="0"/>
              <a:t>Proton radius</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Специальное оформление">
  <a:themeElements>
    <a:clrScheme name="Специальное оформление 15">
      <a:dk1>
        <a:srgbClr val="000000"/>
      </a:dk1>
      <a:lt1>
        <a:srgbClr val="FFFFFF"/>
      </a:lt1>
      <a:dk2>
        <a:srgbClr val="000099"/>
      </a:dk2>
      <a:lt2>
        <a:srgbClr val="7C847D"/>
      </a:lt2>
      <a:accent1>
        <a:srgbClr val="3399FF"/>
      </a:accent1>
      <a:accent2>
        <a:srgbClr val="FF9900"/>
      </a:accent2>
      <a:accent3>
        <a:srgbClr val="FFFFFF"/>
      </a:accent3>
      <a:accent4>
        <a:srgbClr val="000000"/>
      </a:accent4>
      <a:accent5>
        <a:srgbClr val="ADCAFF"/>
      </a:accent5>
      <a:accent6>
        <a:srgbClr val="E78A00"/>
      </a:accent6>
      <a:hlink>
        <a:srgbClr val="FFCC00"/>
      </a:hlink>
      <a:folHlink>
        <a:srgbClr val="FF3300"/>
      </a:folHlink>
    </a:clrScheme>
    <a:fontScheme name="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2"/>
            </a:solidFill>
            <a:effectLst/>
            <a:latin typeface="Arial" charset="0"/>
          </a:defRPr>
        </a:defPPr>
      </a:lstStyle>
    </a:lnDef>
  </a:objectDefaults>
  <a:extraClrSchemeLst>
    <a:extraClrScheme>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Специальное оформление 13">
        <a:dk1>
          <a:srgbClr val="000000"/>
        </a:dk1>
        <a:lt1>
          <a:srgbClr val="FFFFFF"/>
        </a:lt1>
        <a:dk2>
          <a:srgbClr val="000099"/>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Специальное оформление 14">
        <a:dk1>
          <a:srgbClr val="000000"/>
        </a:dk1>
        <a:lt1>
          <a:srgbClr val="FFFFFF"/>
        </a:lt1>
        <a:dk2>
          <a:srgbClr val="000099"/>
        </a:dk2>
        <a:lt2>
          <a:srgbClr val="7C847D"/>
        </a:lt2>
        <a:accent1>
          <a:srgbClr val="3399FF"/>
        </a:accent1>
        <a:accent2>
          <a:srgbClr val="FF9900"/>
        </a:accent2>
        <a:accent3>
          <a:srgbClr val="FFFFFF"/>
        </a:accent3>
        <a:accent4>
          <a:srgbClr val="000000"/>
        </a:accent4>
        <a:accent5>
          <a:srgbClr val="ADCAFF"/>
        </a:accent5>
        <a:accent6>
          <a:srgbClr val="E78A00"/>
        </a:accent6>
        <a:hlink>
          <a:srgbClr val="FF6600"/>
        </a:hlink>
        <a:folHlink>
          <a:srgbClr val="FF3300"/>
        </a:folHlink>
      </a:clrScheme>
      <a:clrMap bg1="lt1" tx1="dk1" bg2="lt2" tx2="dk2" accent1="accent1" accent2="accent2" accent3="accent3" accent4="accent4" accent5="accent5" accent6="accent6" hlink="hlink" folHlink="folHlink"/>
    </a:extraClrScheme>
    <a:extraClrScheme>
      <a:clrScheme name="Специальное оформление 15">
        <a:dk1>
          <a:srgbClr val="000000"/>
        </a:dk1>
        <a:lt1>
          <a:srgbClr val="FFFFFF"/>
        </a:lt1>
        <a:dk2>
          <a:srgbClr val="000099"/>
        </a:dk2>
        <a:lt2>
          <a:srgbClr val="7C847D"/>
        </a:lt2>
        <a:accent1>
          <a:srgbClr val="3399FF"/>
        </a:accent1>
        <a:accent2>
          <a:srgbClr val="FF9900"/>
        </a:accent2>
        <a:accent3>
          <a:srgbClr val="FFFFFF"/>
        </a:accent3>
        <a:accent4>
          <a:srgbClr val="000000"/>
        </a:accent4>
        <a:accent5>
          <a:srgbClr val="ADCAFF"/>
        </a:accent5>
        <a:accent6>
          <a:srgbClr val="E78A00"/>
        </a:accent6>
        <a:hlink>
          <a:srgbClr val="FFCC00"/>
        </a:hlink>
        <a:folHlink>
          <a:srgbClr val="FF33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Специальное оформление">
  <a:themeElements>
    <a:clrScheme name="Специальное оформление 15">
      <a:dk1>
        <a:srgbClr val="000000"/>
      </a:dk1>
      <a:lt1>
        <a:srgbClr val="FFFFFF"/>
      </a:lt1>
      <a:dk2>
        <a:srgbClr val="000099"/>
      </a:dk2>
      <a:lt2>
        <a:srgbClr val="7C847D"/>
      </a:lt2>
      <a:accent1>
        <a:srgbClr val="3399FF"/>
      </a:accent1>
      <a:accent2>
        <a:srgbClr val="FF9900"/>
      </a:accent2>
      <a:accent3>
        <a:srgbClr val="FFFFFF"/>
      </a:accent3>
      <a:accent4>
        <a:srgbClr val="000000"/>
      </a:accent4>
      <a:accent5>
        <a:srgbClr val="ADCAFF"/>
      </a:accent5>
      <a:accent6>
        <a:srgbClr val="E78A00"/>
      </a:accent6>
      <a:hlink>
        <a:srgbClr val="FFCC00"/>
      </a:hlink>
      <a:folHlink>
        <a:srgbClr val="FF3300"/>
      </a:folHlink>
    </a:clrScheme>
    <a:fontScheme name="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400" b="0" i="0" u="none" strike="noStrike" cap="none" normalizeH="0" baseline="0" smtClean="0">
            <a:ln>
              <a:noFill/>
            </a:ln>
            <a:solidFill>
              <a:schemeClr val="tx2"/>
            </a:solidFill>
            <a:effectLst/>
            <a:latin typeface="Arial" charset="0"/>
          </a:defRPr>
        </a:defPPr>
      </a:lstStyle>
    </a:lnDef>
  </a:objectDefaults>
  <a:extraClrSchemeLst>
    <a:extraClrScheme>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Специальное оформление 13">
        <a:dk1>
          <a:srgbClr val="000000"/>
        </a:dk1>
        <a:lt1>
          <a:srgbClr val="FFFFFF"/>
        </a:lt1>
        <a:dk2>
          <a:srgbClr val="000099"/>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Специальное оформление 14">
        <a:dk1>
          <a:srgbClr val="000000"/>
        </a:dk1>
        <a:lt1>
          <a:srgbClr val="FFFFFF"/>
        </a:lt1>
        <a:dk2>
          <a:srgbClr val="000099"/>
        </a:dk2>
        <a:lt2>
          <a:srgbClr val="7C847D"/>
        </a:lt2>
        <a:accent1>
          <a:srgbClr val="3399FF"/>
        </a:accent1>
        <a:accent2>
          <a:srgbClr val="FF9900"/>
        </a:accent2>
        <a:accent3>
          <a:srgbClr val="FFFFFF"/>
        </a:accent3>
        <a:accent4>
          <a:srgbClr val="000000"/>
        </a:accent4>
        <a:accent5>
          <a:srgbClr val="ADCAFF"/>
        </a:accent5>
        <a:accent6>
          <a:srgbClr val="E78A00"/>
        </a:accent6>
        <a:hlink>
          <a:srgbClr val="FF6600"/>
        </a:hlink>
        <a:folHlink>
          <a:srgbClr val="FF3300"/>
        </a:folHlink>
      </a:clrScheme>
      <a:clrMap bg1="lt1" tx1="dk1" bg2="lt2" tx2="dk2" accent1="accent1" accent2="accent2" accent3="accent3" accent4="accent4" accent5="accent5" accent6="accent6" hlink="hlink" folHlink="folHlink"/>
    </a:extraClrScheme>
    <a:extraClrScheme>
      <a:clrScheme name="Специальное оформление 15">
        <a:dk1>
          <a:srgbClr val="000000"/>
        </a:dk1>
        <a:lt1>
          <a:srgbClr val="FFFFFF"/>
        </a:lt1>
        <a:dk2>
          <a:srgbClr val="000099"/>
        </a:dk2>
        <a:lt2>
          <a:srgbClr val="7C847D"/>
        </a:lt2>
        <a:accent1>
          <a:srgbClr val="3399FF"/>
        </a:accent1>
        <a:accent2>
          <a:srgbClr val="FF9900"/>
        </a:accent2>
        <a:accent3>
          <a:srgbClr val="FFFFFF"/>
        </a:accent3>
        <a:accent4>
          <a:srgbClr val="000000"/>
        </a:accent4>
        <a:accent5>
          <a:srgbClr val="ADCAFF"/>
        </a:accent5>
        <a:accent6>
          <a:srgbClr val="E78A00"/>
        </a:accent6>
        <a:hlink>
          <a:srgbClr val="FFCC00"/>
        </a:hlink>
        <a:folHlink>
          <a:srgbClr val="FF33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5329</TotalTime>
  <Words>2293</Words>
  <Application>Microsoft Office PowerPoint</Application>
  <PresentationFormat>Экран (4:3)</PresentationFormat>
  <Paragraphs>786</Paragraphs>
  <Slides>15</Slides>
  <Notes>1</Notes>
  <HiddenSlides>0</HiddenSlides>
  <MMClips>0</MMClips>
  <ScaleCrop>false</ScaleCrop>
  <HeadingPairs>
    <vt:vector size="8" baseType="variant">
      <vt:variant>
        <vt:lpstr>Использованные шрифты</vt:lpstr>
      </vt:variant>
      <vt:variant>
        <vt:i4>5</vt:i4>
      </vt:variant>
      <vt:variant>
        <vt:lpstr>Тема</vt:lpstr>
      </vt:variant>
      <vt:variant>
        <vt:i4>3</vt:i4>
      </vt:variant>
      <vt:variant>
        <vt:lpstr>Внедренные серверы OLE</vt:lpstr>
      </vt:variant>
      <vt:variant>
        <vt:i4>1</vt:i4>
      </vt:variant>
      <vt:variant>
        <vt:lpstr>Заголовки слайдов</vt:lpstr>
      </vt:variant>
      <vt:variant>
        <vt:i4>15</vt:i4>
      </vt:variant>
    </vt:vector>
  </HeadingPairs>
  <TitlesOfParts>
    <vt:vector size="24" baseType="lpstr">
      <vt:lpstr>맑은 고딕</vt:lpstr>
      <vt:lpstr>Arial</vt:lpstr>
      <vt:lpstr>Calibri</vt:lpstr>
      <vt:lpstr>DejaVu Sans</vt:lpstr>
      <vt:lpstr>Times New Roman</vt:lpstr>
      <vt:lpstr>Тема Office</vt:lpstr>
      <vt:lpstr>Специальное оформление</vt:lpstr>
      <vt:lpstr>1_Специальное оформление</vt:lpstr>
      <vt:lpstr>Equation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Main results and conclusions</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Родкин Дмитрий Михайлович</dc:creator>
  <cp:lastModifiedBy>dmitryr</cp:lastModifiedBy>
  <cp:revision>496</cp:revision>
  <dcterms:created xsi:type="dcterms:W3CDTF">2016-11-14T13:06:12Z</dcterms:created>
  <dcterms:modified xsi:type="dcterms:W3CDTF">2022-07-14T18:02:32Z</dcterms:modified>
</cp:coreProperties>
</file>