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274" r:id="rId3"/>
    <p:sldId id="256" r:id="rId4"/>
    <p:sldId id="259" r:id="rId5"/>
    <p:sldId id="257" r:id="rId6"/>
    <p:sldId id="258" r:id="rId7"/>
    <p:sldId id="266" r:id="rId8"/>
    <p:sldId id="261" r:id="rId9"/>
    <p:sldId id="286" r:id="rId10"/>
    <p:sldId id="278" r:id="rId11"/>
    <p:sldId id="275" r:id="rId12"/>
    <p:sldId id="260" r:id="rId13"/>
    <p:sldId id="289" r:id="rId14"/>
    <p:sldId id="280" r:id="rId15"/>
    <p:sldId id="262" r:id="rId16"/>
    <p:sldId id="264" r:id="rId17"/>
    <p:sldId id="288" r:id="rId18"/>
    <p:sldId id="282" r:id="rId19"/>
    <p:sldId id="283" r:id="rId20"/>
    <p:sldId id="284" r:id="rId21"/>
    <p:sldId id="265" r:id="rId22"/>
    <p:sldId id="268" r:id="rId23"/>
    <p:sldId id="272" r:id="rId24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 snapToGrid="0">
      <p:cViewPr varScale="1">
        <p:scale>
          <a:sx n="145" d="100"/>
          <a:sy n="145" d="100"/>
        </p:scale>
        <p:origin x="294" y="11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65C98E3-DF4A-4371-89D9-D4838335E72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72AE78-C9CE-4D95-810D-F49003F40F6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F4C508-E40F-4ACF-AE02-878435A365A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AA7ABA-0D2C-4CD8-8B78-81F4368AD1E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79242BE-2044-4DA4-83E9-2BB71F5B6395}" type="slidenum">
              <a:rPr/>
              <a:pPr marL="0" marR="0" lvl="0" indent="0" algn="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4225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D55747-2251-4D9B-B793-35C804E4C9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D27FB29-4A9D-43C8-B472-8C883DEE7C5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FCD2105B-C2B4-4AC6-95E9-2F05525A8B5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E7836A-878F-4A3A-A035-2EB8EE57C65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489863-E357-49A7-B573-9AC86B93099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00B2F0-C37C-4436-B385-D3E5958CA6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D570644-B844-4CD0-84F6-314FE0B1AC6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7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B87D96-03AE-48D7-8321-686935C27F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F6BDD7F-9C0D-46E5-8088-F15D9200396F}" type="slidenum">
              <a:rPr/>
              <a:pPr lvl="0"/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024FAC-810E-4B46-B882-3FE11A3BA3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1A18577-034D-44A5-B229-E075DCF2EF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CA820E-FD61-4269-906F-0F0B667596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A0B6497-40D2-491D-A366-4268BB046264}" type="slidenum">
              <a:rPr/>
              <a:pPr lvl="0"/>
              <a:t>15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40CC40E-A3FF-4A21-B4AB-0910908AC9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86CEB3-908B-488C-A72D-6316337B50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8C030-9B3D-41C3-BC86-0CAE00C9D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C909EF-ADF5-45C8-B142-CA7F1F38DCCA}" type="slidenum">
              <a:rPr/>
              <a:pPr lvl="0"/>
              <a:t>16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E24752-2F44-484F-B443-AAD403ED7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24C9DF-0E87-4B81-86A7-68F2931A29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8C030-9B3D-41C3-BC86-0CAE00C9D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C909EF-ADF5-45C8-B142-CA7F1F38DCCA}" type="slidenum">
              <a:rPr/>
              <a:pPr lvl="0"/>
              <a:t>17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E24752-2F44-484F-B443-AAD403ED7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24C9DF-0E87-4B81-86A7-68F2931A29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8C030-9B3D-41C3-BC86-0CAE00C9D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C909EF-ADF5-45C8-B142-CA7F1F38DCCA}" type="slidenum">
              <a:rPr/>
              <a:pPr lvl="0"/>
              <a:t>18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E24752-2F44-484F-B443-AAD403ED7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24C9DF-0E87-4B81-86A7-68F2931A29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8C030-9B3D-41C3-BC86-0CAE00C9D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C909EF-ADF5-45C8-B142-CA7F1F38DCCA}" type="slidenum">
              <a:rPr/>
              <a:pPr lvl="0"/>
              <a:t>19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E24752-2F44-484F-B443-AAD403ED7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24C9DF-0E87-4B81-86A7-68F2931A29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8C030-9B3D-41C3-BC86-0CAE00C9D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C909EF-ADF5-45C8-B142-CA7F1F38DCCA}" type="slidenum">
              <a:rPr/>
              <a:pPr lvl="0"/>
              <a:t>20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1E24752-2F44-484F-B443-AAD403ED7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24C9DF-0E87-4B81-86A7-68F2931A29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D70B7B-A5EF-4539-819F-8342A14E5C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846E2C-2F83-48DE-98B7-E54D0E6C80CB}" type="slidenum">
              <a:rPr/>
              <a:pPr lvl="0"/>
              <a:t>21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2D38A2-1DF2-40D4-941E-A89A5F9368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46CFD6-316F-45D3-A841-AB9FE7E848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D570644-B844-4CD0-84F6-314FE0B1AC64}" type="slidenum">
              <a:rPr lang="ru-RU" smtClean="0"/>
              <a:pPr lvl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AA632-CC30-43D5-9E1E-A909B2B677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B3DE91-66E2-4A47-BB3E-4BD59A27A049}" type="slidenum">
              <a:rPr/>
              <a:pPr lvl="0"/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05998D-07E7-40EB-9FF4-90F7936AB0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A56686A-3E41-4DDE-B90F-17F58F7D6A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6BDD88-3D9B-40CD-8A6F-20321DBA7A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0E5A3F-3E99-49E1-ACD5-37CEC8D251DE}" type="slidenum">
              <a:rPr/>
              <a:pPr lvl="0"/>
              <a:t>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E65589-60B9-4B0B-9657-42460E8AD1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4BDBC1-3F70-4A44-A01C-D64DF9D617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617B36-BD59-4BD9-8705-1062ED8BD1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1EDD1B-466C-46E7-B213-EF4AFB3B9A98}" type="slidenum">
              <a:rPr/>
              <a:pPr lvl="0"/>
              <a:t>6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4743486-D8ED-4D0C-8D2F-15C21CA70D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995F4C9-81A4-4ECB-89B2-321B684639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AA632-CC30-43D5-9E1E-A909B2B677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B3DE91-66E2-4A47-BB3E-4BD59A27A049}" type="slidenum">
              <a:rPr/>
              <a:pPr lvl="0"/>
              <a:t>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05998D-07E7-40EB-9FF4-90F7936AB0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A56686A-3E41-4DDE-B90F-17F58F7D6A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9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DAAEB-88D0-425A-A782-D7FE5CABC1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1FE622-00FD-4774-855B-FC867BDDBA61}" type="slidenum">
              <a:rPr/>
              <a:pPr lvl="0"/>
              <a:t>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DD90F2A-12F6-4285-B017-69648AAE23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322124-7BD7-4E8F-ABA1-5DABA95B6D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DAAEB-88D0-425A-A782-D7FE5CABC1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1FE622-00FD-4774-855B-FC867BDDBA61}" type="slidenum">
              <a:rPr/>
              <a:pPr lvl="0"/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DD90F2A-12F6-4285-B017-69648AAE23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322124-7BD7-4E8F-ABA1-5DABA95B6D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45237B-5D93-45A4-9463-F4539683B3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996A99A-0658-4915-9343-50143CDB8908}" type="slidenum">
              <a:rPr/>
              <a:pPr lvl="0"/>
              <a:t>12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34C881C-C16F-4ADE-91E3-064CD6A8F9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99AA9D-9309-41AE-A57A-757771EC0A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45237B-5D93-45A4-9463-F4539683B3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996A99A-0658-4915-9343-50143CDB8908}" type="slidenum">
              <a:rPr/>
              <a:pPr lvl="0"/>
              <a:t>13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34C881C-C16F-4ADE-91E3-064CD6A8F9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99AA9D-9309-41AE-A57A-757771EC0A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0888C-0477-448F-A4DC-6F857D27D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42327D-1EB2-4323-AF09-9BEDC23E3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7DE38-2F97-42D4-A8AC-2EB1B2DA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7FE98-2AB9-4D76-A4EA-7EC098B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50051-0BE3-4157-9942-DE848E5D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051A12-9678-4FC0-A3CC-C5643624B43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3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F3103-E45D-4037-A82C-56DF1C0C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B058D-EBBA-421F-8092-9DC30852E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45975-7126-46BB-8F0C-0AA6D279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44274-6CD1-4402-BE80-E6896325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3707D-BDEE-4A25-8A01-50DFB625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52FD16-3DC9-4D59-93A1-5CACBEC4836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33487C-ACAD-4167-8CD3-E9A33C325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8EAB30-27B3-4E2F-9151-B92CF742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3BD78-1971-4019-8CA0-77A45C40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70D88E-04A8-4E30-AE24-8236BF12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4418E-7638-4DB1-846B-C16EACF7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8D812B-9673-48D5-9E38-1230726ECEA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2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99316-6577-48D1-B8CA-70544C1C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598F5-B55E-4930-B003-8B4957C9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F4168-277E-4CE1-AF14-654424EE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E513D-F3B6-42E5-B8E8-E550CF01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4FD8A-2ABB-4DBA-890D-FDA89126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725371-A519-4B76-9F41-F056F59E87F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6D6D3-AE2F-40F3-B675-93941B4E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5347D-9EB7-430D-B430-687D6322C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B9CE4-2911-4C44-9CBA-DAB49076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F4968-527F-413B-BD2D-A7527961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7F62D-1EE4-4E68-A74D-64857FA9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20754E-8E7A-4220-A55C-B369CB4B4D9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0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A9753-EFAE-487F-ADC4-A441ABF4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DB763-CDE3-43DB-89AC-F5CDF68FA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62E38-AFC3-48E1-A099-44F23EA6B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5F402-ECA0-4059-9EA5-D3BF6840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44E6E-6ED6-445D-A8B7-101A4F24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56198-B13E-436D-AEDE-AE26E5CC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B27693-7170-4532-A5D8-1D2009994F7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2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A0826-EEBB-4454-98B4-CDB4CC98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B61DD-E8B6-42AB-B519-DB2D8C2D2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64C4EB-6E2D-496F-A589-C456EBA8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BCF2A1-21D6-4FC1-9E65-F4DD09506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699208-233D-4365-9DE2-D8289EFC4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D3AE56-76E4-4B86-9D93-3CC31771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B7FEA7-0B1A-4FE0-A64D-7A8D32F4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337007-E1C5-4A4F-9D6F-15949AAF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D4D74A-162C-4C83-9C32-FF6D7F96936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3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1BDEE-D04D-44F4-9B2C-6546B0EC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480EA-20F5-4013-9C50-DA7CEFAA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34AA5C-8A4C-400D-B7A5-FED0B336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3BDA68-AE02-4138-8EED-19542D7C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061A8E-CD05-47D8-82E5-0B8B4F97D2E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7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38D096-62DD-4944-A97A-285481D7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C154A-CCC8-44F6-8977-894C00BF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D7A7B-7566-41B7-AEC6-FE0FBAFB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DEC66-45DC-4AC5-90D7-5F23840B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D2E9E-D7D9-4EBD-A7B5-4A92DBC3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9BA26C-7B38-4212-9059-2823D84A7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05551-00D3-4154-9FA7-41D47E39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25A06-5BAC-4948-8E68-0899A466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4B59B-7CD8-40BF-8C7F-7BE04F31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56F787-F4D9-4C27-B00E-A94A354C708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F27C-6D4E-4BB3-BA47-69A25A6E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553C12-CBF7-4E07-A56A-9E5B57742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BC5802-5F6E-4ED4-912D-9CCB46E7C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2C2497-379F-40B8-861D-670AE8B7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AD62F-A5E0-4BC2-8BCF-9F20C74D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795F4F-D108-4F2F-9A9D-C9673787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5DD5A5-7899-4DB4-AB1B-A9BE596BA67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BEDEF-97BA-434D-8BF7-E48F80D07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6FFF3-FC9B-4B8A-B693-B04112B082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23666-E18C-4E18-AD48-A21C0FEE1BC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700D7C-BE25-4274-92E8-669240E5367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1FAA9-4FB7-49A5-AC0E-3065BC6CA3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A5FCC3D-72D8-4587-B9F7-C6E452983DC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lapkin@jinr.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edipix.web.cern.ch/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107280"/>
            <a:ext cx="7559675" cy="1794669"/>
          </a:xfrm>
        </p:spPr>
        <p:txBody>
          <a:bodyPr/>
          <a:lstStyle/>
          <a:p>
            <a:r>
              <a:rPr lang="en-US" sz="3600" dirty="0"/>
              <a:t>Software for processing and analyzing data obtained from hybrid pixel detectors of the </a:t>
            </a:r>
            <a:r>
              <a:rPr lang="en-US" sz="3600" dirty="0" err="1"/>
              <a:t>Medipix</a:t>
            </a:r>
            <a:r>
              <a:rPr lang="en-US" sz="3600" dirty="0"/>
              <a:t> family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618" y="3791109"/>
            <a:ext cx="7559675" cy="137001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Aleksandr</a:t>
            </a:r>
            <a:r>
              <a:rPr lang="en-US" dirty="0"/>
              <a:t> </a:t>
            </a:r>
            <a:r>
              <a:rPr lang="en-US" dirty="0" err="1"/>
              <a:t>Lapkin</a:t>
            </a:r>
            <a:r>
              <a:rPr lang="en-US" dirty="0"/>
              <a:t> (JINR)</a:t>
            </a:r>
            <a:r>
              <a:rPr lang="ru-RU" dirty="0"/>
              <a:t>(</a:t>
            </a:r>
            <a:r>
              <a:rPr lang="en-US" dirty="0"/>
              <a:t>lapkin@jinr.ru</a:t>
            </a:r>
            <a:r>
              <a:rPr lang="ru-RU" dirty="0"/>
              <a:t>)</a:t>
            </a:r>
            <a:endParaRPr lang="en-US" dirty="0"/>
          </a:p>
          <a:p>
            <a:r>
              <a:rPr lang="en-US" dirty="0"/>
              <a:t>Nucleus-2022</a:t>
            </a:r>
          </a:p>
          <a:p>
            <a:r>
              <a:rPr lang="en-US" dirty="0"/>
              <a:t>15.07.2022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06913"/>
            <a:ext cx="4112009" cy="192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580" y="211793"/>
            <a:ext cx="7635397" cy="94644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Regions of Interest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93" y="5014911"/>
            <a:ext cx="9071640" cy="557213"/>
          </a:xfrm>
        </p:spPr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program can operate a set of different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Region of interest is a detector area which is processed independently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5600" y="5165280"/>
            <a:ext cx="330040" cy="390600"/>
          </a:xfrm>
        </p:spPr>
        <p:txBody>
          <a:bodyPr/>
          <a:lstStyle/>
          <a:p>
            <a:pPr lvl="0"/>
            <a:fld id="{F0725371-A519-4B76-9F41-F056F59E87F3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10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35"/>
          <p:cNvGrpSpPr/>
          <p:nvPr/>
        </p:nvGrpSpPr>
        <p:grpSpPr>
          <a:xfrm>
            <a:off x="4197351" y="2110477"/>
            <a:ext cx="5789845" cy="1714763"/>
            <a:chOff x="-117139" y="1400178"/>
            <a:chExt cx="5038488" cy="137900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ABB1D4D-8FB3-4184-814C-128DA63D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0" y="1418688"/>
              <a:ext cx="4464000" cy="1234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4477497" y="1401107"/>
              <a:ext cx="166688" cy="1200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1152" y="1450819"/>
              <a:ext cx="245268" cy="198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4212944" y="1890002"/>
              <a:ext cx="1135584" cy="28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FFC pixel value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72774" y="2668876"/>
              <a:ext cx="683008" cy="110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58963" y="2561093"/>
              <a:ext cx="33813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71934" y="2559129"/>
              <a:ext cx="33813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156078" y="2553999"/>
              <a:ext cx="389674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42994" y="2559645"/>
              <a:ext cx="33813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2823" y="2551986"/>
              <a:ext cx="355600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2875" y="1400178"/>
              <a:ext cx="142876" cy="1214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4283" y="2490689"/>
              <a:ext cx="14287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521" y="1424705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9285" y="1635089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901" y="1852713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046" y="2064961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077" y="2281604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79793" y="2293712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381157" y="1891274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0.6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82141" y="1698465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0.8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400825" y="2559131"/>
              <a:ext cx="33813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08297" y="2439649"/>
              <a:ext cx="197643" cy="198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383228" y="2094261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0.4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 rot="16200000">
              <a:off x="-333426" y="1867410"/>
              <a:ext cx="620456" cy="18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68875" y="905669"/>
            <a:ext cx="306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Frame area, FFC, THL = 36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71524" y="1609724"/>
            <a:ext cx="542131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Solder wire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80329" y="1603374"/>
            <a:ext cx="569914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1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La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28788" y="1254124"/>
            <a:ext cx="630236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2</a:t>
            </a:r>
          </a:p>
          <a:p>
            <a:pPr algn="ctr"/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Gd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1711" y="1616074"/>
            <a:ext cx="571499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3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86049" y="1263649"/>
            <a:ext cx="551655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4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964681" y="1603374"/>
            <a:ext cx="571500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5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La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12354" y="1266824"/>
            <a:ext cx="588170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6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14799" y="1612899"/>
            <a:ext cx="557212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7</a:t>
            </a:r>
          </a:p>
          <a:p>
            <a:pPr algn="ctr"/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Gd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314849" y="1273174"/>
            <a:ext cx="551655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8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843486" y="1616074"/>
            <a:ext cx="559594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9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>
            <a:stCxn id="51" idx="2"/>
          </p:cNvCxnSpPr>
          <p:nvPr/>
        </p:nvCxnSpPr>
        <p:spPr>
          <a:xfrm>
            <a:off x="4842590" y="1917699"/>
            <a:ext cx="42465" cy="2476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52" idx="2"/>
          </p:cNvCxnSpPr>
          <p:nvPr/>
        </p:nvCxnSpPr>
        <p:spPr>
          <a:xfrm flipH="1">
            <a:off x="5408932" y="1911349"/>
            <a:ext cx="56354" cy="2667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54" idx="2"/>
            <a:endCxn id="79" idx="0"/>
          </p:cNvCxnSpPr>
          <p:nvPr/>
        </p:nvCxnSpPr>
        <p:spPr>
          <a:xfrm>
            <a:off x="5843906" y="1562099"/>
            <a:ext cx="58737" cy="618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55" idx="2"/>
          </p:cNvCxnSpPr>
          <p:nvPr/>
        </p:nvCxnSpPr>
        <p:spPr>
          <a:xfrm flipH="1">
            <a:off x="6345555" y="1924049"/>
            <a:ext cx="11906" cy="2381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57" idx="2"/>
          </p:cNvCxnSpPr>
          <p:nvPr/>
        </p:nvCxnSpPr>
        <p:spPr>
          <a:xfrm>
            <a:off x="7250431" y="1911349"/>
            <a:ext cx="15875" cy="2603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59" idx="2"/>
          </p:cNvCxnSpPr>
          <p:nvPr/>
        </p:nvCxnSpPr>
        <p:spPr>
          <a:xfrm>
            <a:off x="8193405" y="1920874"/>
            <a:ext cx="9525" cy="2540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61" idx="2"/>
          </p:cNvCxnSpPr>
          <p:nvPr/>
        </p:nvCxnSpPr>
        <p:spPr>
          <a:xfrm>
            <a:off x="9123283" y="1924049"/>
            <a:ext cx="16274" cy="2476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6" idx="2"/>
          </p:cNvCxnSpPr>
          <p:nvPr/>
        </p:nvCxnSpPr>
        <p:spPr>
          <a:xfrm>
            <a:off x="6761877" y="1571624"/>
            <a:ext cx="56753" cy="6064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58" idx="2"/>
          </p:cNvCxnSpPr>
          <p:nvPr/>
        </p:nvCxnSpPr>
        <p:spPr>
          <a:xfrm flipH="1">
            <a:off x="7691755" y="1574799"/>
            <a:ext cx="14684" cy="6096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0" idx="2"/>
          </p:cNvCxnSpPr>
          <p:nvPr/>
        </p:nvCxnSpPr>
        <p:spPr>
          <a:xfrm>
            <a:off x="8590677" y="1581149"/>
            <a:ext cx="110728" cy="6032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471988" y="3984625"/>
            <a:ext cx="501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35 tubes and 2 solder wires on the frame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1126995" y="3776044"/>
            <a:ext cx="1829325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Cocktail phantom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64306" y="1241424"/>
            <a:ext cx="543719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Solder wire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519487" y="1209674"/>
            <a:ext cx="631032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Solder wire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69900" y="442118"/>
            <a:ext cx="573088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1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864395" y="803274"/>
            <a:ext cx="571500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2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174749" y="1216024"/>
            <a:ext cx="568326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3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2660649" y="447674"/>
            <a:ext cx="485775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35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2298699" y="854074"/>
            <a:ext cx="485775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34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044699" y="1260474"/>
            <a:ext cx="485775" cy="3079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33</a:t>
            </a:r>
          </a:p>
        </p:txBody>
      </p:sp>
      <p:cxnSp>
        <p:nvCxnSpPr>
          <p:cNvPr id="123" name="Прямая со стрелкой 122"/>
          <p:cNvCxnSpPr>
            <a:stCxn id="110" idx="2"/>
          </p:cNvCxnSpPr>
          <p:nvPr/>
        </p:nvCxnSpPr>
        <p:spPr>
          <a:xfrm flipH="1">
            <a:off x="3650457" y="1517649"/>
            <a:ext cx="184546" cy="3825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109" idx="2"/>
          </p:cNvCxnSpPr>
          <p:nvPr/>
        </p:nvCxnSpPr>
        <p:spPr>
          <a:xfrm>
            <a:off x="436166" y="1549399"/>
            <a:ext cx="199628" cy="3722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117" idx="2"/>
          </p:cNvCxnSpPr>
          <p:nvPr/>
        </p:nvCxnSpPr>
        <p:spPr>
          <a:xfrm>
            <a:off x="756444" y="750093"/>
            <a:ext cx="794" cy="13858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stCxn id="118" idx="2"/>
          </p:cNvCxnSpPr>
          <p:nvPr/>
        </p:nvCxnSpPr>
        <p:spPr>
          <a:xfrm flipH="1">
            <a:off x="828677" y="1111249"/>
            <a:ext cx="321468" cy="10033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119" idx="2"/>
          </p:cNvCxnSpPr>
          <p:nvPr/>
        </p:nvCxnSpPr>
        <p:spPr>
          <a:xfrm flipH="1">
            <a:off x="921546" y="1523999"/>
            <a:ext cx="537366" cy="5905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0" idx="2"/>
          </p:cNvCxnSpPr>
          <p:nvPr/>
        </p:nvCxnSpPr>
        <p:spPr>
          <a:xfrm>
            <a:off x="2903537" y="755649"/>
            <a:ext cx="689769" cy="13017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1" idx="2"/>
          </p:cNvCxnSpPr>
          <p:nvPr/>
        </p:nvCxnSpPr>
        <p:spPr>
          <a:xfrm>
            <a:off x="2541587" y="1162049"/>
            <a:ext cx="958851" cy="9096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122" idx="2"/>
          </p:cNvCxnSpPr>
          <p:nvPr/>
        </p:nvCxnSpPr>
        <p:spPr>
          <a:xfrm>
            <a:off x="2287587" y="1568449"/>
            <a:ext cx="1134269" cy="5603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1591468" y="557213"/>
            <a:ext cx="580232" cy="5214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Tube 15</a:t>
            </a:r>
          </a:p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empty</a:t>
            </a:r>
          </a:p>
        </p:txBody>
      </p:sp>
      <p:cxnSp>
        <p:nvCxnSpPr>
          <p:cNvPr id="156" name="Прямая со стрелкой 155"/>
          <p:cNvCxnSpPr>
            <a:stCxn id="155" idx="2"/>
          </p:cNvCxnSpPr>
          <p:nvPr/>
        </p:nvCxnSpPr>
        <p:spPr>
          <a:xfrm>
            <a:off x="1881584" y="1078706"/>
            <a:ext cx="90091" cy="14216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870768" y="2180431"/>
            <a:ext cx="6032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33511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735955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183630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645592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081361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548086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64817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48211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988742" y="2180431"/>
            <a:ext cx="333375" cy="1329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950075" y="3597275"/>
            <a:ext cx="111125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9544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5600" y="5165280"/>
            <a:ext cx="330040" cy="390600"/>
          </a:xfrm>
        </p:spPr>
        <p:txBody>
          <a:bodyPr/>
          <a:lstStyle/>
          <a:p>
            <a:pPr lvl="0"/>
            <a:fld id="{F0725371-A519-4B76-9F41-F056F59E87F3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11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8450" y="1142207"/>
            <a:ext cx="307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Frame area, FFC, THL = 36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199555" y="4482482"/>
            <a:ext cx="2252581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Phantom with pork fat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1443" y="1568451"/>
            <a:ext cx="9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Chip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8512" y="1572419"/>
            <a:ext cx="9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Chip 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96212" y="1569244"/>
            <a:ext cx="9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Chip 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2828929" y="1828801"/>
            <a:ext cx="7123107" cy="2390774"/>
            <a:chOff x="4006338" y="2021681"/>
            <a:chExt cx="5655666" cy="1898247"/>
          </a:xfrm>
        </p:grpSpPr>
        <p:grpSp>
          <p:nvGrpSpPr>
            <p:cNvPr id="6" name="Группа 35"/>
            <p:cNvGrpSpPr/>
            <p:nvPr/>
          </p:nvGrpSpPr>
          <p:grpSpPr>
            <a:xfrm>
              <a:off x="4006338" y="2070483"/>
              <a:ext cx="5655666" cy="1849445"/>
              <a:chOff x="-91061" y="1368015"/>
              <a:chExt cx="4921720" cy="1487311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5ABB1D4D-8FB3-4184-814C-128DA63D6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000" y="1368015"/>
                <a:ext cx="4464000" cy="13355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4450557" y="1404938"/>
                <a:ext cx="166688" cy="1200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92657" y="1484645"/>
                <a:ext cx="245268" cy="157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04189" y="2514665"/>
                <a:ext cx="197643" cy="157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5400000">
                <a:off x="4262872" y="1917558"/>
                <a:ext cx="912283" cy="223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Times New Roman" pitchFamily="18" charset="0"/>
                    <a:cs typeface="Times New Roman" pitchFamily="18" charset="0"/>
                  </a:rPr>
                  <a:t>FFC pixel value</a:t>
                </a:r>
                <a:endParaRPr lang="ru-RU" sz="1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941762" y="2705056"/>
                <a:ext cx="708291" cy="1502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x, pixel</a:t>
                </a:r>
                <a:endPara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105026" y="2595563"/>
                <a:ext cx="338136" cy="102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1400</a:t>
                </a: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158983" y="2596979"/>
                <a:ext cx="338136" cy="102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1600</a:t>
                </a: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60927" y="2591058"/>
                <a:ext cx="338136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1792</a:t>
                </a: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057089" y="2595916"/>
                <a:ext cx="338136" cy="102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1200</a:t>
                </a:r>
                <a:endPara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32096" y="2598349"/>
                <a:ext cx="355600" cy="102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1024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42875" y="1400178"/>
                <a:ext cx="142876" cy="12144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90500" y="2509839"/>
                <a:ext cx="142874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1419" y="1372663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250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3426" y="1608053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200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47625" y="1833563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150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1606" y="2074423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151" y="2302670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50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rot="16200000">
                <a:off x="-265529" y="1941133"/>
                <a:ext cx="559535" cy="21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y, pixel</a:t>
                </a:r>
                <a:endParaRPr lang="ru-RU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359881" y="2282558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0.25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347225" y="2023184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0.5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361093" y="1765827"/>
                <a:ext cx="354805" cy="102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0.75</a:t>
                </a: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4740275" y="2885281"/>
              <a:ext cx="910431" cy="56514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003132" y="2066131"/>
              <a:ext cx="0" cy="16510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7530307" y="2021681"/>
              <a:ext cx="0" cy="165100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4725988" y="2178050"/>
              <a:ext cx="910431" cy="56514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 + Fat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104731" y="2163763"/>
              <a:ext cx="1331912" cy="60086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Fat chip 6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590631" y="2163763"/>
              <a:ext cx="881857" cy="60086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Fat chip 7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8562182" y="2163763"/>
              <a:ext cx="546099" cy="60086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Fat + </a:t>
              </a:r>
              <a:r>
                <a:rPr lang="en-US" sz="15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Gd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8622506" y="2986087"/>
              <a:ext cx="464344" cy="54292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Gd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811340" y="3709414"/>
              <a:ext cx="388560" cy="127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1280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328761" y="3711936"/>
              <a:ext cx="388560" cy="127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1536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814638" y="1443038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 стрелкой 95"/>
          <p:cNvCxnSpPr>
            <a:stCxn id="94" idx="1"/>
          </p:cNvCxnSpPr>
          <p:nvPr/>
        </p:nvCxnSpPr>
        <p:spPr>
          <a:xfrm flipH="1">
            <a:off x="1278731" y="1627704"/>
            <a:ext cx="1535907" cy="7011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836069" y="4029076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36069" y="3400427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>
            <a:stCxn id="99" idx="1"/>
          </p:cNvCxnSpPr>
          <p:nvPr/>
        </p:nvCxnSpPr>
        <p:spPr>
          <a:xfrm flipH="1" flipV="1">
            <a:off x="1378744" y="3036094"/>
            <a:ext cx="1457325" cy="5489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8" idx="1"/>
          </p:cNvCxnSpPr>
          <p:nvPr/>
        </p:nvCxnSpPr>
        <p:spPr>
          <a:xfrm flipH="1" flipV="1">
            <a:off x="1092994" y="3000375"/>
            <a:ext cx="1743075" cy="12133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одержимое 2"/>
          <p:cNvSpPr txBox="1">
            <a:spLocks/>
          </p:cNvSpPr>
          <p:nvPr/>
        </p:nvSpPr>
        <p:spPr>
          <a:xfrm>
            <a:off x="339693" y="5014911"/>
            <a:ext cx="9071640" cy="557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47500" lnSpcReduction="20000"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The program can operate a set of different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RoI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hangingPunct="0">
              <a:spcBef>
                <a:spcPts val="1417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Region of interest is a detector area which is processed </a:t>
            </a: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independently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2354580" y="211793"/>
            <a:ext cx="7635397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Regions of Interest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RoI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9295F-30AE-4E42-9EA4-E54A0C82BB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Spectra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39275-77CB-404A-A1D7-4876CFBD55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49139"/>
            <a:ext cx="9071640" cy="1008697"/>
          </a:xfrm>
        </p:spPr>
        <p:txBody>
          <a:bodyPr>
            <a:normAutofit fontScale="47500" lnSpcReduction="20000"/>
          </a:bodyPr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Spectrum means the dependence of the frame value on the threshold value 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frame value is calculated from pixel values (sum, mean, median, min, max,…)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Spectra can be calculated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9738" y="5165280"/>
            <a:ext cx="245901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99060" y="1267153"/>
            <a:ext cx="9887744" cy="3083868"/>
            <a:chOff x="3115075" y="1628754"/>
            <a:chExt cx="6462265" cy="179733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2CD3B72-91B9-4E7B-8D1D-74349CF03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363" y="1693220"/>
              <a:ext cx="6246533" cy="1572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Прямоугольник 32"/>
            <p:cNvSpPr/>
            <p:nvPr/>
          </p:nvSpPr>
          <p:spPr>
            <a:xfrm>
              <a:off x="3392621" y="3135522"/>
              <a:ext cx="6036655" cy="1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76599" y="1695450"/>
              <a:ext cx="195538" cy="152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350492" y="3125730"/>
              <a:ext cx="287337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75818" y="3124971"/>
              <a:ext cx="287337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799064" y="3125366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918712" y="3128043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050753" y="3126359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177034" y="3125267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280570" y="3075233"/>
              <a:ext cx="28257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22587" y="2824768"/>
              <a:ext cx="35242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241247" y="2497932"/>
              <a:ext cx="35242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226595" y="2171701"/>
              <a:ext cx="35242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81338" y="1840707"/>
              <a:ext cx="35242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68572" y="3124662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163297" y="3221305"/>
              <a:ext cx="468311" cy="204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 rot="16200000">
              <a:off x="2396152" y="2347677"/>
              <a:ext cx="1642633" cy="204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Median FFC in </a:t>
              </a:r>
              <a:r>
                <a:rPr lang="en-US" sz="15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RoI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675857" y="1024731"/>
            <a:ext cx="358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Cocktail phantom spectra by tubes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5670" y="1489551"/>
            <a:ext cx="1276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Tube 15 empty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3783" y="1692275"/>
            <a:ext cx="55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82040" y="1998345"/>
            <a:ext cx="40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La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81246" y="2463324"/>
            <a:ext cx="40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Gd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23156" y="2991485"/>
            <a:ext cx="40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65835" y="3417887"/>
            <a:ext cx="55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Solder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9295F-30AE-4E42-9EA4-E54A0C82BB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Spectra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39275-77CB-404A-A1D7-4876CFBD55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49139"/>
            <a:ext cx="9071640" cy="1008697"/>
          </a:xfrm>
        </p:spPr>
        <p:txBody>
          <a:bodyPr>
            <a:normAutofit fontScale="47500" lnSpcReduction="20000"/>
          </a:bodyPr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Spectrum means the dependence of the frame value on the threshold value 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frame value is calculated from pixel values (sum, mean, median, min, max,…)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Spectra can be calculated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29738" y="5165280"/>
            <a:ext cx="245901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49"/>
          <p:cNvGrpSpPr/>
          <p:nvPr/>
        </p:nvGrpSpPr>
        <p:grpSpPr>
          <a:xfrm>
            <a:off x="0" y="1233170"/>
            <a:ext cx="10080625" cy="3155950"/>
            <a:chOff x="3115075" y="1628754"/>
            <a:chExt cx="6465991" cy="175769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2CD3B72-91B9-4E7B-8D1D-74349CF03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6306" y="1674340"/>
              <a:ext cx="6237591" cy="1608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Прямоугольник 47"/>
            <p:cNvSpPr/>
            <p:nvPr/>
          </p:nvSpPr>
          <p:spPr>
            <a:xfrm>
              <a:off x="3404307" y="3156721"/>
              <a:ext cx="6036655" cy="1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255327" y="1688710"/>
              <a:ext cx="195538" cy="152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21756" y="3142133"/>
              <a:ext cx="287337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899388" y="3142036"/>
              <a:ext cx="287337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921231" y="3135690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975148" y="3138169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013238" y="3142036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045570" y="3138169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218246" y="2798999"/>
              <a:ext cx="35242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217371" y="2412698"/>
              <a:ext cx="35242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0.6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217913" y="2034930"/>
              <a:ext cx="35242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272298" y="3139545"/>
              <a:ext cx="3087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232756" y="3181661"/>
              <a:ext cx="468311" cy="204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2396152" y="2347677"/>
              <a:ext cx="1642633" cy="204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Median FFC in </a:t>
              </a:r>
              <a:r>
                <a:rPr lang="en-US" sz="15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RoI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9349" y="735012"/>
            <a:ext cx="1700628" cy="156765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3675857" y="1024731"/>
            <a:ext cx="358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Phantom with pork fat spectra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Statistic data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59" y="4351020"/>
            <a:ext cx="9135301" cy="1178219"/>
          </a:xfrm>
        </p:spPr>
        <p:txBody>
          <a:bodyPr>
            <a:normAutofit fontScale="62500" lnSpcReduction="20000"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statistic data is calculated on the whole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Widepix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detector, each Medipix3RX chip and each regions of interest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statistic analysis is made pixel by pixel. The pixel value is calculated on the counter values (counter1, counter0, FFC, counter1/counter0,…)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725371-A519-4B76-9F41-F056F59E87F3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020" y="1079500"/>
            <a:ext cx="358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Cocktail phantom data, THL = 100, pixel value is FFC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3382" y="1790699"/>
          <a:ext cx="5420198" cy="2217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7717">
                <a:tc>
                  <a:txBody>
                    <a:bodyPr/>
                    <a:lstStyle/>
                    <a:p>
                      <a:r>
                        <a:rPr lang="en-US" sz="1050" dirty="0" err="1">
                          <a:latin typeface="Times New Roman" pitchFamily="18" charset="0"/>
                          <a:cs typeface="Times New Roman" pitchFamily="18" charset="0"/>
                        </a:rPr>
                        <a:t>RoI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Number of pixels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Median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Standard</a:t>
                      </a:r>
                      <a:r>
                        <a:rPr lang="en-US" sz="1050" baseline="0" dirty="0">
                          <a:latin typeface="Times New Roman" pitchFamily="18" charset="0"/>
                          <a:cs typeface="Times New Roman" pitchFamily="18" charset="0"/>
                        </a:rPr>
                        <a:t> deviation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Signal to noise resolution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92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Tube 1 (La)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17466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14091.2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0.806778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0.799718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0.03115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28.8349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92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Tube 2 (</a:t>
                      </a:r>
                      <a:r>
                        <a:rPr lang="en-US" sz="1050" dirty="0" err="1">
                          <a:latin typeface="Times New Roman" pitchFamily="18" charset="0"/>
                          <a:cs typeface="Times New Roman" pitchFamily="18" charset="0"/>
                        </a:rPr>
                        <a:t>Gd</a:t>
                      </a: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17834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12761.3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0.715558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0.704645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0.0377045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22.4352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Tube 3 (H</a:t>
                      </a:r>
                      <a:r>
                        <a:rPr lang="en-US" sz="105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O)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22140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21153.9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0.955462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0.952464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0.00329717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29.6459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Tube 4 (I)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18772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6430.13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0.342539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0.324684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0.0486977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itchFamily="18" charset="0"/>
                          <a:cs typeface="Times New Roman" pitchFamily="18" charset="0"/>
                        </a:rPr>
                        <a:t>12.0184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6081839" y="1143000"/>
            <a:ext cx="3344101" cy="29794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>
            <a:normAutofit fontScale="40000" lnSpcReduction="20000"/>
          </a:bodyPr>
          <a:lstStyle/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The program calculates</a:t>
            </a: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 data: 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Number of pixels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Minimum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Maximum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Sum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Mean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Median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Number of zero pixels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Number of filtered pixels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Number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 of overflowed pixels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Standard deviation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Signal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 to noise resolution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baseline="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Variance</a:t>
            </a:r>
          </a:p>
          <a:p>
            <a:pPr marL="285750" marR="0" lvl="0" indent="-285750" defTabSz="914400" eaLnBrk="1" fontAlgn="auto" latinLnBrk="0" hangingPunct="0">
              <a:lnSpc>
                <a:spcPct val="120000"/>
              </a:lnSpc>
              <a:spcAft>
                <a:spcPts val="0"/>
              </a:spcAft>
              <a:buClrTx/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Most probable value of pixel in </a:t>
            </a:r>
            <a:r>
              <a:rPr lang="en-US" sz="3200" dirty="0" err="1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RoI</a:t>
            </a:r>
            <a:endParaRPr lang="en-US" sz="3200" baseline="0" dirty="0">
              <a:solidFill>
                <a:sysClr val="windowText" lastClr="000000"/>
              </a:solidFill>
              <a:highlight>
                <a:scrgbClr r="0" g="0" b="0">
                  <a:alpha val="0"/>
                </a:scrgbClr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489C6-A8A9-4876-8B0A-77AB5B0E18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statistical values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E7A859-69BA-4FE3-BCE6-5CCDCE6E2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85" y="1443767"/>
            <a:ext cx="10079640" cy="32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1E2FD-162D-4DD8-B78D-96D112889EFE}"/>
              </a:ext>
            </a:extLst>
          </p:cNvPr>
          <p:cNvSpPr txBox="1"/>
          <p:nvPr/>
        </p:nvSpPr>
        <p:spPr>
          <a:xfrm>
            <a:off x="2107406" y="4739881"/>
            <a:ext cx="5893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generates statistic data in the form of a table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 lang="ru-RU" smtClean="0"/>
              <a:pPr lvl="0"/>
              <a:t>15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90457" y="1000919"/>
            <a:ext cx="521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Cocktail phantom data, THL = 100, pixel value is FFC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A1BC-E51D-41C6-BFB1-DEA40C90AE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266" y="-42371"/>
            <a:ext cx="9071640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Two dimension spectra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FD24C-D387-4839-BEBB-D5E2CB9FBC33}"/>
              </a:ext>
            </a:extLst>
          </p:cNvPr>
          <p:cNvSpPr txBox="1"/>
          <p:nvPr/>
        </p:nvSpPr>
        <p:spPr>
          <a:xfrm>
            <a:off x="3443288" y="3807618"/>
            <a:ext cx="66373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Two dimension spectrum is a 2D histogram</a:t>
            </a:r>
          </a:p>
          <a:p>
            <a:pPr marL="742950" lvl="1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X axis is the threshold value</a:t>
            </a:r>
          </a:p>
          <a:p>
            <a:pPr marL="742950" lvl="1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 axis is the pixel value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bin value is the number of pixels with the corresponding value at the given threshold.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Two dimension spectra show the dependence of the pixel distribution by the threshold value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Ranges and numbers of bins can be set by user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44012" y="5165280"/>
            <a:ext cx="331627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3907184" y="718678"/>
            <a:ext cx="1829325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Cocktail phantom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-30956" y="730844"/>
            <a:ext cx="10273506" cy="2973518"/>
            <a:chOff x="-30956" y="730844"/>
            <a:chExt cx="10273506" cy="297351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554120A-17A5-4067-A583-02D0997E4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4" y="1104442"/>
              <a:ext cx="10077421" cy="2599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95286" y="3476625"/>
              <a:ext cx="9141619" cy="2214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82780" y="3487536"/>
              <a:ext cx="732170" cy="191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717881" y="1185863"/>
              <a:ext cx="362743" cy="23002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244" y="1176337"/>
              <a:ext cx="316706" cy="23002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8735" y="3457956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3515" y="3450812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17160" y="3448431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87896" y="3449860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2917" y="345271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44993" y="3448908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77115" y="345319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5865" y="3372231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0481" y="2898362"/>
              <a:ext cx="424258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6817" y="240544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42060" y="141722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564665" y="337778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525000" y="1333087"/>
              <a:ext cx="634999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 rot="16200000">
              <a:off x="-663309" y="1939659"/>
              <a:ext cx="1456201" cy="191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FFC pixel value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949199" y="730844"/>
              <a:ext cx="1131426" cy="38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Number of pixels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7625" y="1910144"/>
              <a:ext cx="41394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0.75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547225" y="2872962"/>
              <a:ext cx="587375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448800" y="2347499"/>
              <a:ext cx="79375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550400" y="1850612"/>
              <a:ext cx="606425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2719" y="764382"/>
            <a:ext cx="11731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Tube 15 empty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>
            <a:stCxn id="39" idx="2"/>
          </p:cNvCxnSpPr>
          <p:nvPr/>
        </p:nvCxnSpPr>
        <p:spPr>
          <a:xfrm>
            <a:off x="749301" y="1025992"/>
            <a:ext cx="115093" cy="35989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48533" y="335757"/>
            <a:ext cx="4945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98601" y="664369"/>
            <a:ext cx="4230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La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>
            <a:stCxn id="45" idx="2"/>
          </p:cNvCxnSpPr>
          <p:nvPr/>
        </p:nvCxnSpPr>
        <p:spPr>
          <a:xfrm>
            <a:off x="1195786" y="597367"/>
            <a:ext cx="75802" cy="98140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6" idx="2"/>
          </p:cNvCxnSpPr>
          <p:nvPr/>
        </p:nvCxnSpPr>
        <p:spPr>
          <a:xfrm flipH="1">
            <a:off x="1378744" y="925979"/>
            <a:ext cx="331391" cy="9885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9920" y="2121695"/>
            <a:ext cx="423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endParaRPr lang="ru-RU" sz="1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7051" y="2657476"/>
            <a:ext cx="423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1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9" y="3828594"/>
            <a:ext cx="3381158" cy="158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A1BC-E51D-41C6-BFB1-DEA40C90AE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266" y="-42371"/>
            <a:ext cx="9071640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Two dimension spectra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44012" y="5165280"/>
            <a:ext cx="331627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5"/>
          <p:cNvGrpSpPr/>
          <p:nvPr/>
        </p:nvGrpSpPr>
        <p:grpSpPr>
          <a:xfrm>
            <a:off x="-30956" y="730844"/>
            <a:ext cx="10371137" cy="2973518"/>
            <a:chOff x="-30956" y="730844"/>
            <a:chExt cx="10371137" cy="297351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554120A-17A5-4067-A583-02D0997E4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4" y="1104442"/>
              <a:ext cx="10077421" cy="2599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400048" y="3459957"/>
              <a:ext cx="9141619" cy="2214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82780" y="3487536"/>
              <a:ext cx="732170" cy="191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717881" y="1185863"/>
              <a:ext cx="362743" cy="23002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1092995"/>
              <a:ext cx="361950" cy="23836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8735" y="3457956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970146" y="3448431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175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24316" y="3450812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54596" y="3447479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74398" y="3455099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09274" y="344652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125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396140" y="345557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5865" y="3372231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0481" y="2898362"/>
              <a:ext cx="424258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6817" y="240544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42060" y="141722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564665" y="337778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605940" y="1201324"/>
              <a:ext cx="474685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 rot="16200000">
              <a:off x="-663309" y="1939659"/>
              <a:ext cx="1456201" cy="191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FFC pixel value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949199" y="730844"/>
              <a:ext cx="1131426" cy="38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Number of pixels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7625" y="1910144"/>
              <a:ext cx="41394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0.75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310687" y="3006312"/>
              <a:ext cx="1029494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422607" y="2642774"/>
              <a:ext cx="79375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602765" y="1919668"/>
              <a:ext cx="4778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9420225" y="2287968"/>
              <a:ext cx="79375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602765" y="1557718"/>
              <a:ext cx="4778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1250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0" y="3741985"/>
            <a:ext cx="2838031" cy="1899196"/>
            <a:chOff x="3967449" y="1905793"/>
            <a:chExt cx="5781180" cy="1899196"/>
          </a:xfrm>
        </p:grpSpPr>
        <p:sp>
          <p:nvSpPr>
            <p:cNvPr id="43" name="TextBox 42"/>
            <p:cNvSpPr txBox="1"/>
            <p:nvPr/>
          </p:nvSpPr>
          <p:spPr>
            <a:xfrm>
              <a:off x="4724398" y="1908969"/>
              <a:ext cx="9080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Times New Roman" pitchFamily="18" charset="0"/>
                  <a:cs typeface="Times New Roman" pitchFamily="18" charset="0"/>
                </a:rPr>
                <a:t>Chip 5</a:t>
              </a:r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45150" y="1905793"/>
              <a:ext cx="9080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Times New Roman" pitchFamily="18" charset="0"/>
                  <a:cs typeface="Times New Roman" pitchFamily="18" charset="0"/>
                </a:rPr>
                <a:t>Chip 6</a:t>
              </a:r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19146" y="1909514"/>
              <a:ext cx="9080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latin typeface="Times New Roman" pitchFamily="18" charset="0"/>
                  <a:cs typeface="Times New Roman" pitchFamily="18" charset="0"/>
                </a:rPr>
                <a:t>Chip 7</a:t>
              </a:r>
              <a:endParaRPr lang="ru-RU" sz="7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Группа 92"/>
            <p:cNvGrpSpPr/>
            <p:nvPr/>
          </p:nvGrpSpPr>
          <p:grpSpPr>
            <a:xfrm>
              <a:off x="3967449" y="2021681"/>
              <a:ext cx="5781180" cy="1783308"/>
              <a:chOff x="3967449" y="2021681"/>
              <a:chExt cx="5781180" cy="1783308"/>
            </a:xfrm>
          </p:grpSpPr>
          <p:grpSp>
            <p:nvGrpSpPr>
              <p:cNvPr id="50" name="Группа 35"/>
              <p:cNvGrpSpPr/>
              <p:nvPr/>
            </p:nvGrpSpPr>
            <p:grpSpPr>
              <a:xfrm>
                <a:off x="3967449" y="2070483"/>
                <a:ext cx="5781180" cy="1682118"/>
                <a:chOff x="-124903" y="1368016"/>
                <a:chExt cx="5030946" cy="1352749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5ABB1D4D-8FB3-4184-814C-128DA63D6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44000" y="1368016"/>
                  <a:ext cx="4464003" cy="13355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5" name="Прямоугольник 64"/>
                <p:cNvSpPr/>
                <p:nvPr/>
              </p:nvSpPr>
              <p:spPr>
                <a:xfrm>
                  <a:off x="4446337" y="1408768"/>
                  <a:ext cx="166688" cy="12001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7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383884" y="1484651"/>
                  <a:ext cx="245267" cy="173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8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391029" y="2520078"/>
                  <a:ext cx="197642" cy="136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00" dirty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5400000">
                  <a:off x="4408129" y="1874328"/>
                  <a:ext cx="668474" cy="327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latin typeface="Times New Roman" pitchFamily="18" charset="0"/>
                      <a:cs typeface="Times New Roman" pitchFamily="18" charset="0"/>
                    </a:rPr>
                    <a:t>FFC pixel value</a:t>
                  </a:r>
                  <a:endParaRPr lang="ru-RU" sz="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>
                  <a:off x="1909394" y="2655654"/>
                  <a:ext cx="688059" cy="651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x, pixel</a:t>
                  </a:r>
                  <a:endParaRPr lang="ru-RU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1991052" y="2593648"/>
                  <a:ext cx="568411" cy="505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1400</a:t>
                  </a:r>
                  <a:endParaRPr lang="ru-RU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3042485" y="2597428"/>
                  <a:ext cx="551173" cy="60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1600</a:t>
                  </a:r>
                  <a:endParaRPr lang="ru-RU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4007341" y="2571234"/>
                  <a:ext cx="586749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1792</a:t>
                  </a:r>
                  <a:endParaRPr lang="ru-RU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886046" y="2592200"/>
                  <a:ext cx="685649" cy="557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1200</a:t>
                  </a:r>
                  <a:endParaRPr lang="ru-RU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147095" y="1407838"/>
                  <a:ext cx="142877" cy="12144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173615" y="2528989"/>
                  <a:ext cx="142873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-124903" y="1378745"/>
                  <a:ext cx="637076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250</a:t>
                  </a:r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>
                  <a:off x="-93516" y="1608277"/>
                  <a:ext cx="580361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200</a:t>
                  </a:r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-87239" y="1833563"/>
                  <a:ext cx="557199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150</a:t>
                  </a:r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-70356" y="2072621"/>
                  <a:ext cx="505257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-32366" y="2309042"/>
                  <a:ext cx="478091" cy="9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50</a:t>
                  </a:r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 rot="16200000">
                  <a:off x="-203796" y="1913024"/>
                  <a:ext cx="356188" cy="1983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y, pixel</a:t>
                  </a:r>
                  <a:endParaRPr lang="ru-RU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4290151" y="2276476"/>
                  <a:ext cx="540324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0.25</a:t>
                  </a:r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4285606" y="2021493"/>
                  <a:ext cx="515324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0.5</a:t>
                  </a:r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4282753" y="1761660"/>
                  <a:ext cx="611040" cy="10239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0.75</a:t>
                  </a: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30954" y="2599860"/>
                  <a:ext cx="662401" cy="423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</p:grpSp>
          <p:sp>
            <p:nvSpPr>
              <p:cNvPr id="52" name="Прямоугольник 51"/>
              <p:cNvSpPr/>
              <p:nvPr/>
            </p:nvSpPr>
            <p:spPr>
              <a:xfrm>
                <a:off x="4740275" y="2885281"/>
                <a:ext cx="910431" cy="565149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La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6003132" y="2066131"/>
                <a:ext cx="0" cy="165100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7530310" y="2021681"/>
                <a:ext cx="0" cy="1673771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Прямоугольник 55"/>
              <p:cNvSpPr/>
              <p:nvPr/>
            </p:nvSpPr>
            <p:spPr>
              <a:xfrm>
                <a:off x="4725988" y="2178050"/>
                <a:ext cx="910431" cy="565149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La + Fat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6104731" y="2163763"/>
                <a:ext cx="1331912" cy="60086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Fat chip 6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7590631" y="2163763"/>
                <a:ext cx="881857" cy="60086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Fat chip 7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8562182" y="2163763"/>
                <a:ext cx="546099" cy="600868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Fat + </a:t>
                </a:r>
                <a:r>
                  <a:rPr lang="en-US" sz="5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Gd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8541282" y="2986087"/>
                <a:ext cx="545574" cy="542925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Gd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5602755" y="3718940"/>
                <a:ext cx="809067" cy="86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1280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186908" y="3726084"/>
                <a:ext cx="718930" cy="741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1536</a:t>
                </a:r>
                <a:endParaRPr lang="ru-RU" sz="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2DEFD24C-D387-4839-BEBB-D5E2CB9FBC33}"/>
              </a:ext>
            </a:extLst>
          </p:cNvPr>
          <p:cNvSpPr txBox="1"/>
          <p:nvPr/>
        </p:nvSpPr>
        <p:spPr>
          <a:xfrm>
            <a:off x="4500563" y="3807618"/>
            <a:ext cx="55800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Two dimension spectrum is a 2D histogram</a:t>
            </a:r>
          </a:p>
          <a:p>
            <a:pPr marL="742950" lvl="1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X axis is the threshold value</a:t>
            </a:r>
          </a:p>
          <a:p>
            <a:pPr marL="742950" lvl="1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Y axis is the pixel value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bin value is the number of pixels with the corresponding value at the given threshold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Two dimension spectra show the dependence of the pixel distribution by the threshold value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Ranges and numbers of bins can be set by user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2719" y="764382"/>
            <a:ext cx="11731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Empty space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 стрелкой 87"/>
          <p:cNvCxnSpPr>
            <a:stCxn id="87" idx="2"/>
          </p:cNvCxnSpPr>
          <p:nvPr/>
        </p:nvCxnSpPr>
        <p:spPr>
          <a:xfrm>
            <a:off x="749301" y="1025992"/>
            <a:ext cx="43655" cy="43847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98527" y="378619"/>
            <a:ext cx="4945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Gd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98601" y="664369"/>
            <a:ext cx="4230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La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Прямая со стрелкой 90"/>
          <p:cNvCxnSpPr>
            <a:stCxn id="89" idx="2"/>
          </p:cNvCxnSpPr>
          <p:nvPr/>
        </p:nvCxnSpPr>
        <p:spPr>
          <a:xfrm>
            <a:off x="1145780" y="640229"/>
            <a:ext cx="347264" cy="154575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90" idx="2"/>
          </p:cNvCxnSpPr>
          <p:nvPr/>
        </p:nvCxnSpPr>
        <p:spPr>
          <a:xfrm>
            <a:off x="1710135" y="925979"/>
            <a:ext cx="454421" cy="105998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777208" y="2500313"/>
            <a:ext cx="423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endParaRPr lang="ru-RU" sz="1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3907184" y="718678"/>
            <a:ext cx="2252581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Phantom with pork fat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2938" y="3581174"/>
            <a:ext cx="1184720" cy="20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A1BC-E51D-41C6-BFB1-DEA40C90AE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266" y="-42371"/>
            <a:ext cx="9071640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Distribution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FD24C-D387-4839-BEBB-D5E2CB9FBC33}"/>
              </a:ext>
            </a:extLst>
          </p:cNvPr>
          <p:cNvSpPr txBox="1"/>
          <p:nvPr/>
        </p:nvSpPr>
        <p:spPr>
          <a:xfrm>
            <a:off x="821531" y="4964907"/>
            <a:ext cx="6293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Distribution is a y-profile of 2D-Spectrum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44012" y="5165280"/>
            <a:ext cx="331627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3907184" y="718678"/>
            <a:ext cx="1829325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Cocktail phantom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grpSp>
        <p:nvGrpSpPr>
          <p:cNvPr id="3" name="Группа 55"/>
          <p:cNvGrpSpPr/>
          <p:nvPr/>
        </p:nvGrpSpPr>
        <p:grpSpPr>
          <a:xfrm>
            <a:off x="1134272" y="1090154"/>
            <a:ext cx="7909715" cy="2003090"/>
            <a:chOff x="-66791" y="988200"/>
            <a:chExt cx="10239897" cy="271616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554120A-17A5-4067-A583-02D0997E4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162" y="988200"/>
              <a:ext cx="10051354" cy="2716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95286" y="3476625"/>
              <a:ext cx="9141619" cy="2214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82780" y="3487537"/>
              <a:ext cx="651744" cy="18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THL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680888" y="1179406"/>
              <a:ext cx="316706" cy="23002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3664" y="1176336"/>
              <a:ext cx="316706" cy="23002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7304" y="345319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53515" y="3441125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098664" y="343874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69401" y="344017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2917" y="345271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29580" y="3439222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77114" y="3443505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5866" y="334603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9323" y="2866597"/>
              <a:ext cx="444602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0653" y="2369926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9323" y="1838258"/>
              <a:ext cx="444602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0.75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16422" y="1321205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518423" y="335518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565771" y="2837444"/>
              <a:ext cx="440867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562689" y="2293978"/>
              <a:ext cx="444976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556522" y="1766660"/>
              <a:ext cx="453198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6000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556616" y="1236111"/>
              <a:ext cx="445911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8000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 rot="16200000">
              <a:off x="-661670" y="2197204"/>
              <a:ext cx="1420963" cy="231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FFC pixel value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 rot="5400000">
              <a:off x="9238611" y="2271539"/>
              <a:ext cx="1686743" cy="1822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Number of pixels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50000" contrast="70000"/>
          </a:blip>
          <a:stretch>
            <a:fillRect/>
          </a:stretch>
        </p:blipFill>
        <p:spPr>
          <a:xfrm rot="16200000">
            <a:off x="-52675" y="1858566"/>
            <a:ext cx="1798423" cy="52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50000" contrast="70000"/>
          </a:blip>
          <a:stretch>
            <a:fillRect/>
          </a:stretch>
        </p:blipFill>
        <p:spPr>
          <a:xfrm rot="16200000">
            <a:off x="2640520" y="3701655"/>
            <a:ext cx="1798423" cy="52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50000" contrast="70000"/>
          </a:blip>
          <a:stretch>
            <a:fillRect/>
          </a:stretch>
        </p:blipFill>
        <p:spPr>
          <a:xfrm rot="16200000">
            <a:off x="5026534" y="3723085"/>
            <a:ext cx="1798423" cy="52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50000" contrast="70000"/>
          </a:blip>
          <a:stretch>
            <a:fillRect/>
          </a:stretch>
        </p:blipFill>
        <p:spPr>
          <a:xfrm rot="5400000">
            <a:off x="8484108" y="1837139"/>
            <a:ext cx="1798423" cy="52149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78" rev="0"/>
            </a:camera>
            <a:lightRig rig="threePt" dir="t"/>
          </a:scene3d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3843338" y="1057276"/>
            <a:ext cx="0" cy="37576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243638" y="1071563"/>
            <a:ext cx="0" cy="37576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1474" y="771525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36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0286" y="3428999"/>
            <a:ext cx="12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125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86274" y="3429000"/>
            <a:ext cx="140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215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58201" y="707231"/>
            <a:ext cx="140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300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A1BC-E51D-41C6-BFB1-DEA40C90AE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266" y="-42371"/>
            <a:ext cx="9071640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Distribution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FD24C-D387-4839-BEBB-D5E2CB9FBC33}"/>
              </a:ext>
            </a:extLst>
          </p:cNvPr>
          <p:cNvSpPr txBox="1"/>
          <p:nvPr/>
        </p:nvSpPr>
        <p:spPr>
          <a:xfrm>
            <a:off x="821531" y="4964907"/>
            <a:ext cx="6293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Distribution is a y-profile of 2D-Spectrum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44012" y="5165280"/>
            <a:ext cx="331627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19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3907184" y="718678"/>
            <a:ext cx="1784504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Pork fat </a:t>
            </a: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phantom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50000" contrast="70000"/>
          </a:blip>
          <a:stretch>
            <a:fillRect/>
          </a:stretch>
        </p:blipFill>
        <p:spPr>
          <a:xfrm rot="16200000">
            <a:off x="-52675" y="1788716"/>
            <a:ext cx="1798423" cy="52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50000" contrast="70000"/>
          </a:blip>
          <a:stretch>
            <a:fillRect/>
          </a:stretch>
        </p:blipFill>
        <p:spPr>
          <a:xfrm rot="16200000">
            <a:off x="2640522" y="3701655"/>
            <a:ext cx="1798419" cy="52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50000" contrast="70000"/>
          </a:blip>
          <a:stretch>
            <a:fillRect/>
          </a:stretch>
        </p:blipFill>
        <p:spPr>
          <a:xfrm rot="16200000">
            <a:off x="5026536" y="3723085"/>
            <a:ext cx="1798419" cy="52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50000" contrast="70000"/>
          </a:blip>
          <a:stretch>
            <a:fillRect/>
          </a:stretch>
        </p:blipFill>
        <p:spPr>
          <a:xfrm rot="5400000">
            <a:off x="8494429" y="1779991"/>
            <a:ext cx="1798419" cy="52149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46" name="TextBox 45"/>
          <p:cNvSpPr txBox="1"/>
          <p:nvPr/>
        </p:nvSpPr>
        <p:spPr>
          <a:xfrm>
            <a:off x="371474" y="771525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36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0286" y="3428999"/>
            <a:ext cx="11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84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86274" y="3429000"/>
            <a:ext cx="134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132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65357" y="732631"/>
            <a:ext cx="12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THL = 180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55"/>
          <p:cNvGrpSpPr/>
          <p:nvPr/>
        </p:nvGrpSpPr>
        <p:grpSpPr>
          <a:xfrm>
            <a:off x="1140619" y="1090155"/>
            <a:ext cx="7937501" cy="1995946"/>
            <a:chOff x="-12219" y="1104442"/>
            <a:chExt cx="10182452" cy="259992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554120A-17A5-4067-A583-02D0997E4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4" y="1104442"/>
              <a:ext cx="10077421" cy="2599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Прямоугольник 49"/>
            <p:cNvSpPr/>
            <p:nvPr/>
          </p:nvSpPr>
          <p:spPr>
            <a:xfrm>
              <a:off x="395286" y="3476625"/>
              <a:ext cx="9141619" cy="2214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582780" y="3487536"/>
              <a:ext cx="772170" cy="191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THL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717882" y="1185863"/>
              <a:ext cx="316706" cy="23002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0" y="1114425"/>
              <a:ext cx="361950" cy="23621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87304" y="345319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984434" y="3450812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175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38603" y="345319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649833" y="3452241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074397" y="344795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811657" y="3451288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125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400903" y="345319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15866" y="334603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5640" y="2915030"/>
              <a:ext cx="45212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6817" y="2405444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3785" y="1912524"/>
              <a:ext cx="443974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0.75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34917" y="1414843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564665" y="3377787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595814" y="3006311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598988" y="2276062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596415" y="1923637"/>
              <a:ext cx="450609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596415" y="1206087"/>
              <a:ext cx="446536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 rot="16200000">
              <a:off x="-586464" y="2156963"/>
              <a:ext cx="1339985" cy="191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FFC pixel value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 rot="5400000">
              <a:off x="9371940" y="2269166"/>
              <a:ext cx="1405089" cy="191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Number of pixels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284472" y="3450812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590667" y="1558659"/>
              <a:ext cx="461449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592759" y="2638012"/>
              <a:ext cx="388560" cy="127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Прямая соединительная линия 42"/>
          <p:cNvCxnSpPr/>
          <p:nvPr/>
        </p:nvCxnSpPr>
        <p:spPr>
          <a:xfrm flipV="1">
            <a:off x="3843338" y="1057276"/>
            <a:ext cx="0" cy="37576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243638" y="1071563"/>
            <a:ext cx="0" cy="37576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63854" cy="739008"/>
          </a:xfrm>
        </p:spPr>
        <p:txBody>
          <a:bodyPr/>
          <a:lstStyle/>
          <a:p>
            <a:r>
              <a:rPr lang="en-US" dirty="0"/>
              <a:t>Multi-energy tomography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711" y="1050131"/>
            <a:ext cx="3903695" cy="4314801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group is developing a multi-energy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tomograph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 detectors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energy information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 perform threshold scans (series of frames of the object with different thresholds)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a tool to operate threshold scan data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док\конф произв рентгеновской техники нояб 2021\Mass-attenuation-of-various-materials-in-the-diagnostic-imaging-range-showing-K-edges-f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594" y="199345"/>
            <a:ext cx="4187031" cy="266069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725371-A519-4B76-9F41-F056F59E87F3}" type="slidenum">
              <a:rPr lang="ru-RU" smtClean="0"/>
              <a:pPr lvl="0"/>
              <a:t>2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83914" y="0"/>
            <a:ext cx="63967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Bateman, Christopher &amp; </a:t>
            </a:r>
            <a:r>
              <a:rPr kumimoji="0" lang="en-US" altLang="zh-CN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Rajendran</a:t>
            </a:r>
            <a:r>
              <a:rPr kumimoji="0" lang="en-US" altLang="zh-CN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, </a:t>
            </a:r>
            <a:r>
              <a:rPr kumimoji="0" lang="en-US" altLang="zh-CN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Kishore</a:t>
            </a:r>
            <a:r>
              <a:rPr kumimoji="0" lang="en-US" altLang="zh-CN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 &amp; </a:t>
            </a:r>
            <a:r>
              <a:rPr kumimoji="0" lang="en-US" altLang="zh-CN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Ruiter</a:t>
            </a:r>
            <a:r>
              <a:rPr kumimoji="0" lang="en-US" altLang="zh-CN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, </a:t>
            </a:r>
            <a:r>
              <a:rPr kumimoji="0" lang="en-US" altLang="zh-CN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Niels</a:t>
            </a:r>
            <a:r>
              <a:rPr kumimoji="0" lang="en-US" altLang="zh-CN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 &amp; Butler, Anthony &amp; Butler, Philip &amp; </a:t>
            </a:r>
            <a:r>
              <a:rPr kumimoji="0" lang="en-US" altLang="zh-CN" sz="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Renaud</a:t>
            </a:r>
            <a:r>
              <a:rPr kumimoji="0" lang="en-US" altLang="zh-CN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ans"/>
                <a:ea typeface="DejaVu Sans"/>
                <a:cs typeface="Times New Roman" pitchFamily="18" charset="0"/>
              </a:rPr>
              <a:t>, Peter. (2015). The Hidden K-edge Signal in K-edge Imaging.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53333" y="5541963"/>
            <a:ext cx="65365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ans" charset="0"/>
                <a:ea typeface="DejaVu Sans" charset="0"/>
                <a:cs typeface="Times New Roman" pitchFamily="18" charset="0"/>
              </a:rPr>
              <a:t>Anderson, Nigel G. et al. “Spectroscopic (multi-energy) CT distinguishes iodine and barium contrast material in MICE.” European Radiology 20 (2010): 2126-2134.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igure 3 from Spectroscopic (multi-energy) CT distinguishes iodine and  barium contrast material in MICE | Semantic Sch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906" y="2880520"/>
            <a:ext cx="4150585" cy="2661443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8D6EDB-6124-40FE-972F-FF533B9B73F4}"/>
              </a:ext>
            </a:extLst>
          </p:cNvPr>
          <p:cNvSpPr/>
          <p:nvPr/>
        </p:nvSpPr>
        <p:spPr>
          <a:xfrm>
            <a:off x="4964906" y="4611469"/>
            <a:ext cx="1223542" cy="2368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Multi-energy</a:t>
            </a:r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CT</a:t>
            </a:r>
            <a:endParaRPr lang="ru-RU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A1BC-E51D-41C6-BFB1-DEA40C90AE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266" y="-42371"/>
            <a:ext cx="9071640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Distribution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44012" y="5165280"/>
            <a:ext cx="331627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20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3907184" y="718678"/>
            <a:ext cx="2857106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Cocktail phantom, THL = 36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CB118842-D242-4FB0-A12A-821FDDB616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319" y="1158454"/>
            <a:ext cx="9892737" cy="28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5AE66DB-67C7-471A-9B04-D79434141DAC}"/>
              </a:ext>
            </a:extLst>
          </p:cNvPr>
          <p:cNvSpPr txBox="1"/>
          <p:nvPr/>
        </p:nvSpPr>
        <p:spPr>
          <a:xfrm>
            <a:off x="0" y="4125118"/>
            <a:ext cx="9222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itchFamily="18" charset="0"/>
                <a:ea typeface="Noto Sans CJK SC"/>
                <a:cs typeface="Times New Roman" pitchFamily="18" charset="0"/>
              </a:rPr>
              <a:t>The distribution is a histogram</a:t>
            </a:r>
          </a:p>
          <a:p>
            <a:pPr marL="914400" lvl="1" indent="-45720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ea typeface="Noto Sans CJK SC"/>
                <a:cs typeface="Times New Roman" pitchFamily="18" charset="0"/>
              </a:rPr>
              <a:t>X axis is the pixel value</a:t>
            </a:r>
          </a:p>
          <a:p>
            <a:pPr marL="914400" lvl="1" indent="-45720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itchFamily="18" charset="0"/>
                <a:ea typeface="Noto Sans CJK SC"/>
                <a:cs typeface="Times New Roman" pitchFamily="18" charset="0"/>
              </a:rPr>
              <a:t>Y axis is the number of pixels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distribution provides a probability distribution of pixel value  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distribution of the frame with threshold THL = 36 with cocktail phantom is shown on the figure </a:t>
            </a:r>
          </a:p>
        </p:txBody>
      </p:sp>
      <p:sp>
        <p:nvSpPr>
          <p:cNvPr id="82" name="Номер слайда 9"/>
          <p:cNvSpPr txBox="1">
            <a:spLocks/>
          </p:cNvSpPr>
          <p:nvPr/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7BD19-22C1-4703-A49A-C04D80AA3EB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ejaVu Sans" pitchFamily="2"/>
                <a:cs typeface="Times New Roman" pitchFamily="18" charset="0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ejaVu Sans" pitchFamily="2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57174" y="3807620"/>
            <a:ext cx="9389270" cy="20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92881" y="1269207"/>
            <a:ext cx="350045" cy="270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480698" y="3779425"/>
            <a:ext cx="388560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0.5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-223044" y="1748219"/>
            <a:ext cx="1257300" cy="123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83355" y="2395919"/>
            <a:ext cx="437753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83358" y="3062668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15893" y="3710369"/>
            <a:ext cx="388560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406380" y="3786569"/>
            <a:ext cx="388560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413773" y="3774663"/>
            <a:ext cx="417533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0.25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514284" y="3781806"/>
            <a:ext cx="422297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0.75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8585972" y="3781806"/>
            <a:ext cx="388560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682662" y="3885207"/>
            <a:ext cx="1463344" cy="19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FFC pixel value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 rot="16200000">
            <a:off x="-635295" y="2433144"/>
            <a:ext cx="1571627" cy="19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pixels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804275" y="2132013"/>
            <a:ext cx="1276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Tube 15 empty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18486" y="1510507"/>
            <a:ext cx="575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618288" y="2153446"/>
            <a:ext cx="38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La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61037" y="2510633"/>
            <a:ext cx="575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Gd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724944" y="2646365"/>
            <a:ext cx="575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17575" y="3403601"/>
            <a:ext cx="575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Solder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6701F-ACB9-4E47-AD5F-2746727AF4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5116" y="365557"/>
            <a:ext cx="7385467" cy="39378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37F6C8-0898-47EA-81DC-353B8EB7AA6B}"/>
              </a:ext>
            </a:extLst>
          </p:cNvPr>
          <p:cNvSpPr txBox="1"/>
          <p:nvPr/>
        </p:nvSpPr>
        <p:spPr>
          <a:xfrm>
            <a:off x="0" y="4272076"/>
            <a:ext cx="95243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program provides possibilities to make calibration for Medipix3RX 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Widepix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detector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calibration is calculated from a series of open-beam threshold scans with different X-ray tube voltage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calibration data is used to align Medipix3RX detector with each other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calibration data allows to plot spectra using energy scale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8336F-BF32-4919-866F-5D6B6EF142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891580" y="0"/>
            <a:ext cx="9071640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Calibration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21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815664"/>
            <a:ext cx="433199" cy="308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7544" y="3952875"/>
            <a:ext cx="6873081" cy="304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3201" y="3560940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00345" y="2925146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95582" y="2291734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64626" y="1658322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69388" y="1022529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031706" y="2242644"/>
            <a:ext cx="1571627" cy="19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Energy, </a:t>
            </a:r>
            <a:r>
              <a:rPr lang="en-US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6726" y="3934795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62657" y="3927651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29545" y="3925270"/>
            <a:ext cx="444896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13093" y="3932414"/>
            <a:ext cx="746125" cy="127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65312" y="4075707"/>
            <a:ext cx="1603584" cy="19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THL, DAC units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D81F4-F047-428A-853F-2DB2DE0D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Additional features of the program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51BBCD6-94FE-4B38-B29A-5BE1FCE6F3A6}"/>
              </a:ext>
            </a:extLst>
          </p:cNvPr>
          <p:cNvSpPr txBox="1">
            <a:spLocks/>
          </p:cNvSpPr>
          <p:nvPr/>
        </p:nvSpPr>
        <p:spPr>
          <a:xfrm>
            <a:off x="405105" y="2564256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ru-RU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Further plans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7F99B-598D-4A7B-92FC-4B8F8C5BD27A}"/>
              </a:ext>
            </a:extLst>
          </p:cNvPr>
          <p:cNvSpPr txBox="1"/>
          <p:nvPr/>
        </p:nvSpPr>
        <p:spPr>
          <a:xfrm>
            <a:off x="208136" y="1350992"/>
            <a:ext cx="99802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Pixel filtering (filtering by a condition for pixel value, filtering by deviation from mean value, filtering areas,…)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Saving pictures in different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Mathematical operations with spectra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70663-E453-4838-AB02-CB82224CCE52}"/>
              </a:ext>
            </a:extLst>
          </p:cNvPr>
          <p:cNvSpPr txBox="1"/>
          <p:nvPr/>
        </p:nvSpPr>
        <p:spPr>
          <a:xfrm>
            <a:off x="222423" y="3529013"/>
            <a:ext cx="99802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Writing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Embedding of material identification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Rebinning</a:t>
            </a: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Porting on Windows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Modification to work with other </a:t>
            </a:r>
            <a:r>
              <a:rPr lang="en-US" sz="20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Medipix</a:t>
            </a: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detectors (on demand)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72574" y="5165280"/>
            <a:ext cx="403065" cy="390600"/>
          </a:xfrm>
        </p:spPr>
        <p:txBody>
          <a:bodyPr/>
          <a:lstStyle/>
          <a:p>
            <a:pPr lvl="0"/>
            <a:fld id="{A2B27693-7170-4532-A5D8-1D2009994F75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22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5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02920"/>
            <a:ext cx="9012237" cy="411194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All source code is available to all interested colleagues for free.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https://github.com/lapkinspjinr/widepix_analyser_2.git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Any suggestion for adding features to the program are welcome (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lapkin@jinr.ru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The program is available at (unzip, run widepix_analyser_2.sh):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https://drive.google.com/file/d/1DxxsUFTb3vQFS9L-cpTprQJD-n9RQ4fi/view?usp=sharing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your attention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Are there any questions?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B27693-7170-4532-A5D8-1D2009994F75}" type="slidenum">
              <a:rPr lang="ru-RU" smtClean="0"/>
              <a:pPr lvl="0"/>
              <a:t>23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E5A19-BAC9-4D86-9B96-1E9B27549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51238" y="457351"/>
            <a:ext cx="4824000" cy="321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3F6BFF-9D82-49D9-9457-3800A07A0B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-117797"/>
            <a:ext cx="9071640" cy="946440"/>
          </a:xfrm>
        </p:spPr>
        <p:txBody>
          <a:bodyPr/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283B8-380A-4253-87E8-54001125E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7017387" y="0"/>
            <a:ext cx="2982595" cy="36732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8F5C9DD-FF49-488B-B167-37786B5A3680}"/>
              </a:ext>
            </a:extLst>
          </p:cNvPr>
          <p:cNvSpPr txBox="1">
            <a:spLocks/>
          </p:cNvSpPr>
          <p:nvPr/>
        </p:nvSpPr>
        <p:spPr>
          <a:xfrm>
            <a:off x="625" y="3519863"/>
            <a:ext cx="10080000" cy="1763507"/>
          </a:xfrm>
          <a:prstGeom prst="rect">
            <a:avLst/>
          </a:prstGeom>
        </p:spPr>
        <p:txBody>
          <a:bodyPr/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buSzPct val="45000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9CCE0-46D6-4009-ACB1-FCD8758C3A75}"/>
              </a:ext>
            </a:extLst>
          </p:cNvPr>
          <p:cNvSpPr txBox="1"/>
          <p:nvPr/>
        </p:nvSpPr>
        <p:spPr>
          <a:xfrm>
            <a:off x="0" y="3609801"/>
            <a:ext cx="99193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 detectors are hybrid semiconductor pixel detector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https://medipix.web.cern.ch/)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semiconductor sensor and a readout integrated circuit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are detected by 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transferring energy to electrons. The appeared free electrons move to the pixel contact pads, causing a signal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is digitized and compared with the threshold in a pixel. Pixels operate independent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Bef>
                <a:spcPts val="0"/>
              </a:spcBef>
              <a:buSzPct val="45000"/>
              <a:buFont typeface="Wingdings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 lang="ru-RU" smtClean="0"/>
              <a:pPr lvl="0"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26A1F-BEE5-442B-8AEA-852044A2D6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-97103"/>
            <a:ext cx="10080625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B9B16D-F33F-48EC-8DA5-37E026306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6457"/>
            <a:ext cx="5994621" cy="49037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49C7CE-795D-4DB4-B3BB-A091C94B3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1046" y="1261796"/>
            <a:ext cx="4899239" cy="36744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058CCD-44CC-4C57-9596-51A0D298E1EE}"/>
              </a:ext>
            </a:extLst>
          </p:cNvPr>
          <p:cNvSpPr/>
          <p:nvPr/>
        </p:nvSpPr>
        <p:spPr>
          <a:xfrm>
            <a:off x="8350738" y="4548554"/>
            <a:ext cx="1320800" cy="515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Widepix</a:t>
            </a:r>
            <a:endParaRPr lang="en-US" dirty="0"/>
          </a:p>
          <a:p>
            <a:pPr algn="ctr"/>
            <a:r>
              <a:rPr lang="en-US" dirty="0"/>
              <a:t>detector</a:t>
            </a:r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BDA2F7A-4C66-4190-AE27-0E25E4DCA4A4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8917354" y="3187506"/>
            <a:ext cx="93784" cy="1361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32C729-EAF7-4398-9D97-AA0E763A041D}"/>
              </a:ext>
            </a:extLst>
          </p:cNvPr>
          <p:cNvSpPr/>
          <p:nvPr/>
        </p:nvSpPr>
        <p:spPr>
          <a:xfrm>
            <a:off x="7125355" y="3651088"/>
            <a:ext cx="1320800" cy="515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</a:t>
            </a:r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D7F608A-600D-45F7-B889-F9F4C446F364}"/>
              </a:ext>
            </a:extLst>
          </p:cNvPr>
          <p:cNvCxnSpPr>
            <a:stCxn id="16" idx="0"/>
          </p:cNvCxnSpPr>
          <p:nvPr/>
        </p:nvCxnSpPr>
        <p:spPr>
          <a:xfrm flipV="1">
            <a:off x="7785755" y="2613660"/>
            <a:ext cx="161905" cy="10374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2E750FC-9A93-487F-ACBB-1C18254FE44D}"/>
              </a:ext>
            </a:extLst>
          </p:cNvPr>
          <p:cNvSpPr/>
          <p:nvPr/>
        </p:nvSpPr>
        <p:spPr>
          <a:xfrm>
            <a:off x="7957099" y="681460"/>
            <a:ext cx="1604699" cy="515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X-ray tube</a:t>
            </a:r>
            <a:endParaRPr lang="ru-RU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B0AE13F-6815-48B2-AF27-6D37E77C9640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278880" y="1197276"/>
            <a:ext cx="2480569" cy="1256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 lang="ru-RU" smtClean="0"/>
              <a:pPr lvl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6AB740-FA55-4BE0-828F-A88AC5493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760" y="136592"/>
            <a:ext cx="4362479" cy="289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F1971-7A64-4459-BB2D-F68DE5A4DF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-282853"/>
            <a:ext cx="10080625" cy="1250280"/>
          </a:xfrm>
        </p:spPr>
        <p:txBody>
          <a:bodyPr/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Widepix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5C7AD4-82D7-45CA-B6D3-4D8F854D4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593865" y="683728"/>
            <a:ext cx="5472000" cy="30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C35647-BD55-487A-B836-F41E759AE3FA}"/>
              </a:ext>
            </a:extLst>
          </p:cNvPr>
          <p:cNvSpPr txBox="1"/>
          <p:nvPr/>
        </p:nvSpPr>
        <p:spPr>
          <a:xfrm>
            <a:off x="1" y="2992526"/>
            <a:ext cx="4168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45000"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Widepix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(15х1): 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Medipix3RX in one row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compensation the effect of charge spreading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256х3840 = 983040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registration channels with one counter for each channel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Bef>
                <a:spcPts val="0"/>
              </a:spcBef>
              <a:buSzPct val="45000"/>
              <a:buFont typeface="Wingdings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FC42CE-B71F-4260-A543-860D75721E95}"/>
              </a:ext>
            </a:extLst>
          </p:cNvPr>
          <p:cNvSpPr txBox="1"/>
          <p:nvPr/>
        </p:nvSpPr>
        <p:spPr>
          <a:xfrm>
            <a:off x="4074566" y="3779633"/>
            <a:ext cx="59912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ct val="45000"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software for driving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to make readout of frames series, threshold scans, equalization and detector setup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interpreter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Pixet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cannot provide analysis which is required for our researches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31705" y="5279950"/>
            <a:ext cx="424325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/>
              <a:pPr lvl="0"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08D5B-0BF6-4C38-B8B0-6ED168ACB6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-182880"/>
            <a:ext cx="9071640" cy="946440"/>
          </a:xfrm>
        </p:spPr>
        <p:txBody>
          <a:bodyPr/>
          <a:lstStyle/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Widepix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6583-472F-4CCA-A8E3-ED446DEFE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51698" y="638039"/>
            <a:ext cx="7672262" cy="4315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1C9A0-D69F-4EB6-945E-AB2E973EC201}"/>
              </a:ext>
            </a:extLst>
          </p:cNvPr>
          <p:cNvSpPr txBox="1"/>
          <p:nvPr/>
        </p:nvSpPr>
        <p:spPr>
          <a:xfrm>
            <a:off x="212046" y="4937760"/>
            <a:ext cx="9868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was written to analyze threshold scans data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written in C++ language </a:t>
            </a:r>
            <a:r>
              <a:rPr lang="en-US" sz="1400" dirty="0">
                <a:effectLst/>
                <a:latin typeface="Times New Roman" panose="02020603050405020304" pitchFamily="18" charset="0"/>
                <a:ea typeface="Noto Sans CJK SC"/>
              </a:rPr>
              <a:t>using Qt and CERN ROOT libraries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the phantom with tubes with La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pork fat on the frame (the phantom is showing in the next slide)</a:t>
            </a:r>
          </a:p>
          <a:p>
            <a:pPr marL="285750" lvl="0" indent="-285750">
              <a:buSzPct val="45000"/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Noto Sans CJK SC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 lang="ru-RU" smtClean="0"/>
              <a:pPr lvl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26A1F-BEE5-442B-8AEA-852044A2D6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-140023"/>
            <a:ext cx="9071640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Phantoms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4FB88-F3B0-4C8F-931A-705D8B563F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4524789"/>
            <a:ext cx="2650331" cy="340105"/>
          </a:xfrm>
        </p:spPr>
        <p:txBody>
          <a:bodyPr>
            <a:no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Phantom with tubes and pork fat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D90040C-8C89-4850-912A-01FBC3CD0DF6}"/>
              </a:ext>
            </a:extLst>
          </p:cNvPr>
          <p:cNvSpPr txBox="1">
            <a:spLocks/>
          </p:cNvSpPr>
          <p:nvPr/>
        </p:nvSpPr>
        <p:spPr>
          <a:xfrm>
            <a:off x="4971573" y="4223356"/>
            <a:ext cx="3436143" cy="58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Phantom with tubes. There are I, Gd, La solutions and H</a:t>
            </a:r>
            <a:r>
              <a:rPr lang="en-US" sz="150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in the tubes </a:t>
            </a:r>
            <a:br>
              <a:rPr lang="en-US" sz="15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(Cocktail phantom)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44000" y="5165280"/>
            <a:ext cx="431640" cy="390600"/>
          </a:xfrm>
        </p:spPr>
        <p:txBody>
          <a:bodyPr/>
          <a:lstStyle/>
          <a:p>
            <a:pPr lvl="0"/>
            <a:fld id="{9C87BD19-22C1-4703-A49A-C04D80AA3EB4}" type="slidenum">
              <a:rPr lang="ru-RU" smtClean="0"/>
              <a:pPr lvl="0"/>
              <a:t>7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9693" y="5014911"/>
            <a:ext cx="9111488" cy="655639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These phantoms allow to compare</a:t>
            </a:r>
            <a:r>
              <a:rPr lang="ru-RU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 charset="0"/>
                <a:cs typeface="Times New Roman" pitchFamily="18" charset="0"/>
              </a:rPr>
              <a:t>X-ray energy absorption of different materials in different concentrations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Pork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Times New Roman" pitchFamily="18" charset="0"/>
                <a:cs typeface="Times New Roman" pitchFamily="18" charset="0"/>
              </a:rPr>
              <a:t> fat emulates soft tissue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919"/>
            <a:ext cx="2620962" cy="44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834" y="928689"/>
            <a:ext cx="6855791" cy="321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078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23E92-8B09-4240-961B-AEBB50BBCF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981900" y="0"/>
            <a:ext cx="7148614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Frames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93A986-57B5-4536-B81D-7AD52D37DE54}"/>
              </a:ext>
            </a:extLst>
          </p:cNvPr>
          <p:cNvSpPr txBox="1"/>
          <p:nvPr/>
        </p:nvSpPr>
        <p:spPr>
          <a:xfrm>
            <a:off x="0" y="4521994"/>
            <a:ext cx="9868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Frame is an image from the detector</a:t>
            </a:r>
          </a:p>
          <a:p>
            <a:pPr marL="285750" lvl="0" indent="-285750">
              <a:buSzPct val="45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Frame is a 2D histogram</a:t>
            </a:r>
          </a:p>
          <a:p>
            <a:pPr marL="285750" lvl="0" indent="-285750">
              <a:buSzPct val="45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bin value is calculated from the counter values of the corresponding pixels (raw data, FFC,…)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169822" y="357994"/>
            <a:ext cx="6607277" cy="1988965"/>
            <a:chOff x="-62646" y="1368000"/>
            <a:chExt cx="4915063" cy="142066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ABB1D4D-8FB3-4184-814C-128DA63D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144000" y="1368000"/>
              <a:ext cx="4464000" cy="133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4450557" y="1404938"/>
              <a:ext cx="166688" cy="1200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88852" y="1460015"/>
              <a:ext cx="245268" cy="1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66771" y="1934042"/>
              <a:ext cx="1130893" cy="24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FFC pixel value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86935" y="2670854"/>
              <a:ext cx="666842" cy="11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204240" y="2602367"/>
              <a:ext cx="40335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263138" y="2604366"/>
              <a:ext cx="39726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51492" y="2601000"/>
              <a:ext cx="39042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3840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50286" y="2601943"/>
              <a:ext cx="42725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8229" y="2602707"/>
              <a:ext cx="142874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2875" y="1400178"/>
              <a:ext cx="142876" cy="1214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0500" y="2509839"/>
              <a:ext cx="14287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992" y="1381204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7582" y="1612108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685" y="183848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344" y="2073993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151" y="230267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 rot="16200000">
              <a:off x="-290682" y="2021527"/>
              <a:ext cx="597855" cy="141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375082" y="2281393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346196" y="2027238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66938" y="176712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88541" y="2491328"/>
              <a:ext cx="197643" cy="1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5240251" y="0"/>
            <a:ext cx="2142359" cy="3615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FFC</a:t>
            </a: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 frame</a:t>
            </a:r>
            <a:r>
              <a:rPr lang="ru-RU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THL</a:t>
            </a:r>
            <a:r>
              <a:rPr lang="ru-RU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 = 36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639633" y="3151363"/>
            <a:ext cx="1829325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Cocktail phantom</a:t>
            </a:r>
            <a:endParaRPr lang="ru-RU" sz="1800" b="0" i="0" u="none" strike="noStrike" kern="1200" cap="none" dirty="0">
              <a:ln>
                <a:noFill/>
              </a:ln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3131823" y="2520950"/>
            <a:ext cx="6859372" cy="2180590"/>
            <a:chOff x="-28870" y="1316584"/>
            <a:chExt cx="5049010" cy="1498164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ABB1D4D-8FB3-4184-814C-128DA63D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00" y="1375166"/>
              <a:ext cx="4464000" cy="13212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Прямоугольник 91"/>
            <p:cNvSpPr/>
            <p:nvPr/>
          </p:nvSpPr>
          <p:spPr>
            <a:xfrm>
              <a:off x="4397567" y="1393876"/>
              <a:ext cx="205018" cy="121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38529" y="1345696"/>
              <a:ext cx="504487" cy="16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000000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5400000">
              <a:off x="4198082" y="1900768"/>
              <a:ext cx="1406241" cy="23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Counter 1 pixel value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424568" y="2643018"/>
              <a:ext cx="790115" cy="171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181634" y="2594733"/>
              <a:ext cx="40335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233318" y="2596222"/>
              <a:ext cx="39726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091297" y="2599617"/>
              <a:ext cx="390425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3840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124563" y="2597573"/>
              <a:ext cx="42725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36050" y="2593488"/>
              <a:ext cx="142874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142875" y="1400178"/>
              <a:ext cx="142876" cy="1214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90500" y="2509839"/>
              <a:ext cx="14287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4992" y="1381204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7582" y="1612108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37685" y="183848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42344" y="2073993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57151" y="230267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 rot="16200000">
              <a:off x="-275867" y="1983275"/>
              <a:ext cx="623000" cy="129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4332214" y="2301676"/>
              <a:ext cx="45488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200000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332174" y="2073672"/>
              <a:ext cx="45022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400000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327798" y="1844562"/>
              <a:ext cx="4611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600000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51264" y="2480266"/>
              <a:ext cx="197643" cy="16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350214" y="1573996"/>
              <a:ext cx="480258" cy="16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800000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5169131" y="2333158"/>
            <a:ext cx="2613064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Raw data frame</a:t>
            </a:r>
            <a:r>
              <a:rPr lang="ru-RU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THL</a:t>
            </a:r>
            <a:r>
              <a:rPr lang="ru-RU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= 36</a:t>
            </a: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087" y="1785482"/>
            <a:ext cx="2816352" cy="132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23E92-8B09-4240-961B-AEBB50BBCF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981900" y="0"/>
            <a:ext cx="7148614" cy="946440"/>
          </a:xfrm>
        </p:spPr>
        <p:txBody>
          <a:bodyPr/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Frames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93A986-57B5-4536-B81D-7AD52D37DE54}"/>
              </a:ext>
            </a:extLst>
          </p:cNvPr>
          <p:cNvSpPr txBox="1"/>
          <p:nvPr/>
        </p:nvSpPr>
        <p:spPr>
          <a:xfrm>
            <a:off x="0" y="4521994"/>
            <a:ext cx="9868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SzPct val="45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Frame is an image from the detector</a:t>
            </a:r>
          </a:p>
          <a:p>
            <a:pPr marL="285750" lvl="0" indent="-285750">
              <a:buSzPct val="45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Frame is a 2D histogram</a:t>
            </a:r>
          </a:p>
          <a:p>
            <a:pPr marL="285750" lvl="0" indent="-285750">
              <a:buSzPct val="45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bin value is calculated from the counter values of the corresponding pixels (raw data, FFC,…)</a:t>
            </a:r>
          </a:p>
        </p:txBody>
      </p:sp>
      <p:grpSp>
        <p:nvGrpSpPr>
          <p:cNvPr id="3" name="Группа 35"/>
          <p:cNvGrpSpPr/>
          <p:nvPr/>
        </p:nvGrpSpPr>
        <p:grpSpPr>
          <a:xfrm>
            <a:off x="3185163" y="334269"/>
            <a:ext cx="6591936" cy="1966971"/>
            <a:chOff x="-51233" y="1394596"/>
            <a:chExt cx="4903650" cy="140496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ABB1D4D-8FB3-4184-814C-128DA63D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00" y="1394596"/>
              <a:ext cx="4464000" cy="1282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4450557" y="1398134"/>
              <a:ext cx="166688" cy="1200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88852" y="1460015"/>
              <a:ext cx="245268" cy="1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66771" y="1934042"/>
              <a:ext cx="1130893" cy="24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FFC pixel value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220773" y="2580823"/>
              <a:ext cx="40335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263138" y="2574884"/>
              <a:ext cx="39726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50312" y="2574922"/>
              <a:ext cx="390425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3840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0839" y="2574729"/>
              <a:ext cx="42725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43505" y="2580028"/>
              <a:ext cx="142874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2875" y="1400178"/>
              <a:ext cx="142876" cy="1214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0500" y="2509839"/>
              <a:ext cx="14287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0307" y="1403315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7582" y="1612108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685" y="183848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344" y="2073993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151" y="230267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 rot="16200000">
              <a:off x="-252292" y="2010028"/>
              <a:ext cx="555163" cy="153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375082" y="2281393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0.25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346196" y="2027238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66938" y="176712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0.75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88541" y="2491328"/>
              <a:ext cx="197643" cy="175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73567" y="2679815"/>
              <a:ext cx="736894" cy="119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5225011" y="0"/>
            <a:ext cx="2142359" cy="36153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FFC</a:t>
            </a:r>
            <a:r>
              <a:rPr lang="en-US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 frame</a:t>
            </a:r>
            <a:r>
              <a:rPr lang="ru-RU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THL</a:t>
            </a:r>
            <a:r>
              <a:rPr lang="ru-RU" sz="1800" b="0" i="0" u="none" strike="noStrike" kern="1200" cap="none" dirty="0">
                <a:ln>
                  <a:noFill/>
                </a:ln>
                <a:latin typeface="Times New Roman" pitchFamily="18" charset="0"/>
                <a:ea typeface="Noto Sans CJK SC" pitchFamily="2"/>
                <a:cs typeface="Times New Roman" pitchFamily="18" charset="0"/>
              </a:rPr>
              <a:t> = 36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7BD19-22C1-4703-A49A-C04D80AA3EB4}" type="slidenum">
              <a:rPr lang="ru-RU" smtClean="0">
                <a:latin typeface="Times New Roman" pitchFamily="18" charset="0"/>
                <a:cs typeface="Times New Roman" pitchFamily="18" charset="0"/>
              </a:rPr>
              <a:pPr lvl="0"/>
              <a:t>9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9"/>
          <p:cNvGrpSpPr/>
          <p:nvPr/>
        </p:nvGrpSpPr>
        <p:grpSpPr>
          <a:xfrm>
            <a:off x="3093722" y="2520950"/>
            <a:ext cx="6897473" cy="2104390"/>
            <a:chOff x="-56915" y="1316584"/>
            <a:chExt cx="5077055" cy="1445810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ABB1D4D-8FB3-4184-814C-128DA63D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00" y="1412497"/>
              <a:ext cx="4464000" cy="1246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Прямоугольник 91"/>
            <p:cNvSpPr/>
            <p:nvPr/>
          </p:nvSpPr>
          <p:spPr>
            <a:xfrm>
              <a:off x="4397567" y="1393876"/>
              <a:ext cx="205018" cy="121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43788" y="1381689"/>
              <a:ext cx="504487" cy="16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000000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5400000">
              <a:off x="4198082" y="1900768"/>
              <a:ext cx="1406241" cy="23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Counter 1 pixel value</a:t>
              </a:r>
              <a:endParaRPr lang="ru-RU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642577" y="2647218"/>
              <a:ext cx="572107" cy="115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178128" y="2568557"/>
              <a:ext cx="403356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229813" y="2564591"/>
              <a:ext cx="39726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093050" y="2565260"/>
              <a:ext cx="390425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3840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121058" y="2561580"/>
              <a:ext cx="427257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39555" y="2565676"/>
              <a:ext cx="142874" cy="1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142875" y="1400178"/>
              <a:ext cx="142876" cy="1214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90500" y="2509839"/>
              <a:ext cx="142874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4992" y="1420469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34076" y="1628468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34180" y="1846660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40591" y="2065812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57151" y="2286309"/>
              <a:ext cx="35480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 rot="16200000">
              <a:off x="-285028" y="1943450"/>
              <a:ext cx="602058" cy="145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y, pixel</a:t>
              </a:r>
              <a:endPara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4332214" y="2301676"/>
              <a:ext cx="45488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200000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328669" y="2071491"/>
              <a:ext cx="450225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400000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327798" y="1844562"/>
              <a:ext cx="461168" cy="102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600000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51264" y="2480266"/>
              <a:ext cx="197643" cy="16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352551" y="1605626"/>
              <a:ext cx="480258" cy="16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itchFamily="18" charset="0"/>
                  <a:cs typeface="Times New Roman" pitchFamily="18" charset="0"/>
                </a:rPr>
                <a:t>800000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5169131" y="2333158"/>
            <a:ext cx="2613064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lvl="0" hangingPunct="0"/>
            <a:r>
              <a:rPr lang="en-US">
                <a:latin typeface="Times New Roman" pitchFamily="18" charset="0"/>
                <a:ea typeface="Noto Sans CJK SC" pitchFamily="2"/>
                <a:cs typeface="Times New Roman" pitchFamily="18" charset="0"/>
              </a:rPr>
              <a:t>Raw data </a:t>
            </a:r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frame</a:t>
            </a:r>
            <a:r>
              <a:rPr lang="ru-RU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THL</a:t>
            </a:r>
            <a:r>
              <a:rPr lang="ru-RU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 = 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E8365C-8A63-427D-AEE4-C5DD862213E7}"/>
              </a:ext>
            </a:extLst>
          </p:cNvPr>
          <p:cNvSpPr txBox="1"/>
          <p:nvPr/>
        </p:nvSpPr>
        <p:spPr>
          <a:xfrm>
            <a:off x="635772" y="3823445"/>
            <a:ext cx="1855917" cy="63218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 lvl="0" algn="ctr" hangingPunct="0"/>
            <a:r>
              <a:rPr lang="en-US" dirty="0">
                <a:latin typeface="Times New Roman" pitchFamily="18" charset="0"/>
                <a:ea typeface="Noto Sans CJK SC" pitchFamily="2"/>
                <a:cs typeface="Times New Roman" pitchFamily="18" charset="0"/>
              </a:rPr>
              <a:t>Phantom with pork fat</a:t>
            </a:r>
            <a:endParaRPr lang="ru-RU" dirty="0">
              <a:latin typeface="Times New Roman" pitchFamily="18" charset="0"/>
              <a:ea typeface="Noto Sans CJK SC" pitchFamily="2"/>
              <a:cs typeface="Times New Roman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68" y="784919"/>
            <a:ext cx="1819671" cy="30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1781</Words>
  <Application>Microsoft Office PowerPoint</Application>
  <PresentationFormat>Произвольный</PresentationFormat>
  <Paragraphs>581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Liberation Sans</vt:lpstr>
      <vt:lpstr>Liberation Serif</vt:lpstr>
      <vt:lpstr>Times New Roman</vt:lpstr>
      <vt:lpstr>Wingdings</vt:lpstr>
      <vt:lpstr>Обычный</vt:lpstr>
      <vt:lpstr>Software for processing and analyzing data obtained from hybrid pixel detectors of the Medipix family</vt:lpstr>
      <vt:lpstr>Multi-energy tomography</vt:lpstr>
      <vt:lpstr>Medipix</vt:lpstr>
      <vt:lpstr>Experimental Setup (“Kalan” )</vt:lpstr>
      <vt:lpstr>Widepix</vt:lpstr>
      <vt:lpstr>Widepix analyser</vt:lpstr>
      <vt:lpstr>Phantoms</vt:lpstr>
      <vt:lpstr>Frames</vt:lpstr>
      <vt:lpstr>Frames</vt:lpstr>
      <vt:lpstr>Regions of Interest (RoI)</vt:lpstr>
      <vt:lpstr>Презентация PowerPoint</vt:lpstr>
      <vt:lpstr>Spectra</vt:lpstr>
      <vt:lpstr>Spectra</vt:lpstr>
      <vt:lpstr>Statistic data</vt:lpstr>
      <vt:lpstr>Table of statistical values</vt:lpstr>
      <vt:lpstr>Two dimension spectra</vt:lpstr>
      <vt:lpstr>Two dimension spectra</vt:lpstr>
      <vt:lpstr>Distribution</vt:lpstr>
      <vt:lpstr>Distribution</vt:lpstr>
      <vt:lpstr>Distribution</vt:lpstr>
      <vt:lpstr>Calibration</vt:lpstr>
      <vt:lpstr>Additional features of the program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Medipix</dc:title>
  <dc:creator>Александр</dc:creator>
  <cp:lastModifiedBy>Александр</cp:lastModifiedBy>
  <cp:revision>222</cp:revision>
  <dcterms:created xsi:type="dcterms:W3CDTF">2021-10-26T11:27:03Z</dcterms:created>
  <dcterms:modified xsi:type="dcterms:W3CDTF">2022-07-14T08:22:33Z</dcterms:modified>
</cp:coreProperties>
</file>