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3"/>
  </p:notesMasterIdLst>
  <p:sldIdLst>
    <p:sldId id="256" r:id="rId2"/>
    <p:sldId id="292" r:id="rId3"/>
    <p:sldId id="293" r:id="rId4"/>
    <p:sldId id="295" r:id="rId5"/>
    <p:sldId id="261" r:id="rId6"/>
    <p:sldId id="280" r:id="rId7"/>
    <p:sldId id="263" r:id="rId8"/>
    <p:sldId id="302" r:id="rId9"/>
    <p:sldId id="296" r:id="rId10"/>
    <p:sldId id="298" r:id="rId11"/>
    <p:sldId id="275" r:id="rId12"/>
    <p:sldId id="299" r:id="rId13"/>
    <p:sldId id="289" r:id="rId14"/>
    <p:sldId id="301" r:id="rId15"/>
    <p:sldId id="285" r:id="rId16"/>
    <p:sldId id="290" r:id="rId17"/>
    <p:sldId id="281" r:id="rId18"/>
    <p:sldId id="283" r:id="rId19"/>
    <p:sldId id="288" r:id="rId20"/>
    <p:sldId id="291" r:id="rId21"/>
    <p:sldId id="286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C41C9-46E0-443A-9D1C-8F5CE2D117F7}" type="datetimeFigureOut">
              <a:rPr lang="ru-RU" smtClean="0"/>
              <a:t>24.09.2020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40839-A8AC-46DF-AC60-9BDBEAB471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275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2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6125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7763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655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66925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2412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8132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3852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95725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038F1CE-56D1-4821-8C6F-574B718B30A6}" type="slidenum">
              <a:rPr lang="ru-RU" altLang="ru-RU" smtClean="0">
                <a:latin typeface="Calibri" panose="020F0502020204030204" pitchFamily="34" charset="0"/>
              </a:rPr>
              <a:pPr/>
              <a:t>2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140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CC779-0E28-4B8D-90B3-70A2F819A280}" type="datetime1">
              <a:rPr lang="ru-RU" smtClean="0"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Космический эксперимент "УФ атмосфера"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F90-7F2C-45A1-A9AA-2E5AB861A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5161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ED0F5-BAAE-404B-BAEB-B8E6602513B1}" type="datetime1">
              <a:rPr lang="ru-RU" smtClean="0"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Космический эксперимент "УФ атмосфера"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F90-7F2C-45A1-A9AA-2E5AB861A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718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AB432-2198-401A-9CEC-2318A31BA689}" type="datetime1">
              <a:rPr lang="ru-RU" smtClean="0"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Космический эксперимент "УФ атмосфера"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F90-7F2C-45A1-A9AA-2E5AB861A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136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B45C0-D6C5-4CE4-BE60-13B56FD9EBCF}" type="datetime1">
              <a:rPr lang="ru-RU" smtClean="0"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Космический эксперимент "УФ атмосфера"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F90-7F2C-45A1-A9AA-2E5AB861A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32013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2F603-7685-4E7C-8B43-EA1F4E266CB7}" type="datetime1">
              <a:rPr lang="ru-RU" smtClean="0"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Космический эксперимент "УФ атмосфера"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F90-7F2C-45A1-A9AA-2E5AB861A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54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E759C-E5F9-4DA0-BDBA-A77915765362}" type="datetime1">
              <a:rPr lang="ru-RU" smtClean="0"/>
              <a:t>24.09.2020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Космический эксперимент "УФ атмосфера"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F90-7F2C-45A1-A9AA-2E5AB861A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924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97169-1076-4834-A32B-B70AEC21A87D}" type="datetime1">
              <a:rPr lang="ru-RU" smtClean="0"/>
              <a:t>24.09.2020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Космический эксперимент "УФ атмосфера"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F90-7F2C-45A1-A9AA-2E5AB861A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915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1EF3-714C-4FD2-BDC8-95918B9748E5}" type="datetime1">
              <a:rPr lang="ru-RU" smtClean="0"/>
              <a:t>24.09.2020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Космический эксперимент "УФ атмосфера"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F90-7F2C-45A1-A9AA-2E5AB861A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114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CA88-6F49-4B27-A499-7E746B5B3DE7}" type="datetime1">
              <a:rPr lang="ru-RU" smtClean="0"/>
              <a:t>24.09.2020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Космический эксперимент "УФ атмосфера"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F90-7F2C-45A1-A9AA-2E5AB861A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238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5AC53-A62A-4BF0-A1DA-ED4DDDEFFC57}" type="datetime1">
              <a:rPr lang="ru-RU" smtClean="0"/>
              <a:t>24.09.2020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Космический эксперимент "УФ атмосфера"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F90-7F2C-45A1-A9AA-2E5AB861A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9145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A6D4C-EAB9-4963-8CB9-F6EEEA3413CE}" type="datetime1">
              <a:rPr lang="ru-RU" smtClean="0"/>
              <a:t>24.09.2020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Космический эксперимент "УФ атмосфера"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F90-7F2C-45A1-A9AA-2E5AB861A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066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B3AB3F-D5F7-429B-BDE1-C7578B18EF93}" type="datetime1">
              <a:rPr lang="ru-RU" smtClean="0"/>
              <a:t>24.09.2020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Космический эксперимент "УФ атмосфера"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A5F90-7F2C-45A1-A9AA-2E5AB861A0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671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4360" y="1147973"/>
            <a:ext cx="10661904" cy="2387600"/>
          </a:xfrm>
        </p:spPr>
        <p:txBody>
          <a:bodyPr>
            <a:normAutofit/>
          </a:bodyPr>
          <a:lstStyle/>
          <a:p>
            <a:r>
              <a:rPr lang="ru-RU" sz="4400" dirty="0"/>
              <a:t>Эксперимент «УФ атмосфера» </a:t>
            </a:r>
            <a:r>
              <a:rPr lang="ru-RU" sz="4400" dirty="0" smtClean="0"/>
              <a:t>(</a:t>
            </a:r>
            <a:r>
              <a:rPr lang="en-US" sz="4400" dirty="0" smtClean="0"/>
              <a:t>M</a:t>
            </a:r>
            <a:r>
              <a:rPr lang="ru-RU" sz="4400" dirty="0" err="1" smtClean="0"/>
              <a:t>ini</a:t>
            </a:r>
            <a:r>
              <a:rPr lang="ru-RU" sz="4400" dirty="0" smtClean="0"/>
              <a:t>-EUSO</a:t>
            </a:r>
            <a:r>
              <a:rPr lang="ru-RU" sz="4400" dirty="0"/>
              <a:t>) – широкоугольный линзовый телескоп на борту МКС</a:t>
            </a:r>
          </a:p>
        </p:txBody>
      </p:sp>
      <p:pic>
        <p:nvPicPr>
          <p:cNvPr id="4" name="Picture 2" descr="НИИЯФ МГ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10263" cy="114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Картинки по запросу мгу логоти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6013" y="107961"/>
            <a:ext cx="1162170" cy="1147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8" y="3372803"/>
            <a:ext cx="3093520" cy="33966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10328" y="4187952"/>
            <a:ext cx="67848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 smtClean="0"/>
              <a:t>Павел Климов</a:t>
            </a:r>
            <a:endParaRPr lang="en-US" sz="2800" dirty="0" smtClean="0"/>
          </a:p>
          <a:p>
            <a:pPr algn="r"/>
            <a:r>
              <a:rPr lang="ru-RU" sz="2800" dirty="0" smtClean="0"/>
              <a:t>НИИЯФ МГУ</a:t>
            </a:r>
          </a:p>
          <a:p>
            <a:pPr algn="r"/>
            <a:r>
              <a:rPr lang="ru-RU" sz="2800" dirty="0" smtClean="0"/>
              <a:t>От имени </a:t>
            </a:r>
            <a:r>
              <a:rPr lang="ru-RU" sz="2800" dirty="0" err="1" smtClean="0"/>
              <a:t>коллаборации</a:t>
            </a:r>
            <a:r>
              <a:rPr lang="ru-RU" sz="2800" dirty="0" smtClean="0"/>
              <a:t> </a:t>
            </a:r>
            <a:r>
              <a:rPr lang="en-US" sz="2800" dirty="0" smtClean="0"/>
              <a:t>JEM-EUSO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877056" y="6318504"/>
            <a:ext cx="7818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/>
              <a:t>36-я Всероссийская конференция по космическим </a:t>
            </a:r>
            <a:r>
              <a:rPr lang="ru-RU" sz="2000" dirty="0" smtClean="0"/>
              <a:t>лучам</a:t>
            </a:r>
            <a:r>
              <a:rPr lang="ru-RU" dirty="0" smtClean="0"/>
              <a:t>, 2020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666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0022" y="3407452"/>
            <a:ext cx="4483679" cy="33561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8" y="94891"/>
            <a:ext cx="5388658" cy="29334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68" y="3407452"/>
            <a:ext cx="4483679" cy="3356108"/>
          </a:xfrm>
          <a:prstGeom prst="rect">
            <a:avLst/>
          </a:prstGeom>
        </p:spPr>
      </p:pic>
      <p:pic>
        <p:nvPicPr>
          <p:cNvPr id="1026" name="Picture 2" descr="https://pp.userapi.com/c852320/v852320367/d2771/1ilEL7upgb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125" y="94891"/>
            <a:ext cx="4299128" cy="322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348976" y="3319238"/>
            <a:ext cx="2745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Приемо-сдаточные испытания (Университет Тор </a:t>
            </a:r>
            <a:r>
              <a:rPr lang="ru-RU" dirty="0" err="1" smtClean="0"/>
              <a:t>Вергата</a:t>
            </a:r>
            <a:r>
              <a:rPr lang="ru-RU" dirty="0" smtClean="0"/>
              <a:t>, Рим)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9288591" y="5840230"/>
            <a:ext cx="27452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Виброиспытания</a:t>
            </a:r>
            <a:r>
              <a:rPr lang="ru-RU" dirty="0" smtClean="0"/>
              <a:t>,</a:t>
            </a:r>
          </a:p>
          <a:p>
            <a:r>
              <a:rPr lang="en-US" dirty="0" err="1" smtClean="0"/>
              <a:t>Kayser</a:t>
            </a:r>
            <a:r>
              <a:rPr lang="en-US" dirty="0" smtClean="0"/>
              <a:t>, </a:t>
            </a:r>
            <a:r>
              <a:rPr lang="ru-RU" dirty="0" smtClean="0"/>
              <a:t>Италия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71067" y="3037095"/>
            <a:ext cx="676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Испытания на электромагнитную совместимость,</a:t>
            </a:r>
            <a:r>
              <a:rPr lang="en-US" dirty="0" err="1" smtClean="0"/>
              <a:t>Kayser</a:t>
            </a:r>
            <a:r>
              <a:rPr lang="en-US" dirty="0" smtClean="0"/>
              <a:t>, </a:t>
            </a:r>
            <a:r>
              <a:rPr lang="ru-RU" dirty="0" smtClean="0"/>
              <a:t>Италия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456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192" y="325569"/>
            <a:ext cx="10292264" cy="1061337"/>
          </a:xfrm>
        </p:spPr>
        <p:txBody>
          <a:bodyPr/>
          <a:lstStyle/>
          <a:p>
            <a:r>
              <a:rPr lang="ru-RU" dirty="0" smtClean="0"/>
              <a:t>На Байконуре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Космический эксперимент "УФ атмосфера"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F90-7F2C-45A1-A9AA-2E5AB861A000}" type="slidenum">
              <a:rPr lang="ru-RU" smtClean="0"/>
              <a:t>11</a:t>
            </a:fld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34939" y="1023109"/>
            <a:ext cx="5161637" cy="341874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1386906"/>
            <a:ext cx="7525512" cy="498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36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5946648" cy="1325563"/>
          </a:xfrm>
        </p:spPr>
        <p:txBody>
          <a:bodyPr/>
          <a:lstStyle/>
          <a:p>
            <a:pPr algn="ctr"/>
            <a:r>
              <a:rPr lang="ru-RU" dirty="0" smtClean="0"/>
              <a:t>Укладки </a:t>
            </a:r>
            <a:r>
              <a:rPr lang="en-US" dirty="0" smtClean="0"/>
              <a:t>Flash-</a:t>
            </a:r>
            <a:r>
              <a:rPr lang="ru-RU" dirty="0" smtClean="0"/>
              <a:t>карт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40" y="1947229"/>
            <a:ext cx="5256192" cy="3942144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F90-7F2C-45A1-A9AA-2E5AB861A000}" type="slidenum">
              <a:rPr lang="ru-RU" smtClean="0"/>
              <a:t>12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968" y="497556"/>
            <a:ext cx="3389376" cy="25420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820" y="3181098"/>
            <a:ext cx="4233672" cy="317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9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1040" y="90807"/>
            <a:ext cx="10515600" cy="110705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Успешно запущен 22.08.2019, доставлен на борт МКС 27.08.2019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F90-7F2C-45A1-A9AA-2E5AB861A000}" type="slidenum">
              <a:rPr lang="ru-RU" smtClean="0"/>
              <a:t>13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399" y="1399033"/>
            <a:ext cx="8257229" cy="5030787"/>
          </a:xfrm>
          <a:prstGeom prst="rect">
            <a:avLst/>
          </a:prstGeom>
        </p:spPr>
      </p:pic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82296" y="1399033"/>
            <a:ext cx="3154680" cy="54589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400" b="1" dirty="0" smtClean="0"/>
              <a:t>Проведено 2</a:t>
            </a:r>
            <a:r>
              <a:rPr lang="en-US" sz="3400" b="1" dirty="0" smtClean="0"/>
              <a:t>6</a:t>
            </a:r>
            <a:r>
              <a:rPr lang="ru-RU" sz="3400" b="1" dirty="0" smtClean="0"/>
              <a:t> сеансов КЭ</a:t>
            </a:r>
          </a:p>
        </p:txBody>
      </p:sp>
    </p:spTree>
    <p:extLst>
      <p:ext uri="{BB962C8B-B14F-4D97-AF65-F5344CB8AC3E}">
        <p14:creationId xmlns:p14="http://schemas.microsoft.com/office/powerpoint/2010/main" val="91896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8312" y="365127"/>
            <a:ext cx="428548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УФ атмосфера (</a:t>
            </a:r>
            <a:r>
              <a:rPr lang="en-US" dirty="0" smtClean="0"/>
              <a:t>Mini-EUSO)</a:t>
            </a:r>
            <a:br>
              <a:rPr lang="en-US" dirty="0" smtClean="0"/>
            </a:br>
            <a:r>
              <a:rPr lang="ru-RU" dirty="0" smtClean="0"/>
              <a:t>на борту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129783"/>
            <a:ext cx="5541264" cy="104717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/>
              <a:t>Космонавт </a:t>
            </a:r>
            <a:r>
              <a:rPr lang="ru-RU" sz="2400" dirty="0" err="1"/>
              <a:t>Роскосмоса</a:t>
            </a:r>
            <a:r>
              <a:rPr lang="ru-RU" sz="2400" dirty="0"/>
              <a:t> О.И. Скрипочка в ходе проведения подготовки к первому сеансу КЭ «УФ атмосфера» (съемка ПАО «РКК «Энергия»).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F90-7F2C-45A1-A9AA-2E5AB861A000}" type="slidenum">
              <a:rPr lang="ru-RU" smtClean="0"/>
              <a:t>14</a:t>
            </a:fld>
            <a:endParaRPr lang="ru-RU"/>
          </a:p>
        </p:txBody>
      </p:sp>
      <p:pic>
        <p:nvPicPr>
          <p:cNvPr id="6" name="Immagine 2">
            <a:extLst>
              <a:ext uri="{FF2B5EF4-FFF2-40B4-BE49-F238E27FC236}">
                <a16:creationId xmlns:a16="http://schemas.microsoft.com/office/drawing/2014/main" xmlns="" id="{A296EAC8-58BE-4417-AB52-28F62CBA1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32" y="123425"/>
            <a:ext cx="6795971" cy="3822734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264" y="3063240"/>
            <a:ext cx="6547104" cy="37304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799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8017"/>
            <a:ext cx="10515600" cy="960120"/>
          </a:xfrm>
        </p:spPr>
        <p:txBody>
          <a:bodyPr/>
          <a:lstStyle/>
          <a:p>
            <a:pPr algn="ctr"/>
            <a:r>
              <a:rPr lang="ru-RU" dirty="0" smtClean="0"/>
              <a:t>Мониторинг УФ свечения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AD71E-5347-400B-A332-6F2AE7FF288B}" type="slidenum">
              <a:rPr lang="ru-RU" smtClean="0"/>
              <a:t>15</a:t>
            </a:fld>
            <a:endParaRPr lang="ru-RU"/>
          </a:p>
        </p:txBody>
      </p:sp>
      <p:sp>
        <p:nvSpPr>
          <p:cNvPr id="3" name="Стрелка вниз 2"/>
          <p:cNvSpPr/>
          <p:nvPr/>
        </p:nvSpPr>
        <p:spPr>
          <a:xfrm>
            <a:off x="10541381" y="2400369"/>
            <a:ext cx="452388" cy="39559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080833" y="3884778"/>
            <a:ext cx="11276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</a:t>
            </a:r>
            <a:r>
              <a:rPr lang="ru-RU" sz="4000" baseline="-25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МКС</a:t>
            </a:r>
            <a:endParaRPr lang="ru-RU" sz="4000" b="0" cap="none" spc="0" baseline="-25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136" y="2121091"/>
            <a:ext cx="5053181" cy="46003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4351"/>
            <a:ext cx="4983480" cy="36121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96696" y="5696712"/>
            <a:ext cx="2990088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Данные датчика День/Ночь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277356" y="1559587"/>
            <a:ext cx="3636264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 smtClean="0"/>
              <a:t>Измерения основного телескопа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0002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Космический эксперимент "УФ атмосфера"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F90-7F2C-45A1-A9AA-2E5AB861A000}" type="slidenum">
              <a:rPr lang="ru-RU" smtClean="0"/>
              <a:t>16</a:t>
            </a:fld>
            <a:endParaRPr lang="ru-RU"/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56" y="168592"/>
            <a:ext cx="8239824" cy="6113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435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Частицы </a:t>
            </a:r>
            <a:r>
              <a:rPr lang="ru-RU" dirty="0" smtClean="0"/>
              <a:t>попадающие </a:t>
            </a:r>
            <a:r>
              <a:rPr lang="ru-RU" dirty="0" smtClean="0"/>
              <a:t>непосредственно в </a:t>
            </a:r>
            <a:r>
              <a:rPr lang="ru-RU" dirty="0" smtClean="0"/>
              <a:t>прибор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78" y="1761617"/>
            <a:ext cx="4779619" cy="4351338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Космический эксперимент "УФ атмосфера"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F90-7F2C-45A1-A9AA-2E5AB861A000}" type="slidenum">
              <a:rPr lang="ru-RU" smtClean="0"/>
              <a:t>17</a:t>
            </a:fld>
            <a:endParaRPr lang="ru-RU"/>
          </a:p>
        </p:txBody>
      </p:sp>
      <p:pic>
        <p:nvPicPr>
          <p:cNvPr id="7" name="Объект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552" y="1759392"/>
            <a:ext cx="4782063" cy="435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160" y="544467"/>
            <a:ext cx="7772400" cy="101123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Транзиентные</a:t>
            </a:r>
            <a:r>
              <a:rPr lang="ru-RU" dirty="0" smtClean="0"/>
              <a:t> атмосферные явления </a:t>
            </a:r>
            <a:r>
              <a:rPr lang="en-US" dirty="0" smtClean="0"/>
              <a:t>ELVE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19" y="2101535"/>
            <a:ext cx="5138013" cy="4677618"/>
          </a:xfr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360408" y="6411216"/>
            <a:ext cx="2743200" cy="365125"/>
          </a:xfrm>
        </p:spPr>
        <p:txBody>
          <a:bodyPr/>
          <a:lstStyle/>
          <a:p>
            <a:fld id="{B0FA5F90-7F2C-45A1-A9AA-2E5AB861A000}" type="slidenum">
              <a:rPr lang="ru-RU" smtClean="0"/>
              <a:t>18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75" y="2110679"/>
            <a:ext cx="5124881" cy="4665662"/>
          </a:xfrm>
          <a:prstGeom prst="rect">
            <a:avLst/>
          </a:prstGeom>
        </p:spPr>
      </p:pic>
      <p:pic>
        <p:nvPicPr>
          <p:cNvPr id="8" name="Picture 2" descr="Fig.Â 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0"/>
            <a:ext cx="3581400" cy="2011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3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Метеоры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F90-7F2C-45A1-A9AA-2E5AB861A000}" type="slidenum">
              <a:rPr lang="ru-RU" smtClean="0"/>
              <a:t>19</a:t>
            </a:fld>
            <a:endParaRPr lang="ru-RU"/>
          </a:p>
        </p:txBody>
      </p:sp>
      <p:pic>
        <p:nvPicPr>
          <p:cNvPr id="5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90" y="1690690"/>
            <a:ext cx="4779619" cy="43513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354" y="1690690"/>
            <a:ext cx="4989758" cy="43513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448" y="6352145"/>
            <a:ext cx="7772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За время работы детектора зарегистрировано более 1000 метеоров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3977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660" y="2252037"/>
            <a:ext cx="3103268" cy="3327900"/>
          </a:xfrm>
          <a:prstGeom prst="rect">
            <a:avLst/>
          </a:prstGeom>
        </p:spPr>
      </p:pic>
      <p:pic>
        <p:nvPicPr>
          <p:cNvPr id="9218" name="Picture 3" descr="Gondola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085" y="1041236"/>
            <a:ext cx="2487294" cy="197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Заголовок 1"/>
          <p:cNvSpPr>
            <a:spLocks noGrp="1"/>
          </p:cNvSpPr>
          <p:nvPr>
            <p:ph type="title"/>
          </p:nvPr>
        </p:nvSpPr>
        <p:spPr>
          <a:xfrm>
            <a:off x="81791" y="161100"/>
            <a:ext cx="6483601" cy="875580"/>
          </a:xfrm>
        </p:spPr>
        <p:txBody>
          <a:bodyPr>
            <a:noAutofit/>
          </a:bodyPr>
          <a:lstStyle/>
          <a:p>
            <a:pPr algn="ctr"/>
            <a:r>
              <a:rPr lang="ru-RU" altLang="ru-RU" sz="3600" dirty="0" smtClean="0"/>
              <a:t>Программа реализации орбитального детектора КЛ ПВЭ</a:t>
            </a:r>
            <a:endParaRPr lang="ru-RU" altLang="ru-RU" sz="3600" dirty="0"/>
          </a:p>
        </p:txBody>
      </p:sp>
      <p:pic>
        <p:nvPicPr>
          <p:cNvPr id="9221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366" y="1590676"/>
            <a:ext cx="2121812" cy="21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8" descr="ÐÐ°ÑÑÐ¸Ð½ÐºÐ¸ Ð¿Ð¾ Ð·Ð°Ð¿ÑÐ¾ÑÑ mini-EUS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543" y="3194479"/>
            <a:ext cx="2297940" cy="153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H="1">
            <a:off x="3548060" y="1590676"/>
            <a:ext cx="23071" cy="5185029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8" name="TextBox 15"/>
          <p:cNvSpPr txBox="1">
            <a:spLocks noChangeArrowheads="1"/>
          </p:cNvSpPr>
          <p:nvPr/>
        </p:nvSpPr>
        <p:spPr bwMode="auto">
          <a:xfrm>
            <a:off x="471041" y="1825475"/>
            <a:ext cx="8970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dirty="0" smtClean="0"/>
              <a:t>TUS</a:t>
            </a:r>
          </a:p>
          <a:p>
            <a:r>
              <a:rPr lang="en-US" altLang="ru-RU" dirty="0" smtClean="0"/>
              <a:t>(2016)</a:t>
            </a:r>
            <a:endParaRPr lang="ru-RU" altLang="ru-RU" dirty="0"/>
          </a:p>
        </p:txBody>
      </p:sp>
      <p:sp>
        <p:nvSpPr>
          <p:cNvPr id="9229" name="TextBox 17"/>
          <p:cNvSpPr txBox="1">
            <a:spLocks noChangeArrowheads="1"/>
          </p:cNvSpPr>
          <p:nvPr/>
        </p:nvSpPr>
        <p:spPr bwMode="auto">
          <a:xfrm>
            <a:off x="3644958" y="4720238"/>
            <a:ext cx="219029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dirty="0"/>
              <a:t>УФ атмосфера/ </a:t>
            </a:r>
            <a:r>
              <a:rPr lang="en-US" altLang="ru-RU" dirty="0" smtClean="0"/>
              <a:t>Mini-EUSO(2019)</a:t>
            </a:r>
            <a:endParaRPr lang="ru-RU" altLang="ru-RU" dirty="0"/>
          </a:p>
        </p:txBody>
      </p:sp>
      <p:sp>
        <p:nvSpPr>
          <p:cNvPr id="9230" name="TextBox 18"/>
          <p:cNvSpPr txBox="1">
            <a:spLocks noChangeArrowheads="1"/>
          </p:cNvSpPr>
          <p:nvPr/>
        </p:nvSpPr>
        <p:spPr bwMode="auto">
          <a:xfrm>
            <a:off x="3756544" y="1227492"/>
            <a:ext cx="18526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dirty="0" smtClean="0"/>
              <a:t>EUSO-SPB-2</a:t>
            </a:r>
            <a:endParaRPr lang="ru-RU" altLang="ru-RU" dirty="0" smtClean="0"/>
          </a:p>
          <a:p>
            <a:r>
              <a:rPr lang="ru-RU" altLang="ru-RU" dirty="0" smtClean="0"/>
              <a:t>2021</a:t>
            </a:r>
            <a:endParaRPr lang="ru-RU" altLang="ru-RU" dirty="0"/>
          </a:p>
        </p:txBody>
      </p:sp>
      <p:sp>
        <p:nvSpPr>
          <p:cNvPr id="9231" name="TextBox 19"/>
          <p:cNvSpPr txBox="1">
            <a:spLocks noChangeArrowheads="1"/>
          </p:cNvSpPr>
          <p:nvPr/>
        </p:nvSpPr>
        <p:spPr bwMode="auto">
          <a:xfrm>
            <a:off x="7829661" y="5123680"/>
            <a:ext cx="2124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dirty="0"/>
              <a:t>K-EUSO</a:t>
            </a:r>
            <a:endParaRPr lang="ru-RU" altLang="ru-RU" dirty="0"/>
          </a:p>
        </p:txBody>
      </p:sp>
      <p:pic>
        <p:nvPicPr>
          <p:cNvPr id="9233" name="Picture 2" descr="DSC_11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1" y="4070352"/>
            <a:ext cx="1284288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79" y="4881564"/>
            <a:ext cx="120015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Рисунок 32" descr="Описание: Лист_3_Оборотный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241" y="5811838"/>
            <a:ext cx="1212850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355760" y="3987801"/>
            <a:ext cx="1381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Tatiana-1 (2005)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1651822" y="4792703"/>
            <a:ext cx="1458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Tatiana-2 (2009)</a:t>
            </a:r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235449" y="6089354"/>
            <a:ext cx="1130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Vernov</a:t>
            </a:r>
            <a:endParaRPr lang="en-US" dirty="0" smtClean="0"/>
          </a:p>
          <a:p>
            <a:r>
              <a:rPr lang="en-US" dirty="0" smtClean="0"/>
              <a:t>(2014)</a:t>
            </a:r>
            <a:endParaRPr lang="ru-RU" dirty="0"/>
          </a:p>
        </p:txBody>
      </p:sp>
      <p:pic>
        <p:nvPicPr>
          <p:cNvPr id="1026" name="Picture 2" descr="The POEMMA (Probe of Extreme Multi-Messenger Astrophysics) mission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962" y="251565"/>
            <a:ext cx="4801707" cy="187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трелка вправо 11"/>
          <p:cNvSpPr/>
          <p:nvPr/>
        </p:nvSpPr>
        <p:spPr>
          <a:xfrm>
            <a:off x="0" y="6327720"/>
            <a:ext cx="12192000" cy="479425"/>
          </a:xfrm>
          <a:prstGeom prst="rightArrow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7247058" y="320040"/>
            <a:ext cx="6738" cy="6152328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84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8112" y="365127"/>
            <a:ext cx="5885688" cy="1325563"/>
          </a:xfrm>
        </p:spPr>
        <p:txBody>
          <a:bodyPr/>
          <a:lstStyle/>
          <a:p>
            <a:pPr algn="ctr"/>
            <a:r>
              <a:rPr lang="ru-RU" dirty="0" smtClean="0"/>
              <a:t>Необычная </a:t>
            </a:r>
            <a:r>
              <a:rPr lang="ru-RU" dirty="0" err="1" smtClean="0"/>
              <a:t>внегрозовая</a:t>
            </a:r>
            <a:r>
              <a:rPr lang="ru-RU" dirty="0" smtClean="0"/>
              <a:t> вспышка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Космический эксперимент "УФ атмосфера"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F90-7F2C-45A1-A9AA-2E5AB861A000}" type="slidenum">
              <a:rPr lang="ru-RU" smtClean="0"/>
              <a:t>20</a:t>
            </a:fld>
            <a:endParaRPr lang="ru-RU"/>
          </a:p>
        </p:txBody>
      </p:sp>
      <p:pic>
        <p:nvPicPr>
          <p:cNvPr id="6" name="Объект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34" y="125928"/>
            <a:ext cx="5052426" cy="3248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679" y="3746952"/>
            <a:ext cx="2503170" cy="2406015"/>
          </a:xfrm>
          <a:prstGeom prst="rect">
            <a:avLst/>
          </a:prstGeom>
        </p:spPr>
      </p:pic>
      <p:pic>
        <p:nvPicPr>
          <p:cNvPr id="8" name="Grafik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8357" y="3867601"/>
            <a:ext cx="3354070" cy="216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4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395914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Спасибо за внимание!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4192" y="346963"/>
            <a:ext cx="10515600" cy="3578479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ru-RU" dirty="0" smtClean="0"/>
              <a:t>Космический эксперимент «УФ атмосфера» успешно работает на борту МКС в течение года, проведено 26 сеансов.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 smtClean="0"/>
              <a:t>Проведены измерения грозовых </a:t>
            </a:r>
            <a:r>
              <a:rPr lang="ru-RU" dirty="0" err="1" smtClean="0"/>
              <a:t>транзиентных</a:t>
            </a:r>
            <a:r>
              <a:rPr lang="ru-RU" dirty="0" smtClean="0"/>
              <a:t> явлений, метеоров, антропогенного свечения. Проведен предварительный анализ 10 % данных.</a:t>
            </a:r>
            <a:endParaRPr lang="ru-RU" dirty="0" smtClean="0"/>
          </a:p>
          <a:p>
            <a:pPr algn="just">
              <a:buFont typeface="Wingdings" panose="05000000000000000000" pitchFamily="2" charset="2"/>
              <a:buChar char="ü"/>
            </a:pPr>
            <a:r>
              <a:rPr lang="ru-RU" dirty="0" smtClean="0"/>
              <a:t>Аппаратура обеспечивает летные испытания элементов и систем детектора космических лучей предельно высоких энергий «КЛПВЭ» (</a:t>
            </a:r>
            <a:r>
              <a:rPr lang="en-US" dirty="0" smtClean="0"/>
              <a:t>K-EUSO).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Космический эксперимент "УФ атмосфера"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F90-7F2C-45A1-A9AA-2E5AB861A000}" type="slidenum">
              <a:rPr lang="ru-RU" smtClean="0"/>
              <a:t>21</a:t>
            </a:fld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2" y="4061965"/>
            <a:ext cx="2546504" cy="27960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924" y="3925442"/>
            <a:ext cx="2567076" cy="293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70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96112" y="283464"/>
            <a:ext cx="4114800" cy="682664"/>
          </a:xfrm>
        </p:spPr>
        <p:txBody>
          <a:bodyPr>
            <a:normAutofit/>
          </a:bodyPr>
          <a:lstStyle/>
          <a:p>
            <a:r>
              <a:rPr lang="en-US" sz="3000" dirty="0" smtClean="0">
                <a:solidFill>
                  <a:srgbClr val="0070C0"/>
                </a:solidFill>
              </a:rPr>
              <a:t>JEM-EUSO </a:t>
            </a:r>
            <a:r>
              <a:rPr lang="en-US" sz="3000" dirty="0">
                <a:solidFill>
                  <a:srgbClr val="0070C0"/>
                </a:solidFill>
              </a:rPr>
              <a:t>Program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74942" y="1286675"/>
            <a:ext cx="4055426" cy="4693780"/>
          </a:xfrm>
        </p:spPr>
        <p:txBody>
          <a:bodyPr>
            <a:no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EUSO-TA                 2013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EUSO-BALLOON   2014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EUSO-SPB-01          2017</a:t>
            </a: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MINI-EUSO/UV 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EUSO-TA         2020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EUSO-SPB-02          2022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K-EUSO                    2023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POEMMA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ccia in giù 10"/>
          <p:cNvSpPr/>
          <p:nvPr/>
        </p:nvSpPr>
        <p:spPr>
          <a:xfrm>
            <a:off x="540696" y="1286674"/>
            <a:ext cx="502277" cy="487638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 defTabSz="685800"/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TIME</a:t>
            </a:r>
            <a:endParaRPr lang="en-US" sz="1350" b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257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99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" y="318294"/>
            <a:ext cx="7281672" cy="667544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ru-RU" dirty="0" smtClean="0"/>
              <a:t>Цели эксперимента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2EE6A0A-1E74-4AFD-A20B-F22EC0121297}" type="slidenum">
              <a:rPr lang="ru-RU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</a:t>
            </a:fld>
            <a:endParaRPr lang="ru-RU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5125" name="Picture 4" descr="http://www.vseneprostotak.ru/wp-content/uploads/2012/07/ISS031-E-010712_lrg-720x4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862" y="3696399"/>
            <a:ext cx="4742402" cy="3161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835" y="1708151"/>
            <a:ext cx="2255837" cy="408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Стрелка вправо 9"/>
          <p:cNvSpPr/>
          <p:nvPr/>
        </p:nvSpPr>
        <p:spPr>
          <a:xfrm>
            <a:off x="2574672" y="4614069"/>
            <a:ext cx="2736850" cy="792163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/>
              <a:t>Научные </a:t>
            </a:r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2643060" y="1775619"/>
            <a:ext cx="4222084" cy="647700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/>
              <a:t>Технологические</a:t>
            </a:r>
            <a:endParaRPr lang="ru-RU" dirty="0"/>
          </a:p>
        </p:txBody>
      </p:sp>
      <p:pic>
        <p:nvPicPr>
          <p:cNvPr id="5129" name="Picture 12" descr="http://jemeuso.riken.jp/en/images/top_euso_im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144" y="-11465"/>
            <a:ext cx="4006265" cy="3705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711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Основные технические параметры НА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00876" y="1151859"/>
            <a:ext cx="6752924" cy="59994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НА «УФ атмосфера» – линзовый телескоп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Космический эксперимент "УФ атмосфера"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F90-7F2C-45A1-A9AA-2E5AB861A000}" type="slidenum">
              <a:rPr lang="ru-RU" smtClean="0"/>
              <a:t>5</a:t>
            </a:fld>
            <a:endParaRPr lang="ru-RU"/>
          </a:p>
        </p:txBody>
      </p:sp>
      <p:pic>
        <p:nvPicPr>
          <p:cNvPr id="6" name="Picture 8" descr="ÐÐ°ÑÑÐ¸Ð½ÐºÐ¸ Ð¿Ð¾ Ð·Ð°Ð¿ÑÐ¾ÑÑ mini-EUS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64642" y="2118559"/>
            <a:ext cx="4796106" cy="321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654093"/>
              </p:ext>
            </p:extLst>
          </p:nvPr>
        </p:nvGraphicFramePr>
        <p:xfrm>
          <a:off x="3617762" y="1773186"/>
          <a:ext cx="8459788" cy="4339178"/>
        </p:xfrm>
        <a:graphic>
          <a:graphicData uri="http://schemas.openxmlformats.org/drawingml/2006/table">
            <a:tbl>
              <a:tblPr bandRow="1">
                <a:tableStyleId>{0505E3EF-67EA-436B-97B2-0124C06EBD24}</a:tableStyleId>
              </a:tblPr>
              <a:tblGrid>
                <a:gridCol w="5219675"/>
                <a:gridCol w="3240113"/>
              </a:tblGrid>
              <a:tr h="2631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/>
                        <a:t>Габаритные </a:t>
                      </a:r>
                      <a:r>
                        <a:rPr lang="ru-RU" sz="1800" dirty="0" smtClean="0"/>
                        <a:t>размеры</a:t>
                      </a:r>
                      <a:endParaRPr lang="ru-RU" sz="1800" dirty="0">
                        <a:solidFill>
                          <a:srgbClr val="7030A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800" dirty="0" smtClean="0"/>
                        <a:t>3</a:t>
                      </a:r>
                      <a:r>
                        <a:rPr lang="ru-RU" sz="1800" dirty="0"/>
                        <a:t>70</a:t>
                      </a:r>
                      <a:r>
                        <a:rPr lang="it-IT" sz="1800" dirty="0"/>
                        <a:t>×</a:t>
                      </a:r>
                      <a:r>
                        <a:rPr lang="ru-RU" sz="1800" dirty="0"/>
                        <a:t>370</a:t>
                      </a:r>
                      <a:r>
                        <a:rPr lang="it-IT" sz="1800" dirty="0"/>
                        <a:t>×6</a:t>
                      </a:r>
                      <a:r>
                        <a:rPr lang="ru-RU" sz="1800" dirty="0"/>
                        <a:t>2</a:t>
                      </a:r>
                      <a:r>
                        <a:rPr lang="it-IT" sz="1800" dirty="0"/>
                        <a:t>0 </a:t>
                      </a:r>
                      <a:r>
                        <a:rPr lang="ru-RU" sz="1800" dirty="0"/>
                        <a:t>мм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75" marR="68575" marT="0" marB="0"/>
                </a:tc>
              </a:tr>
              <a:tr h="3750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/>
                        <a:t>Диапазон длин волн </a:t>
                      </a:r>
                      <a:r>
                        <a:rPr lang="ru-RU" sz="1800" dirty="0" smtClean="0"/>
                        <a:t>наблюдения</a:t>
                      </a:r>
                      <a:endParaRPr lang="ru-RU" sz="1800" dirty="0"/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/>
                        <a:t>УФ: 300 – 450 нм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75" marR="68575" marT="0" marB="0"/>
                </a:tc>
              </a:tr>
              <a:tr h="2631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/>
                        <a:t>Поле </a:t>
                      </a:r>
                      <a:r>
                        <a:rPr lang="ru-RU" sz="1800" dirty="0" smtClean="0"/>
                        <a:t>зрения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/>
                        <a:t>36˚×</a:t>
                      </a:r>
                      <a:r>
                        <a:rPr lang="en-US" sz="1800"/>
                        <a:t> 36˚ = 0.42</a:t>
                      </a:r>
                      <a:r>
                        <a:rPr lang="ru-RU" sz="1800"/>
                        <a:t> ср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75" marR="68575" marT="0" marB="0"/>
                </a:tc>
              </a:tr>
              <a:tr h="7895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/>
                        <a:t>Входной </a:t>
                      </a:r>
                      <a:r>
                        <a:rPr lang="ru-RU" sz="1800" dirty="0" smtClean="0"/>
                        <a:t>зрачок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  <a:p>
                      <a:pPr marL="561340"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Диаметр</a:t>
                      </a:r>
                      <a:endParaRPr lang="ru-RU" sz="1800" dirty="0"/>
                    </a:p>
                    <a:p>
                      <a:pPr marL="561340"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Площадь</a:t>
                      </a:r>
                      <a:endParaRPr lang="ru-RU" sz="1800" dirty="0">
                        <a:solidFill>
                          <a:srgbClr val="7030A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800"/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/>
                        <a:t>25 см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/>
                        <a:t>490 см</a:t>
                      </a:r>
                      <a:r>
                        <a:rPr lang="ru-RU" sz="1800" baseline="30000"/>
                        <a:t>2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75" marR="68575" marT="0" marB="0"/>
                </a:tc>
              </a:tr>
              <a:tr h="3026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Фокусное </a:t>
                      </a:r>
                      <a:r>
                        <a:rPr lang="ru-RU" sz="1800" dirty="0" smtClean="0"/>
                        <a:t>расстояние</a:t>
                      </a:r>
                      <a:endParaRPr lang="ru-RU" sz="1800" dirty="0">
                        <a:solidFill>
                          <a:srgbClr val="7030A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/>
                        <a:t>25 – 27 см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75" marR="68575" marT="0" marB="0"/>
                </a:tc>
              </a:tr>
              <a:tr h="3026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Размер </a:t>
                      </a:r>
                      <a:r>
                        <a:rPr lang="ru-RU" sz="1800" dirty="0" smtClean="0"/>
                        <a:t>ячейки</a:t>
                      </a:r>
                      <a:endParaRPr lang="ru-RU" sz="1800" dirty="0">
                        <a:solidFill>
                          <a:srgbClr val="7030A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/>
                        <a:t>3 мм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75" marR="68575" marT="0" marB="0"/>
                </a:tc>
              </a:tr>
              <a:tr h="6052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Число </a:t>
                      </a:r>
                      <a:r>
                        <a:rPr lang="ru-RU" sz="1800" dirty="0" smtClean="0"/>
                        <a:t>ячеек</a:t>
                      </a:r>
                      <a:endParaRPr lang="ru-RU" sz="1800" dirty="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число 64-канальных </a:t>
                      </a:r>
                      <a:r>
                        <a:rPr lang="ru-RU" sz="1800" dirty="0" smtClean="0"/>
                        <a:t>МАФЭУ</a:t>
                      </a:r>
                      <a:endParaRPr lang="ru-RU" sz="1800" dirty="0">
                        <a:solidFill>
                          <a:srgbClr val="7030A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/>
                        <a:t>2304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/>
                        <a:t>36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75" marR="68575" marT="0" marB="0"/>
                </a:tc>
              </a:tr>
              <a:tr h="4098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Разрешение изображения объекта в </a:t>
                      </a:r>
                      <a:r>
                        <a:rPr lang="ru-RU" sz="1800" dirty="0" smtClean="0"/>
                        <a:t>атмосфере</a:t>
                      </a:r>
                      <a:endParaRPr lang="ru-RU" sz="1800" dirty="0">
                        <a:solidFill>
                          <a:srgbClr val="7030A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/>
                        <a:t>4.5 – 5 </a:t>
                      </a:r>
                      <a:r>
                        <a:rPr lang="ru-RU" sz="1800" dirty="0" smtClean="0"/>
                        <a:t>км</a:t>
                      </a: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75" marR="68575" marT="0" marB="0"/>
                </a:tc>
              </a:tr>
              <a:tr h="3026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Площадь обзора </a:t>
                      </a:r>
                      <a:r>
                        <a:rPr lang="ru-RU" sz="1800" dirty="0" smtClean="0"/>
                        <a:t>атмосферы</a:t>
                      </a:r>
                      <a:endParaRPr lang="ru-RU" sz="1800" dirty="0">
                        <a:solidFill>
                          <a:srgbClr val="7030A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/>
                        <a:t>260 км × </a:t>
                      </a:r>
                      <a:r>
                        <a:rPr lang="en-US" sz="1800"/>
                        <a:t>260</a:t>
                      </a:r>
                      <a:r>
                        <a:rPr lang="ru-RU" sz="1800"/>
                        <a:t> км = 6.8·</a:t>
                      </a:r>
                      <a:r>
                        <a:rPr lang="en-US" sz="1800"/>
                        <a:t>10</a:t>
                      </a:r>
                      <a:r>
                        <a:rPr lang="en-US" sz="1800" baseline="30000"/>
                        <a:t>4</a:t>
                      </a:r>
                      <a:r>
                        <a:rPr lang="ru-RU" sz="1800" baseline="30000"/>
                        <a:t>  </a:t>
                      </a:r>
                      <a:r>
                        <a:rPr lang="ru-RU" sz="1800"/>
                        <a:t>км</a:t>
                      </a:r>
                      <a:r>
                        <a:rPr lang="ru-RU" sz="1800" baseline="30000"/>
                        <a:t>2</a:t>
                      </a:r>
                      <a:endParaRPr lang="ru-RU" sz="18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75" marR="68575" marT="0" marB="0"/>
                </a:tc>
              </a:tr>
              <a:tr h="6052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Максимальное временное </a:t>
                      </a:r>
                      <a:r>
                        <a:rPr lang="ru-RU" sz="1800" dirty="0" smtClean="0"/>
                        <a:t>разрешение</a:t>
                      </a:r>
                      <a:endParaRPr lang="ru-RU" sz="1800" dirty="0">
                        <a:solidFill>
                          <a:srgbClr val="7030A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75" marR="6857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400" b="1" dirty="0"/>
                        <a:t>2.5 мкс</a:t>
                      </a:r>
                      <a:endParaRPr lang="ru-RU" sz="2400" b="1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75" marR="68575" marT="0" marB="0"/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354" y="1751800"/>
            <a:ext cx="8573504" cy="460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8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3470"/>
            <a:ext cx="10515600" cy="1146174"/>
          </a:xfrm>
        </p:spPr>
        <p:txBody>
          <a:bodyPr/>
          <a:lstStyle/>
          <a:p>
            <a:pPr algn="ctr"/>
            <a:r>
              <a:rPr lang="ru-RU" dirty="0" smtClean="0"/>
              <a:t>Уникальность аппаратуры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4320" y="1216152"/>
            <a:ext cx="11457432" cy="4777931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ru-RU" sz="2400" dirty="0"/>
              <a:t>Преимущество НА «УФ атмосфера» </a:t>
            </a:r>
            <a:r>
              <a:rPr lang="ru-RU" sz="2400" dirty="0" smtClean="0"/>
              <a:t>перед остальными аналогами состоит </a:t>
            </a:r>
            <a:r>
              <a:rPr lang="ru-RU" sz="2400" dirty="0"/>
              <a:t>в совмещении в одном приборе высокой чувствительности, высокого временного разрешения и широкого поля зрения.</a:t>
            </a:r>
          </a:p>
          <a:p>
            <a:pPr lvl="0" algn="just"/>
            <a:r>
              <a:rPr lang="ru-RU" sz="2400" dirty="0"/>
              <a:t>НА «УФ атмосфера» обладает </a:t>
            </a:r>
            <a:r>
              <a:rPr lang="ru-RU" sz="2400" dirty="0" smtClean="0"/>
              <a:t>очень </a:t>
            </a:r>
            <a:r>
              <a:rPr lang="ru-RU" sz="2400" dirty="0"/>
              <a:t>широким полем зрения (около 40 градусов) с пространственным разрешением (5 км). </a:t>
            </a:r>
          </a:p>
          <a:p>
            <a:pPr lvl="0" algn="just"/>
            <a:r>
              <a:rPr lang="ru-RU" sz="2400" dirty="0"/>
              <a:t>НА «УФ атмосфера» имеет высокое временное разрешение: 2,5 </a:t>
            </a:r>
            <a:r>
              <a:rPr lang="ru-RU" sz="2400" dirty="0" err="1"/>
              <a:t>мкс</a:t>
            </a:r>
            <a:r>
              <a:rPr lang="ru-RU" sz="2400" dirty="0"/>
              <a:t>.</a:t>
            </a:r>
          </a:p>
          <a:p>
            <a:pPr lvl="0" algn="just"/>
            <a:r>
              <a:rPr lang="ru-RU" sz="2400" dirty="0"/>
              <a:t>НА «УФ атмосфера» имеет высокую чувствительность, которая определяется площадью входного окна детектора. Она на три порядка больше, чем у детекторов УФ излучения на спутниках </a:t>
            </a:r>
            <a:r>
              <a:rPr lang="ru-RU" sz="2400" dirty="0" smtClean="0"/>
              <a:t>МГУ («Татьяна», «Вернов»).</a:t>
            </a:r>
            <a:endParaRPr lang="ru-RU" sz="2400" dirty="0"/>
          </a:p>
          <a:p>
            <a:pPr lvl="0" algn="just"/>
            <a:r>
              <a:rPr lang="ru-RU" sz="2400" dirty="0"/>
              <a:t>В НА «УФ атмосфера» реализована многоуровневая система отбора событий, которая позволяет производить регистрацию в разных временных шкалах: с разрешением 2,5 </a:t>
            </a:r>
            <a:r>
              <a:rPr lang="ru-RU" sz="2400" dirty="0" err="1"/>
              <a:t>мкс</a:t>
            </a:r>
            <a:r>
              <a:rPr lang="ru-RU" sz="2400" dirty="0"/>
              <a:t>, 320 </a:t>
            </a:r>
            <a:r>
              <a:rPr lang="ru-RU" sz="2400" dirty="0" err="1"/>
              <a:t>мкс</a:t>
            </a:r>
            <a:r>
              <a:rPr lang="ru-RU" sz="2400" dirty="0"/>
              <a:t> и 40 </a:t>
            </a:r>
            <a:r>
              <a:rPr lang="ru-RU" sz="2400" dirty="0" err="1"/>
              <a:t>мс</a:t>
            </a:r>
            <a:r>
              <a:rPr lang="ru-RU" sz="2400" dirty="0"/>
              <a:t>. Причем, измерения с разрешением 40 </a:t>
            </a:r>
            <a:r>
              <a:rPr lang="ru-RU" sz="2400" dirty="0" err="1"/>
              <a:t>мс</a:t>
            </a:r>
            <a:r>
              <a:rPr lang="ru-RU" sz="2400" dirty="0"/>
              <a:t> происходят непрерывно в мониторинговом режиме вдоль всей траектории движения МКС на ночной стороне орбиты.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438967"/>
            <a:ext cx="4114800" cy="365125"/>
          </a:xfrm>
        </p:spPr>
        <p:txBody>
          <a:bodyPr/>
          <a:lstStyle/>
          <a:p>
            <a:r>
              <a:rPr lang="ru-RU" dirty="0" smtClean="0"/>
              <a:t>Космический эксперимент "УФ атмосфера"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F90-7F2C-45A1-A9AA-2E5AB861A00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15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96253" y="1"/>
            <a:ext cx="11954576" cy="962291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ru-RU" dirty="0" smtClean="0"/>
              <a:t>Цели и задачи эксперимента</a:t>
            </a:r>
            <a:br>
              <a:rPr lang="ru-RU" dirty="0" smtClean="0"/>
            </a:br>
            <a:r>
              <a:rPr lang="ru-RU" dirty="0" smtClean="0"/>
              <a:t>УФ излучение ночной атмосферы Земли</a:t>
            </a:r>
            <a:endParaRPr lang="ru-RU" sz="4000" dirty="0">
              <a:solidFill>
                <a:srgbClr val="7030A0"/>
              </a:solidFill>
            </a:endParaRPr>
          </a:p>
        </p:txBody>
      </p:sp>
      <p:graphicFrame>
        <p:nvGraphicFramePr>
          <p:cNvPr id="717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2877421"/>
              </p:ext>
            </p:extLst>
          </p:nvPr>
        </p:nvGraphicFramePr>
        <p:xfrm>
          <a:off x="6679933" y="1191480"/>
          <a:ext cx="5081587" cy="283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" name="Document" r:id="rId3" imgW="6272919" imgH="3495312" progId="Word.Document.8">
                  <p:embed/>
                </p:oleObj>
              </mc:Choice>
              <mc:Fallback>
                <p:oleObj name="Document" r:id="rId3" imgW="6272919" imgH="3495312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9933" y="1191480"/>
                        <a:ext cx="5081587" cy="2832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TextBox 9"/>
          <p:cNvSpPr txBox="1">
            <a:spLocks noChangeArrowheads="1"/>
          </p:cNvSpPr>
          <p:nvPr/>
        </p:nvSpPr>
        <p:spPr bwMode="auto">
          <a:xfrm>
            <a:off x="96253" y="1192723"/>
            <a:ext cx="6583680" cy="5401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300" dirty="0"/>
              <a:t>мониторинг и картография УФ свечения атмосферы; 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300" dirty="0"/>
              <a:t>измерения энергичных </a:t>
            </a:r>
            <a:r>
              <a:rPr lang="ru-RU" sz="2300" dirty="0" err="1"/>
              <a:t>транзиентных</a:t>
            </a:r>
            <a:r>
              <a:rPr lang="ru-RU" sz="2300" dirty="0"/>
              <a:t> атмосферных процессов грозового происхождения: «спрайтов», «</a:t>
            </a:r>
            <a:r>
              <a:rPr lang="ru-RU" sz="2300" dirty="0" err="1"/>
              <a:t>джетов</a:t>
            </a:r>
            <a:r>
              <a:rPr lang="ru-RU" sz="2300" dirty="0"/>
              <a:t>», «эльфов» и пр.;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300" dirty="0"/>
              <a:t>анализ антропогенного влияния на верхние слои атмосферы;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300" dirty="0"/>
              <a:t>регистрация гравитационных волн от цунами и </a:t>
            </a:r>
            <a:r>
              <a:rPr lang="ru-RU" sz="2300" dirty="0" smtClean="0"/>
              <a:t>биолюминесценции </a:t>
            </a:r>
            <a:r>
              <a:rPr lang="ru-RU" sz="2300" dirty="0"/>
              <a:t>океанов;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300" dirty="0"/>
              <a:t>исследование воздействия космических энергичных излучений на атмосферу Земли;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300" dirty="0"/>
              <a:t>исследование гипотетических частиц странной </a:t>
            </a:r>
            <a:r>
              <a:rPr lang="ru-RU" sz="2300" dirty="0" err="1"/>
              <a:t>кварковой</a:t>
            </a:r>
            <a:r>
              <a:rPr lang="ru-RU" sz="2300" dirty="0"/>
              <a:t> материи – «</a:t>
            </a:r>
            <a:r>
              <a:rPr lang="ru-RU" sz="2300" dirty="0" err="1"/>
              <a:t>нуклеаритов</a:t>
            </a:r>
            <a:r>
              <a:rPr lang="ru-RU" sz="2300" dirty="0"/>
              <a:t>».</a:t>
            </a:r>
            <a:endParaRPr lang="ru-RU" altLang="ru-RU" sz="2300" dirty="0"/>
          </a:p>
        </p:txBody>
      </p:sp>
      <p:pic>
        <p:nvPicPr>
          <p:cNvPr id="6" name="Picture 2" descr="Fig.Â 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174" y="4023580"/>
            <a:ext cx="4909858" cy="2758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08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Стадии развития проекта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Идея эксперимента и заявка в </a:t>
            </a:r>
            <a:r>
              <a:rPr lang="ru-RU" dirty="0" err="1" smtClean="0"/>
              <a:t>Роскосмос</a:t>
            </a:r>
            <a:r>
              <a:rPr lang="ru-RU" dirty="0" smtClean="0"/>
              <a:t> – 2014 г.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Включение проекта в долгосрочную программу НПИ на РС МКС – 2015 г.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Защита эскизного проекта – 2017 г.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Соглашение между ГК </a:t>
            </a:r>
            <a:r>
              <a:rPr lang="ru-RU" dirty="0" err="1" smtClean="0"/>
              <a:t>Роскосмос</a:t>
            </a:r>
            <a:r>
              <a:rPr lang="ru-RU" dirty="0" smtClean="0"/>
              <a:t> и Итальянским космическим агентством о совместной реализации. Изготовление опытного образца – 2018 г.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Изготовление и испытания летного образца – 2018-2019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/>
              <a:t>Предполетные тесты и запуск – август 2019 г.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Космический эксперимент "УФ атмосфера"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F90-7F2C-45A1-A9AA-2E5AB861A00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59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512" y="91440"/>
            <a:ext cx="7287768" cy="70454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Лабораторные испытания (2018)</a:t>
            </a:r>
            <a:endParaRPr lang="ru-RU" dirty="0"/>
          </a:p>
        </p:txBody>
      </p:sp>
      <p:pic>
        <p:nvPicPr>
          <p:cNvPr id="6" name="Picture 2" descr="https://lh3.googleusercontent.com/VkN_Pc2uCvrIahPdYVMcM91ZbbCF8rc1_Yn8NZgsQbA3eYIJa8gQLitOXPnX-H8ff3yKRAPtrna2kYqgOfF9B0YQSSkQFNp9qruWqe-vlTnscInK1gQuqeLabZZIAK6o1_JTK9Cfsv5_EMNpGVauXpekNVxss3jQNEaWaEsDwq5rzcSU5y35g4nqukT06RAsDeXxsURzUYT8KZHUrZRCfn9iJoCW18jt8qPFdRJ9lxwpa3b7LOqRc_YBeKsqk-Qj_O7pKApJz-d2qjfHRPbvvPuYiuvlSOqVlk31euK6lerSfPN44C3-7H8AYvfpQ9IwJxNu-o0ryPYobmOSdkIyhKKvZEpZwOdwvv83N7L4xckmsHVxA2qQoqAeLpGLSLi-bErCd_L5R9_Wonw8yeSRF_GpnPiwvSwtNTZvsHMAYZRaCjoZpv0WZEYXzwDQxvUynTXVCpLEtGky9KgAPS4FbFVmprxAEgaxKE9ghNT9-izv3k7_J-OCJ4ycf0ZH4Xrm80PSAHl5GjuOf46dk1q7Z08wYX6J1p079JlLMprWDisyhmrNU5D-wne_1Gx39N-_jqdDeZ0CorVdIzWJ_g5bN9teev_QLRZurFjmacRo7OlR3V3cSORb0hrGrUhDse6hcbnc5Y1gJbSg0yHYTN2erPHwR_9qdGfF=w728-h970-no">
            <a:extLst>
              <a:ext uri="{FF2B5EF4-FFF2-40B4-BE49-F238E27FC236}">
                <a16:creationId xmlns:a16="http://schemas.microsoft.com/office/drawing/2014/main" xmlns="" id="{F4E61A67-AE64-4D3C-991A-3007832EC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" y="957532"/>
            <a:ext cx="4535424" cy="60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097" y="0"/>
            <a:ext cx="3402056" cy="68041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75" y="1078993"/>
            <a:ext cx="4093048" cy="30697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8607" y="4148779"/>
            <a:ext cx="3271647" cy="2914740"/>
          </a:xfrm>
          <a:prstGeom prst="rect">
            <a:avLst/>
          </a:prstGeom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A5F90-7F2C-45A1-A9AA-2E5AB861A00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91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4198</TotalTime>
  <Words>700</Words>
  <Application>Microsoft Office PowerPoint</Application>
  <PresentationFormat>Широкоэкранный</PresentationFormat>
  <Paragraphs>130</Paragraphs>
  <Slides>21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Wingdings</vt:lpstr>
      <vt:lpstr>Тема Office</vt:lpstr>
      <vt:lpstr>Document</vt:lpstr>
      <vt:lpstr>Эксперимент «УФ атмосфера» (Mini-EUSO) – широкоугольный линзовый телескоп на борту МКС</vt:lpstr>
      <vt:lpstr>Программа реализации орбитального детектора КЛ ПВЭ</vt:lpstr>
      <vt:lpstr>JEM-EUSO Program</vt:lpstr>
      <vt:lpstr>Цели эксперимента</vt:lpstr>
      <vt:lpstr>Основные технические параметры НА</vt:lpstr>
      <vt:lpstr>Уникальность аппаратуры</vt:lpstr>
      <vt:lpstr>Цели и задачи эксперимента УФ излучение ночной атмосферы Земли</vt:lpstr>
      <vt:lpstr>Стадии развития проекта</vt:lpstr>
      <vt:lpstr>Лабораторные испытания (2018)</vt:lpstr>
      <vt:lpstr>Презентация PowerPoint</vt:lpstr>
      <vt:lpstr>На Байконуре</vt:lpstr>
      <vt:lpstr>Укладки Flash-карт</vt:lpstr>
      <vt:lpstr>Успешно запущен 22.08.2019, доставлен на борт МКС 27.08.2019</vt:lpstr>
      <vt:lpstr>УФ атмосфера (Mini-EUSO) на борту</vt:lpstr>
      <vt:lpstr>Мониторинг УФ свечения</vt:lpstr>
      <vt:lpstr>Презентация PowerPoint</vt:lpstr>
      <vt:lpstr>Частицы попадающие непосредственно в прибор</vt:lpstr>
      <vt:lpstr>Транзиентные атмосферные явления ELVE</vt:lpstr>
      <vt:lpstr>Метеоры</vt:lpstr>
      <vt:lpstr>Необычная внегрозовая вспышка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Космический эксперимент «УФ атмосфера» (Mini-EUSO)</dc:title>
  <dc:creator>Pavel Klimov</dc:creator>
  <cp:lastModifiedBy>Pavel Klimov</cp:lastModifiedBy>
  <cp:revision>77</cp:revision>
  <dcterms:created xsi:type="dcterms:W3CDTF">2019-07-10T08:28:21Z</dcterms:created>
  <dcterms:modified xsi:type="dcterms:W3CDTF">2020-09-24T07:52:48Z</dcterms:modified>
</cp:coreProperties>
</file>