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3" r:id="rId5"/>
    <p:sldId id="265" r:id="rId6"/>
    <p:sldId id="256" r:id="rId7"/>
    <p:sldId id="270" r:id="rId8"/>
    <p:sldId id="267" r:id="rId9"/>
    <p:sldId id="271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1A0D-8133-4431-AE41-2EB9DFB5E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9D8418-63EA-4764-B7CD-BCED31875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0363E-1CC4-4305-A33A-04EEB9B7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BF98-7239-4B35-A691-0FE60E163CB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D2F2E-CEBF-42A5-A94C-368BA7C0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8D85FE-7D7E-4F8E-BF4B-7B8DC116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1072-145C-4D27-A949-9ED323EC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9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1655B-2CCF-4620-A99C-BF3B13A5B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263FF8-5C50-4068-87FA-EDF40A8A5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779B1-4DDF-4ECE-AEEC-DC3986F4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BF98-7239-4B35-A691-0FE60E163CB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9D2F8-4582-4C11-A935-D4804A850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5B2D9-296D-4CF2-8452-AE4417AF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1072-145C-4D27-A949-9ED323EC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6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448EC4-E0EF-4BEE-8255-226F0F6A4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BFD19-79D0-4207-BC16-6CD0F365B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2F48B2-FDCB-4004-A0F8-CC712623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BF98-7239-4B35-A691-0FE60E163CB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DC075B-34E6-4609-ACE6-557F42CD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A06D68-833F-4004-93CE-CA105D1A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1072-145C-4D27-A949-9ED323EC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4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0E8E8-F023-4F85-9158-D5DDBECB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ABD587-DDEB-4128-BAB2-213F1D925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D5959C-C065-444E-8658-E9DDCE24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BF98-7239-4B35-A691-0FE60E163CB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ED425C-F9D5-42BF-9019-CB37C30B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996514-FFB7-412A-9234-1FAC7E12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1072-145C-4D27-A949-9ED323EC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4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DCE0F-2F22-4CB8-BBDC-50E222F2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92720-5453-4268-ACE2-168BDD6CA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29750-3B24-453F-99DF-71F3D661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BF98-7239-4B35-A691-0FE60E163CB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58EE4-7E68-4C40-8F37-06AE249A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5B1551-CC68-4FBF-8082-81F46AB2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1072-145C-4D27-A949-9ED323EC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3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76A37-6EE5-4D98-A98D-A43398BA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6CFD19-B784-40F2-81D3-BED7705EF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3AA2EA-0FC5-4D49-A747-9084FAB41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618FF1-ACC3-476E-943D-016EAA309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BF98-7239-4B35-A691-0FE60E163CB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13B63C-4CF2-4A42-8BF9-A3345A81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AA197-DAF1-4D72-BF3C-050BFDAC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1072-145C-4D27-A949-9ED323EC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0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106F7-14C9-42C6-AB55-64F3DB76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531E24-6A3B-4C54-BC2A-10355C343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5295A6-61F7-446B-8B76-3CC2B68BD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43F554-EE21-4223-BDC7-4478C633A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C01612-F325-4205-87DF-ABFA25E91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018118-46D7-4B2A-8B09-D9C98EE4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BF98-7239-4B35-A691-0FE60E163CB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AD2F27-B252-4207-83ED-AA4B8A2C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456AA1-D048-43FE-BD78-3211772B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1072-145C-4D27-A949-9ED323EC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79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9BCD1-2660-4F10-8731-34DD3D49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E63AFC-25A1-4426-96F4-33CA6200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BF98-7239-4B35-A691-0FE60E163CB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64AB2B-E2B9-405B-8D78-352434B1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D98694-6058-432F-9DA9-B00FB5A4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1072-145C-4D27-A949-9ED323EC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7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B95DA3-F994-47A7-B8D0-101E5BF7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BF98-7239-4B35-A691-0FE60E163CB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EB15FB-4CDD-423D-8A88-394AC273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F4F9EE-303B-4402-B03C-ADBCE699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1072-145C-4D27-A949-9ED323EC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4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CCC86-745F-4A36-B8CD-E62B0334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64438B-05E5-4D3B-924D-8DF74C0A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C05FD2-253D-4434-888F-EBDA84F6D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8C450-F68F-4437-8536-CBD378D1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BF98-7239-4B35-A691-0FE60E163CB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55BBAD-63B1-48A3-9A49-B6687BDD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DE8C37-BE67-4602-A844-21F01B4E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1072-145C-4D27-A949-9ED323EC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38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E22FF-6B28-4C84-BE2D-54A1B177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B12AA3-EB15-4E54-953F-65A183467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1138B7-5787-4DFD-908E-602061F3A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F46653-7844-4153-9686-95113DB6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BF98-7239-4B35-A691-0FE60E163CB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313910-5A3A-478C-927F-5BEDB335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B15CEF-85FC-4C84-9B30-EDFDD748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1072-145C-4D27-A949-9ED323EC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9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E69E6-FB5F-4E9A-A49F-7AD4DB7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2307C7-C292-49BF-88F9-3EBDF79AF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3A538-617F-4C6F-9BBD-15AE39559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BF98-7239-4B35-A691-0FE60E163CB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4DA0D4-2B0F-45A5-926B-3A8D2C590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415F3-B87D-45AD-A7B0-B186FBBA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1072-145C-4D27-A949-9ED323EC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s.sissa.it/301/067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3D017E-DE2B-4005-9FB9-E5A7C03696CD}"/>
              </a:ext>
            </a:extLst>
          </p:cNvPr>
          <p:cNvSpPr txBox="1"/>
          <p:nvPr/>
        </p:nvSpPr>
        <p:spPr>
          <a:xfrm>
            <a:off x="197528" y="217477"/>
            <a:ext cx="117873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Расчет угловых характеристик вторичных частиц в атмосфере Земли при помощи программного комплекса RUSCOSMICS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5B29F-A7EC-4658-89C2-EC89631E3AF1}"/>
              </a:ext>
            </a:extLst>
          </p:cNvPr>
          <p:cNvSpPr txBox="1"/>
          <p:nvPr/>
        </p:nvSpPr>
        <p:spPr>
          <a:xfrm>
            <a:off x="4059685" y="1692961"/>
            <a:ext cx="40726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МАУРЧЕВ Е.А.</a:t>
            </a:r>
            <a:r>
              <a:rPr lang="ru-RU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БАЛАБИН Ю.В.</a:t>
            </a:r>
            <a:r>
              <a:rPr lang="ru-RU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B44BD1-38E7-48E1-A1D4-6E7C1C781574}"/>
              </a:ext>
            </a:extLst>
          </p:cNvPr>
          <p:cNvSpPr txBox="1"/>
          <p:nvPr/>
        </p:nvSpPr>
        <p:spPr>
          <a:xfrm>
            <a:off x="3619870" y="2183560"/>
            <a:ext cx="46859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Полярный геофизический институт</a:t>
            </a:r>
            <a:endParaRPr lang="ru-RU" sz="20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674B17-20CA-4BBE-9145-52A2255AB5D0}"/>
              </a:ext>
            </a:extLst>
          </p:cNvPr>
          <p:cNvSpPr txBox="1"/>
          <p:nvPr/>
        </p:nvSpPr>
        <p:spPr>
          <a:xfrm>
            <a:off x="5119456" y="2674159"/>
            <a:ext cx="168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Skype: equene1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CCB78-A377-4B82-9D9B-A0D49C013B27}"/>
              </a:ext>
            </a:extLst>
          </p:cNvPr>
          <p:cNvSpPr txBox="1"/>
          <p:nvPr/>
        </p:nvSpPr>
        <p:spPr>
          <a:xfrm>
            <a:off x="2259853" y="6223639"/>
            <a:ext cx="766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Всероссийская конференция по космическим лучам, 2020 г.</a:t>
            </a:r>
          </a:p>
        </p:txBody>
      </p:sp>
      <p:pic>
        <p:nvPicPr>
          <p:cNvPr id="18" name="Рисунок 234" descr="атмосфера">
            <a:extLst>
              <a:ext uri="{FF2B5EF4-FFF2-40B4-BE49-F238E27FC236}">
                <a16:creationId xmlns:a16="http://schemas.microsoft.com/office/drawing/2014/main" id="{FC4606A0-DCB8-4C97-A2B9-056E9A66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47" y="3043491"/>
            <a:ext cx="3651774" cy="290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37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41FFE-E1AF-41A6-8991-A95B901F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6286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СПАСИБО ЗА ВНИМАНИЕ!!!</a:t>
            </a:r>
          </a:p>
        </p:txBody>
      </p:sp>
      <p:pic>
        <p:nvPicPr>
          <p:cNvPr id="16388" name="Рисунок 5">
            <a:extLst>
              <a:ext uri="{FF2B5EF4-FFF2-40B4-BE49-F238E27FC236}">
                <a16:creationId xmlns:a16="http://schemas.microsoft.com/office/drawing/2014/main" id="{CC7AA7CB-9F5C-4707-B7D5-96ADB15F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176" y="1644851"/>
            <a:ext cx="2508250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7">
            <a:extLst>
              <a:ext uri="{FF2B5EF4-FFF2-40B4-BE49-F238E27FC236}">
                <a16:creationId xmlns:a16="http://schemas.microsoft.com/office/drawing/2014/main" id="{EB0B627F-E45B-4487-8603-DBD2F7B04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263" y="6057900"/>
            <a:ext cx="325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HTTP://RUSCOSMICS.RU</a:t>
            </a:r>
            <a:endParaRPr lang="ru-RU" altLang="ru-RU" sz="2000" b="1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84">
            <a:extLst>
              <a:ext uri="{FF2B5EF4-FFF2-40B4-BE49-F238E27FC236}">
                <a16:creationId xmlns:a16="http://schemas.microsoft.com/office/drawing/2014/main" id="{CEE5CC28-0029-414D-B7A2-AC9B41F6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20650"/>
            <a:ext cx="3757612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83">
            <a:extLst>
              <a:ext uri="{FF2B5EF4-FFF2-40B4-BE49-F238E27FC236}">
                <a16:creationId xmlns:a16="http://schemas.microsoft.com/office/drawing/2014/main" id="{911575BF-EF63-4753-90C1-706D68133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0650"/>
            <a:ext cx="7975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82">
            <a:extLst>
              <a:ext uri="{FF2B5EF4-FFF2-40B4-BE49-F238E27FC236}">
                <a16:creationId xmlns:a16="http://schemas.microsoft.com/office/drawing/2014/main" id="{67488E74-5AAC-4C75-8E67-F85B02F6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59175"/>
            <a:ext cx="3771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81">
            <a:extLst>
              <a:ext uri="{FF2B5EF4-FFF2-40B4-BE49-F238E27FC236}">
                <a16:creationId xmlns:a16="http://schemas.microsoft.com/office/drawing/2014/main" id="{506CF49A-9929-451E-8869-6815A2951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3559175"/>
            <a:ext cx="768508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45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AD7D8DBC-FF76-4B16-97E3-DE13AD498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0243" name="Объект 8">
            <a:extLst>
              <a:ext uri="{FF2B5EF4-FFF2-40B4-BE49-F238E27FC236}">
                <a16:creationId xmlns:a16="http://schemas.microsoft.com/office/drawing/2014/main" id="{94CA441A-259B-4C1A-85CE-482F3B986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250" y="715963"/>
          <a:ext cx="37465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2374900" imgH="533400" progId="Equation.DSMT4">
                  <p:embed/>
                </p:oleObj>
              </mc:Choice>
              <mc:Fallback>
                <p:oleObj name="Equation" r:id="rId3" imgW="2374900" imgH="533400" progId="Equation.DSMT4">
                  <p:embed/>
                  <p:pic>
                    <p:nvPicPr>
                      <p:cNvPr id="10243" name="Объект 8">
                        <a:extLst>
                          <a:ext uri="{FF2B5EF4-FFF2-40B4-BE49-F238E27FC236}">
                            <a16:creationId xmlns:a16="http://schemas.microsoft.com/office/drawing/2014/main" id="{94CA441A-259B-4C1A-85CE-482F3B986C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715963"/>
                        <a:ext cx="37465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Прямоугольник 10">
            <a:extLst>
              <a:ext uri="{FF2B5EF4-FFF2-40B4-BE49-F238E27FC236}">
                <a16:creationId xmlns:a16="http://schemas.microsoft.com/office/drawing/2014/main" id="{00D7CB5C-4AF7-425F-BD7C-D9B6B0290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904875"/>
            <a:ext cx="1754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(с</a:t>
            </a:r>
            <a:r>
              <a:rPr lang="ru-RU" altLang="ru-RU" sz="18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alt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18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alt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altLang="ru-RU" sz="18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alt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МэВ</a:t>
            </a:r>
            <a:r>
              <a:rPr lang="ru-RU" altLang="ru-RU" sz="18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alt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Box 11">
            <a:extLst>
              <a:ext uri="{FF2B5EF4-FFF2-40B4-BE49-F238E27FC236}">
                <a16:creationId xmlns:a16="http://schemas.microsoft.com/office/drawing/2014/main" id="{834D7963-FDA5-4DC6-B152-5EB4BCDEB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173038"/>
            <a:ext cx="3433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Галактические космические лучи</a:t>
            </a:r>
          </a:p>
        </p:txBody>
      </p:sp>
      <p:sp>
        <p:nvSpPr>
          <p:cNvPr id="10246" name="TextBox 12">
            <a:extLst>
              <a:ext uri="{FF2B5EF4-FFF2-40B4-BE49-F238E27FC236}">
                <a16:creationId xmlns:a16="http://schemas.microsoft.com/office/drawing/2014/main" id="{ADB3FE7E-1860-4DA3-80EA-A946FE2A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263" y="163513"/>
            <a:ext cx="3117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Солнечные космические лучи</a:t>
            </a:r>
          </a:p>
        </p:txBody>
      </p:sp>
      <p:sp>
        <p:nvSpPr>
          <p:cNvPr id="10247" name="Прямоугольник 16">
            <a:extLst>
              <a:ext uri="{FF2B5EF4-FFF2-40B4-BE49-F238E27FC236}">
                <a16:creationId xmlns:a16="http://schemas.microsoft.com/office/drawing/2014/main" id="{EAAFFCFD-2418-496B-B4E7-21EBAC48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531813"/>
            <a:ext cx="3746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altLang="ru-RU" sz="1800" b="1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</a:t>
            </a:r>
            <a:r>
              <a:rPr lang="ru-RU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altLang="ru-RU" sz="1800" b="1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ru-RU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(-</a:t>
            </a:r>
            <a:r>
              <a:rPr lang="en-US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altLang="ru-RU" sz="1800" b="1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(с</a:t>
            </a:r>
            <a:r>
              <a:rPr lang="ru-RU" altLang="ru-RU" sz="1800" b="1" i="1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ru-RU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altLang="ru-RU" sz="1800" b="1" i="1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ru-RU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ru-RU" altLang="ru-RU" sz="1800" b="1" i="1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ru-RU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ГэВ</a:t>
            </a:r>
            <a:r>
              <a:rPr lang="ru-RU" altLang="ru-RU" sz="1800" b="1" i="1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ru-RU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altLang="ru-RU" sz="1800" b="1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</a:t>
            </a:r>
            <a:r>
              <a:rPr lang="ru-RU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altLang="ru-RU" sz="1800" b="1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altLang="ru-RU" sz="1800" b="1" i="1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-γ</a:t>
            </a:r>
            <a:r>
              <a:rPr lang="ru-RU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(с</a:t>
            </a:r>
            <a:r>
              <a:rPr lang="ru-RU" altLang="ru-RU" sz="1800" b="1" i="1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ru-RU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altLang="ru-RU" sz="1800" b="1" i="1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ru-RU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ru-RU" altLang="ru-RU" sz="1800" b="1" i="1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ru-RU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ГэВ</a:t>
            </a:r>
            <a:r>
              <a:rPr lang="ru-RU" altLang="ru-RU" sz="1800" b="1" i="1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ru-RU" altLang="ru-RU" sz="1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8" name="Прямоугольник 17">
            <a:extLst>
              <a:ext uri="{FF2B5EF4-FFF2-40B4-BE49-F238E27FC236}">
                <a16:creationId xmlns:a16="http://schemas.microsoft.com/office/drawing/2014/main" id="{3F127783-3BBA-481E-8A2F-28825B364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1622425"/>
            <a:ext cx="575786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en-US" altLang="ru-RU" sz="1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altLang="ru-RU" sz="1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1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altLang="ru-RU" sz="1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1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altLang="ru-RU" sz="1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α</a:t>
            </a: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параметры, зависящие от фазы 11 летнего цикла (в представленной работе </a:t>
            </a:r>
            <a:r>
              <a:rPr lang="en-US" altLang="ru-RU" sz="1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ru-RU" altLang="ru-RU" sz="1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5,2, </a:t>
            </a:r>
            <a:r>
              <a:rPr lang="en-US" altLang="ru-RU" sz="1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altLang="ru-RU" sz="1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6,2, α = 1,4, </a:t>
            </a:r>
            <a:r>
              <a:rPr lang="en-US" altLang="ru-RU" sz="1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altLang="ru-RU" sz="1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</a:t>
            </a: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altLang="ru-RU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9" name="Прямоугольник 18">
            <a:extLst>
              <a:ext uri="{FF2B5EF4-FFF2-40B4-BE49-F238E27FC236}">
                <a16:creationId xmlns:a16="http://schemas.microsoft.com/office/drawing/2014/main" id="{5FAF5EFF-DD24-4089-AFAC-8E4F904D4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547813"/>
            <a:ext cx="5237162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en-US" altLang="ru-RU" sz="1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altLang="ru-RU" sz="1600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altLang="ru-RU" sz="1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1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altLang="ru-RU" sz="1600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altLang="ru-RU" sz="1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1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altLang="ru-RU" sz="1600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1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γ </a:t>
            </a:r>
            <a: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коэффициенты, отличающиеся в зависимости от номера события </a:t>
            </a:r>
            <a:r>
              <a:rPr lang="en-US" alt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GLE</a:t>
            </a:r>
            <a: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[Vashenyuk E. V. et al., 2008; Vashenyuk E. V. et al., 2011]</a:t>
            </a: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50" name="Picture 6">
            <a:extLst>
              <a:ext uri="{FF2B5EF4-FFF2-40B4-BE49-F238E27FC236}">
                <a16:creationId xmlns:a16="http://schemas.microsoft.com/office/drawing/2014/main" id="{6C41CC8F-CD58-499D-8E7F-E277E7BD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20950"/>
            <a:ext cx="4522788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7">
            <a:extLst>
              <a:ext uri="{FF2B5EF4-FFF2-40B4-BE49-F238E27FC236}">
                <a16:creationId xmlns:a16="http://schemas.microsoft.com/office/drawing/2014/main" id="{1DAC603E-ED9E-42F4-9021-ED090F7B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520950"/>
            <a:ext cx="4586287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Прямоугольник 19">
            <a:extLst>
              <a:ext uri="{FF2B5EF4-FFF2-40B4-BE49-F238E27FC236}">
                <a16:creationId xmlns:a16="http://schemas.microsoft.com/office/drawing/2014/main" id="{18422FE8-DBED-4BF2-81B7-C40701295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6103938"/>
            <a:ext cx="1175226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Дифференциальные энергетические спектры протонов солнечных КЛ в диапазоне от 100 МэВ до 100 ГэВ для </a:t>
            </a:r>
            <a:r>
              <a:rPr lang="en-US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GLE</a:t>
            </a: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 65 (</a:t>
            </a:r>
            <a:r>
              <a:rPr lang="ru-RU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</a:t>
            </a:r>
            <a:r>
              <a:rPr lang="en-US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GLE</a:t>
            </a: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 67 (</a:t>
            </a:r>
            <a:r>
              <a:rPr lang="ru-RU" alt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altLang="ru-RU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10">
            <a:extLst>
              <a:ext uri="{FF2B5EF4-FFF2-40B4-BE49-F238E27FC236}">
                <a16:creationId xmlns:a16="http://schemas.microsoft.com/office/drawing/2014/main" id="{3AA62DEF-D277-451B-AC3F-57D5A5B53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952500"/>
            <a:ext cx="11572875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3">
            <a:extLst>
              <a:ext uri="{FF2B5EF4-FFF2-40B4-BE49-F238E27FC236}">
                <a16:creationId xmlns:a16="http://schemas.microsoft.com/office/drawing/2014/main" id="{EF2315F1-80BA-45B8-A1BE-ED2C17893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58750"/>
            <a:ext cx="11572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L. Dorman et al.,  The secular variations of cosmic ray cutoff rigidities, caused by century variations in geomagnetic field, and cosmic ray variations, </a:t>
            </a:r>
            <a:r>
              <a:rPr lang="en-US" altLang="ru-RU" sz="1800" b="1">
                <a:latin typeface="Times New Roman" panose="02020603050405020304" pitchFamily="18" charset="0"/>
                <a:cs typeface="Calibri" panose="020F0502020204030204" pitchFamily="34" charset="0"/>
              </a:rPr>
              <a:t>Proceedings of Science, </a:t>
            </a:r>
            <a:r>
              <a:rPr lang="en-US" altLang="ru-RU" sz="1800" u="sng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https://pos.sissa.it/301/067/</a:t>
            </a:r>
            <a:r>
              <a:rPr lang="en-US" altLang="ru-RU" sz="1800" u="sng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ru-RU" sz="1800">
                <a:latin typeface="Times New Roman" panose="02020603050405020304" pitchFamily="18" charset="0"/>
                <a:cs typeface="Calibri" panose="020F0502020204030204" pitchFamily="34" charset="0"/>
              </a:rPr>
              <a:t>DOI:https://doi.org/10.22323/1.301.0067</a:t>
            </a:r>
            <a:endParaRPr lang="ru-RU" altLang="ru-RU" sz="18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A7248-E77D-4A40-8C11-3A8777641F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7" y="232852"/>
            <a:ext cx="10267753" cy="5928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93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F43027-8C31-4CA9-A2E6-454F2E5E314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15" y="1428960"/>
            <a:ext cx="4320000" cy="4510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F40954-3E22-4F8D-AAFB-FF6DBBA30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01" y="1428960"/>
            <a:ext cx="4320000" cy="45098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4AF116-6A2F-4F94-AEC0-DED1C69CF7BD}"/>
              </a:ext>
            </a:extLst>
          </p:cNvPr>
          <p:cNvSpPr txBox="1"/>
          <p:nvPr/>
        </p:nvSpPr>
        <p:spPr>
          <a:xfrm>
            <a:off x="169941" y="168676"/>
            <a:ext cx="11850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Анимация развития каскадов частиц, образованных в результате прохождения первичных протонов через атмосферу Земли в случае их перпендикулярного падения и падения под углом</a:t>
            </a:r>
          </a:p>
        </p:txBody>
      </p:sp>
    </p:spTree>
    <p:extLst>
      <p:ext uri="{BB962C8B-B14F-4D97-AF65-F5344CB8AC3E}">
        <p14:creationId xmlns:p14="http://schemas.microsoft.com/office/powerpoint/2010/main" val="59899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>
            <a:extLst>
              <a:ext uri="{FF2B5EF4-FFF2-40B4-BE49-F238E27FC236}">
                <a16:creationId xmlns:a16="http://schemas.microsoft.com/office/drawing/2014/main" id="{E5BBBCBC-1E7D-42F7-9955-C0F84673B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82563"/>
            <a:ext cx="4129088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6">
            <a:extLst>
              <a:ext uri="{FF2B5EF4-FFF2-40B4-BE49-F238E27FC236}">
                <a16:creationId xmlns:a16="http://schemas.microsoft.com/office/drawing/2014/main" id="{5813473F-5346-4882-8D07-CC47531EF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3568700"/>
            <a:ext cx="40608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8">
            <a:extLst>
              <a:ext uri="{FF2B5EF4-FFF2-40B4-BE49-F238E27FC236}">
                <a16:creationId xmlns:a16="http://schemas.microsoft.com/office/drawing/2014/main" id="{4C218DBD-E6CE-4794-B295-3D3DC2868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3"/>
            <a:ext cx="4129088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10">
            <a:extLst>
              <a:ext uri="{FF2B5EF4-FFF2-40B4-BE49-F238E27FC236}">
                <a16:creationId xmlns:a16="http://schemas.microsoft.com/office/drawing/2014/main" id="{48046DC3-0D14-4DD7-BF85-2E25BD23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3568700"/>
            <a:ext cx="40608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1">
            <a:extLst>
              <a:ext uri="{FF2B5EF4-FFF2-40B4-BE49-F238E27FC236}">
                <a16:creationId xmlns:a16="http://schemas.microsoft.com/office/drawing/2014/main" id="{03230529-A607-4202-8762-43A36B1CBD0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15131" y="1340644"/>
            <a:ext cx="2033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/>
              <a:t>GLE</a:t>
            </a:r>
            <a:r>
              <a:rPr lang="ru-RU" altLang="ru-RU" sz="1800"/>
              <a:t>65</a:t>
            </a:r>
            <a:r>
              <a:rPr lang="en-US" altLang="ru-RU" sz="1800"/>
              <a:t> (R</a:t>
            </a:r>
            <a:r>
              <a:rPr lang="ru-RU" altLang="ru-RU" sz="1800"/>
              <a:t> </a:t>
            </a:r>
            <a:r>
              <a:rPr lang="en-US" altLang="ru-RU" sz="1800"/>
              <a:t>=</a:t>
            </a:r>
            <a:r>
              <a:rPr lang="ru-RU" altLang="ru-RU" sz="1800"/>
              <a:t> </a:t>
            </a:r>
            <a:r>
              <a:rPr lang="en-US" altLang="ru-RU" sz="1800"/>
              <a:t>0.65 </a:t>
            </a:r>
            <a:r>
              <a:rPr lang="ru-RU" altLang="ru-RU" sz="1800"/>
              <a:t>ГВ) </a:t>
            </a:r>
          </a:p>
        </p:txBody>
      </p:sp>
      <p:sp>
        <p:nvSpPr>
          <p:cNvPr id="15367" name="TextBox 12">
            <a:extLst>
              <a:ext uri="{FF2B5EF4-FFF2-40B4-BE49-F238E27FC236}">
                <a16:creationId xmlns:a16="http://schemas.microsoft.com/office/drawing/2014/main" id="{ECF6CE3A-0576-4FC1-86B0-805FD45A688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645819" y="1343819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/>
              <a:t>GLE</a:t>
            </a:r>
            <a:r>
              <a:rPr lang="ru-RU" altLang="ru-RU" sz="1800"/>
              <a:t>67</a:t>
            </a:r>
            <a:r>
              <a:rPr lang="en-US" altLang="ru-RU" sz="1800"/>
              <a:t> (R</a:t>
            </a:r>
            <a:r>
              <a:rPr lang="ru-RU" altLang="ru-RU" sz="1800"/>
              <a:t> </a:t>
            </a:r>
            <a:r>
              <a:rPr lang="en-US" altLang="ru-RU" sz="1800"/>
              <a:t>=</a:t>
            </a:r>
            <a:r>
              <a:rPr lang="ru-RU" altLang="ru-RU" sz="1800"/>
              <a:t> </a:t>
            </a:r>
            <a:r>
              <a:rPr lang="en-US" altLang="ru-RU" sz="1800"/>
              <a:t>0.65 </a:t>
            </a:r>
            <a:r>
              <a:rPr lang="ru-RU" altLang="ru-RU" sz="1800"/>
              <a:t>ГВ) </a:t>
            </a:r>
          </a:p>
        </p:txBody>
      </p:sp>
      <p:sp>
        <p:nvSpPr>
          <p:cNvPr id="15368" name="TextBox 13">
            <a:extLst>
              <a:ext uri="{FF2B5EF4-FFF2-40B4-BE49-F238E27FC236}">
                <a16:creationId xmlns:a16="http://schemas.microsoft.com/office/drawing/2014/main" id="{23C066F6-B784-4E3D-812C-F0C530BCD6A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15131" y="4891882"/>
            <a:ext cx="2033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/>
              <a:t>GLE</a:t>
            </a:r>
            <a:r>
              <a:rPr lang="ru-RU" altLang="ru-RU" sz="1800"/>
              <a:t>65</a:t>
            </a:r>
            <a:r>
              <a:rPr lang="en-US" altLang="ru-RU" sz="1800"/>
              <a:t> (R</a:t>
            </a:r>
            <a:r>
              <a:rPr lang="ru-RU" altLang="ru-RU" sz="1800"/>
              <a:t> </a:t>
            </a:r>
            <a:r>
              <a:rPr lang="en-US" altLang="ru-RU" sz="1800"/>
              <a:t>=</a:t>
            </a:r>
            <a:r>
              <a:rPr lang="ru-RU" altLang="ru-RU" sz="1800"/>
              <a:t> 2</a:t>
            </a:r>
            <a:r>
              <a:rPr lang="en-US" altLang="ru-RU" sz="1800"/>
              <a:t> </a:t>
            </a:r>
            <a:r>
              <a:rPr lang="ru-RU" altLang="ru-RU" sz="1800"/>
              <a:t>ГВ) </a:t>
            </a:r>
          </a:p>
        </p:txBody>
      </p:sp>
      <p:sp>
        <p:nvSpPr>
          <p:cNvPr id="15369" name="TextBox 14">
            <a:extLst>
              <a:ext uri="{FF2B5EF4-FFF2-40B4-BE49-F238E27FC236}">
                <a16:creationId xmlns:a16="http://schemas.microsoft.com/office/drawing/2014/main" id="{D3CBBBE6-033D-409A-A04E-EB0E3D9CD68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645025" y="4891088"/>
            <a:ext cx="2033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/>
              <a:t>GLE</a:t>
            </a:r>
            <a:r>
              <a:rPr lang="ru-RU" altLang="ru-RU" sz="1800"/>
              <a:t>65</a:t>
            </a:r>
            <a:r>
              <a:rPr lang="en-US" altLang="ru-RU" sz="1800"/>
              <a:t> (R</a:t>
            </a:r>
            <a:r>
              <a:rPr lang="ru-RU" altLang="ru-RU" sz="1800"/>
              <a:t> </a:t>
            </a:r>
            <a:r>
              <a:rPr lang="en-US" altLang="ru-RU" sz="1800"/>
              <a:t>=</a:t>
            </a:r>
            <a:r>
              <a:rPr lang="ru-RU" altLang="ru-RU" sz="1800"/>
              <a:t> 2</a:t>
            </a:r>
            <a:r>
              <a:rPr lang="en-US" altLang="ru-RU" sz="1800"/>
              <a:t> </a:t>
            </a:r>
            <a:r>
              <a:rPr lang="ru-RU" altLang="ru-RU" sz="1800"/>
              <a:t>ГВ)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>
            <a:extLst>
              <a:ext uri="{FF2B5EF4-FFF2-40B4-BE49-F238E27FC236}">
                <a16:creationId xmlns:a16="http://schemas.microsoft.com/office/drawing/2014/main" id="{82BEA00A-1213-4003-A03D-4775C57C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549275"/>
            <a:ext cx="121904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>
            <a:extLst>
              <a:ext uri="{FF2B5EF4-FFF2-40B4-BE49-F238E27FC236}">
                <a16:creationId xmlns:a16="http://schemas.microsoft.com/office/drawing/2014/main" id="{CDDEE801-6EC1-4FA9-8BFB-9A16E3F1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5" y="179388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5 км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0098D5-3F4A-4CA3-A830-CB4DF56E6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3" y="1429000"/>
            <a:ext cx="5333334" cy="40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5084F0-007F-4AB9-9262-535DB958D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31" y="1429000"/>
            <a:ext cx="5333334" cy="40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8D5E4B-10B9-4609-96A3-555105C581BF}"/>
              </a:ext>
            </a:extLst>
          </p:cNvPr>
          <p:cNvSpPr txBox="1"/>
          <p:nvPr/>
        </p:nvSpPr>
        <p:spPr>
          <a:xfrm>
            <a:off x="2434188" y="1059668"/>
            <a:ext cx="12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электроны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94AA4-AD14-4929-9151-1B767B7ADC22}"/>
              </a:ext>
            </a:extLst>
          </p:cNvPr>
          <p:cNvSpPr txBox="1"/>
          <p:nvPr/>
        </p:nvSpPr>
        <p:spPr>
          <a:xfrm>
            <a:off x="8598520" y="103449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нейтроны</a:t>
            </a:r>
          </a:p>
        </p:txBody>
      </p:sp>
    </p:spTree>
    <p:extLst>
      <p:ext uri="{BB962C8B-B14F-4D97-AF65-F5344CB8AC3E}">
        <p14:creationId xmlns:p14="http://schemas.microsoft.com/office/powerpoint/2010/main" val="1510579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301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DejaVu Serif</vt:lpstr>
      <vt:lpstr>Times New Roman</vt:lpstr>
      <vt:lpstr>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Eugeny Maurchev</dc:creator>
  <cp:lastModifiedBy>Eugeny Maurchev</cp:lastModifiedBy>
  <cp:revision>13</cp:revision>
  <dcterms:created xsi:type="dcterms:W3CDTF">2020-10-01T10:34:52Z</dcterms:created>
  <dcterms:modified xsi:type="dcterms:W3CDTF">2020-10-02T07:51:20Z</dcterms:modified>
</cp:coreProperties>
</file>