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6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9.png" ContentType="image/png"/>
  <Override PartName="/ppt/media/image13.png" ContentType="image/png"/>
  <Override PartName="/ppt/media/image8.png" ContentType="image/png"/>
  <Override PartName="/ppt/media/image12.png" ContentType="image/png"/>
  <Override PartName="/ppt/media/image7.png" ContentType="image/png"/>
  <Override PartName="/ppt/media/image11.png" ContentType="image/png"/>
  <Override PartName="/ppt/media/image6.png" ContentType="image/png"/>
  <Override PartName="/ppt/media/image29.png" ContentType="image/png"/>
  <Override PartName="/ppt/media/image10.png" ContentType="image/png"/>
  <Override PartName="/ppt/media/image5.png" ContentType="image/png"/>
  <Override PartName="/ppt/media/image28.png" ContentType="image/png"/>
  <Override PartName="/ppt/media/image4.png" ContentType="image/png"/>
  <Override PartName="/ppt/media/image27.png" ContentType="image/png"/>
  <Override PartName="/ppt/media/image3.png" ContentType="image/png"/>
  <Override PartName="/ppt/media/image26.png" ContentType="image/png"/>
  <Override PartName="/ppt/media/image23.png" ContentType="image/png"/>
  <Override PartName="/ppt/media/image22.png" ContentType="image/png"/>
  <Override PartName="/ppt/media/image21.png" ContentType="image/png"/>
  <Override PartName="/ppt/media/image19.png" ContentType="image/png"/>
  <Override PartName="/ppt/media/image20.png" ContentType="image/png"/>
  <Override PartName="/ppt/media/image18.png" ContentType="image/png"/>
  <Override PartName="/ppt/media/image17.png" ContentType="image/png"/>
  <Override PartName="/ppt/media/image16.png" ContentType="image/png"/>
  <Override PartName="/ppt/media/image15.png" ContentType="image/png"/>
  <Override PartName="/ppt/media/image14.png" ContentType="image/png"/>
  <Override PartName="/ppt/media/image1.png" ContentType="image/png"/>
  <Override PartName="/ppt/media/image24.png" ContentType="image/png"/>
  <Override PartName="/ppt/media/image2.png" ContentType="image/png"/>
  <Override PartName="/ppt/media/image25.png" ContentType="image/png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4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1.xml.rels" ContentType="application/vnd.openxmlformats-package.relationships+xml"/>
  <Override PartName="/ppt/slides/_rels/slide3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7.xml.rels" ContentType="application/vnd.openxmlformats-package.relationships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2132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3440"/>
            <a:ext cx="12132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6628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344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66280" y="304344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45040" y="132660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586440" y="132660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344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545040" y="304344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586440" y="304344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-2701080"/>
            <a:ext cx="121320" cy="11341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21320" cy="3286080"/>
          </a:xfrm>
          <a:prstGeom prst="rect">
            <a:avLst/>
          </a:prstGeom>
        </p:spPr>
        <p:txBody>
          <a:bodyPr lIns="0" rIns="0" tIns="0" bIns="0">
            <a:normAutofit fontScale="8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59040" cy="3286080"/>
          </a:xfrm>
          <a:prstGeom prst="rect">
            <a:avLst/>
          </a:prstGeom>
        </p:spPr>
        <p:txBody>
          <a:bodyPr lIns="0" rIns="0" tIns="0" bIns="0">
            <a:normAutofit fontScale="8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66280" y="1326600"/>
            <a:ext cx="59040" cy="3286080"/>
          </a:xfrm>
          <a:prstGeom prst="rect">
            <a:avLst/>
          </a:prstGeom>
        </p:spPr>
        <p:txBody>
          <a:bodyPr lIns="0" rIns="0" tIns="0" bIns="0">
            <a:normAutofit fontScale="8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73800"/>
            <a:ext cx="9069480" cy="5795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66280" y="1326600"/>
            <a:ext cx="59040" cy="3286080"/>
          </a:xfrm>
          <a:prstGeom prst="rect">
            <a:avLst/>
          </a:prstGeom>
        </p:spPr>
        <p:txBody>
          <a:bodyPr lIns="0" rIns="0" tIns="0" bIns="0">
            <a:normAutofit fontScale="8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344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-2701080"/>
            <a:ext cx="121320" cy="11341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59040" cy="3286080"/>
          </a:xfrm>
          <a:prstGeom prst="rect">
            <a:avLst/>
          </a:prstGeom>
        </p:spPr>
        <p:txBody>
          <a:bodyPr lIns="0" rIns="0" tIns="0" bIns="0">
            <a:normAutofit fontScale="8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6628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66280" y="304344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6628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3440"/>
            <a:ext cx="12132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2132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3440"/>
            <a:ext cx="12132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6628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344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66280" y="304344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545040" y="132660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586440" y="132660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344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545040" y="304344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586440" y="304344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504000" y="-2701080"/>
            <a:ext cx="121320" cy="11341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21320" cy="3286080"/>
          </a:xfrm>
          <a:prstGeom prst="rect">
            <a:avLst/>
          </a:prstGeom>
        </p:spPr>
        <p:txBody>
          <a:bodyPr lIns="0" rIns="0" tIns="0" bIns="0">
            <a:normAutofit fontScale="8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59040" cy="3286080"/>
          </a:xfrm>
          <a:prstGeom prst="rect">
            <a:avLst/>
          </a:prstGeom>
        </p:spPr>
        <p:txBody>
          <a:bodyPr lIns="0" rIns="0" tIns="0" bIns="0">
            <a:normAutofit fontScale="8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66280" y="1326600"/>
            <a:ext cx="59040" cy="3286080"/>
          </a:xfrm>
          <a:prstGeom prst="rect">
            <a:avLst/>
          </a:prstGeom>
        </p:spPr>
        <p:txBody>
          <a:bodyPr lIns="0" rIns="0" tIns="0" bIns="0">
            <a:normAutofit fontScale="8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21320" cy="3286080"/>
          </a:xfrm>
          <a:prstGeom prst="rect">
            <a:avLst/>
          </a:prstGeom>
        </p:spPr>
        <p:txBody>
          <a:bodyPr lIns="0" rIns="0" tIns="0" bIns="0">
            <a:normAutofit fontScale="8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504000" y="73800"/>
            <a:ext cx="9069480" cy="5795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566280" y="1326600"/>
            <a:ext cx="59040" cy="3286080"/>
          </a:xfrm>
          <a:prstGeom prst="rect">
            <a:avLst/>
          </a:prstGeom>
        </p:spPr>
        <p:txBody>
          <a:bodyPr lIns="0" rIns="0" tIns="0" bIns="0">
            <a:normAutofit fontScale="8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04000" y="304344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59040" cy="3286080"/>
          </a:xfrm>
          <a:prstGeom prst="rect">
            <a:avLst/>
          </a:prstGeom>
        </p:spPr>
        <p:txBody>
          <a:bodyPr lIns="0" rIns="0" tIns="0" bIns="0">
            <a:normAutofit fontScale="8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6628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66280" y="304344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6628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04000" y="3043440"/>
            <a:ext cx="12132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2132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04000" y="3043440"/>
            <a:ext cx="12132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6628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4000" y="304344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566280" y="304344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545040" y="132660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586440" y="132660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504000" y="304344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body"/>
          </p:nvPr>
        </p:nvSpPr>
        <p:spPr>
          <a:xfrm>
            <a:off x="545040" y="304344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 type="body"/>
          </p:nvPr>
        </p:nvSpPr>
        <p:spPr>
          <a:xfrm>
            <a:off x="586440" y="3043440"/>
            <a:ext cx="3888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59040" cy="3286080"/>
          </a:xfrm>
          <a:prstGeom prst="rect">
            <a:avLst/>
          </a:prstGeom>
        </p:spPr>
        <p:txBody>
          <a:bodyPr lIns="0" rIns="0" tIns="0" bIns="0">
            <a:normAutofit fontScale="8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66280" y="1326600"/>
            <a:ext cx="59040" cy="3286080"/>
          </a:xfrm>
          <a:prstGeom prst="rect">
            <a:avLst/>
          </a:prstGeom>
        </p:spPr>
        <p:txBody>
          <a:bodyPr lIns="0" rIns="0" tIns="0" bIns="0">
            <a:normAutofit fontScale="8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73800"/>
            <a:ext cx="9069480" cy="5795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66280" y="1326600"/>
            <a:ext cx="59040" cy="3286080"/>
          </a:xfrm>
          <a:prstGeom prst="rect">
            <a:avLst/>
          </a:prstGeom>
        </p:spPr>
        <p:txBody>
          <a:bodyPr lIns="0" rIns="0" tIns="0" bIns="0">
            <a:normAutofit fontScale="8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344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59040" cy="3286080"/>
          </a:xfrm>
          <a:prstGeom prst="rect">
            <a:avLst/>
          </a:prstGeom>
        </p:spPr>
        <p:txBody>
          <a:bodyPr lIns="0" rIns="0" tIns="0" bIns="0">
            <a:normAutofit fontScale="8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6628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66280" y="304344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66280" y="1326600"/>
            <a:ext cx="5904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3440"/>
            <a:ext cx="121320" cy="1567440"/>
          </a:xfrm>
          <a:prstGeom prst="rect">
            <a:avLst/>
          </a:prstGeom>
        </p:spPr>
        <p:txBody>
          <a:bodyPr lIns="0" rIns="0" tIns="0" bIns="0">
            <a:normAutofit fontScale="2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73800"/>
            <a:ext cx="9069480" cy="12499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1800" spc="-1" strike="noStrike"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121320" cy="3286080"/>
          </a:xfrm>
          <a:prstGeom prst="rect">
            <a:avLst/>
          </a:prstGeom>
        </p:spPr>
        <p:txBody>
          <a:bodyPr lIns="0" rIns="0" tIns="0" bIns="0">
            <a:normAutofit fontScale="1000"/>
          </a:bodyPr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latin typeface="Arial"/>
            </a:endParaRPr>
          </a:p>
          <a:p>
            <a:pPr lvl="1" marL="864000" indent="-324000" algn="ctr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latin typeface="Arial"/>
              </a:rPr>
              <a:t>Второй уровень структуры</a:t>
            </a:r>
            <a:endParaRPr b="0" lang="ru-RU" sz="1800" spc="-1" strike="noStrike">
              <a:latin typeface="Arial"/>
            </a:endParaRPr>
          </a:p>
          <a:p>
            <a:pPr lvl="2" marL="1296000" indent="-288000" algn="ctr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Третий уровень структуры</a:t>
            </a:r>
            <a:endParaRPr b="0" lang="ru-RU" sz="1800" spc="-1" strike="noStrike">
              <a:latin typeface="Arial"/>
            </a:endParaRPr>
          </a:p>
          <a:p>
            <a:pPr lvl="3" marL="1728000" indent="-216000" algn="ctr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latin typeface="Arial"/>
              </a:rPr>
              <a:t>Четвёртый уровень структуры</a:t>
            </a:r>
            <a:endParaRPr b="0" lang="ru-RU" sz="1800" spc="-1" strike="noStrike">
              <a:latin typeface="Arial"/>
            </a:endParaRPr>
          </a:p>
          <a:p>
            <a:pPr lvl="4" marL="2160000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Пятый уровень структуры</a:t>
            </a:r>
            <a:endParaRPr b="0" lang="ru-RU" sz="1800" spc="-1" strike="noStrike">
              <a:latin typeface="Arial"/>
            </a:endParaRPr>
          </a:p>
          <a:p>
            <a:pPr lvl="5" marL="2592000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Шестой уровень структуры</a:t>
            </a:r>
            <a:endParaRPr b="0" lang="ru-RU" sz="1800" spc="-1" strike="noStrike">
              <a:latin typeface="Arial"/>
            </a:endParaRPr>
          </a:p>
          <a:p>
            <a:pPr lvl="6" marL="3024000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Седьмой уровень структуры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632160" y="1326600"/>
            <a:ext cx="121320" cy="3286080"/>
          </a:xfrm>
          <a:prstGeom prst="rect">
            <a:avLst/>
          </a:prstGeom>
        </p:spPr>
        <p:txBody>
          <a:bodyPr lIns="0" rIns="0" tIns="0" bIns="0">
            <a:normAutofit fontScale="1000"/>
          </a:bodyPr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latin typeface="Arial"/>
            </a:endParaRPr>
          </a:p>
          <a:p>
            <a:pPr lvl="1" marL="864000" indent="-324000" algn="ctr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latin typeface="Arial"/>
              </a:rPr>
              <a:t>Второй уровень структуры</a:t>
            </a:r>
            <a:endParaRPr b="0" lang="ru-RU" sz="1800" spc="-1" strike="noStrike">
              <a:latin typeface="Arial"/>
            </a:endParaRPr>
          </a:p>
          <a:p>
            <a:pPr lvl="2" marL="1296000" indent="-288000" algn="ctr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Третий уровень структуры</a:t>
            </a:r>
            <a:endParaRPr b="0" lang="ru-RU" sz="1800" spc="-1" strike="noStrike">
              <a:latin typeface="Arial"/>
            </a:endParaRPr>
          </a:p>
          <a:p>
            <a:pPr lvl="3" marL="1728000" indent="-216000" algn="ctr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latin typeface="Arial"/>
              </a:rPr>
              <a:t>Четвёртый уровень структуры</a:t>
            </a:r>
            <a:endParaRPr b="0" lang="ru-RU" sz="1800" spc="-1" strike="noStrike">
              <a:latin typeface="Arial"/>
            </a:endParaRPr>
          </a:p>
          <a:p>
            <a:pPr lvl="4" marL="2160000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Пятый уровень структуры</a:t>
            </a:r>
            <a:endParaRPr b="0" lang="ru-RU" sz="1800" spc="-1" strike="noStrike">
              <a:latin typeface="Arial"/>
            </a:endParaRPr>
          </a:p>
          <a:p>
            <a:pPr lvl="5" marL="2592000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Шестой уровень структуры</a:t>
            </a:r>
            <a:endParaRPr b="0" lang="ru-RU" sz="1800" spc="-1" strike="noStrike">
              <a:latin typeface="Arial"/>
            </a:endParaRPr>
          </a:p>
          <a:p>
            <a:pPr lvl="6" marL="3024000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latin typeface="Arial"/>
              </a:rPr>
              <a:t>Седьмой уровень структуры</a:t>
            </a:r>
            <a:endParaRPr b="0" lang="ru-RU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28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28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28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28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28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28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8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2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28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8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28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hyperlink" Target="https://www.researchgate.net/journal/1572-9672_Space_Science_Reviews" TargetMode="External"/><Relationship Id="rId5" Type="http://schemas.openxmlformats.org/officeDocument/2006/relationships/image" Target="../media/image14.png"/><Relationship Id="rId6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6408000" y="3517560"/>
            <a:ext cx="3381840" cy="94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br/>
            <a:endParaRPr b="0" lang="ru-RU" sz="1800" spc="-1" strike="noStrike">
              <a:latin typeface="Arial"/>
            </a:endParaRPr>
          </a:p>
        </p:txBody>
      </p:sp>
      <p:sp>
        <p:nvSpPr>
          <p:cNvPr id="116" name="CustomShape 2"/>
          <p:cNvSpPr/>
          <p:nvPr/>
        </p:nvSpPr>
        <p:spPr>
          <a:xfrm>
            <a:off x="504360" y="95760"/>
            <a:ext cx="9069480" cy="328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Энергетические зависимости основных характеристик Форбуш понижений, полученные по данным спектрометра ПАМЕЛА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Лагойда И. А., Воронов С. А., Михайлов В. В. - Национальный Исследовательский Ядерный Университет МИФИ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1400" spc="-1" strike="noStrike">
                <a:latin typeface="Times New Roman"/>
              </a:rPr>
              <a:t>Нгобени М. Д.  - </a:t>
            </a:r>
            <a:r>
              <a:rPr b="0" lang="ru-RU" sz="1400" spc="-1" strike="noStrike">
                <a:solidFill>
                  <a:srgbClr val="000000"/>
                </a:solidFill>
                <a:latin typeface="Times New Roman"/>
                <a:ea typeface="Noto Sans CJK SC"/>
              </a:rPr>
              <a:t>Центр космических исследований, Северо-Западный Университет, Потчефструм, ЮАР</a:t>
            </a:r>
            <a:endParaRPr b="0" lang="ru-RU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883440" y="365760"/>
            <a:ext cx="8022600" cy="1485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2200" spc="-1" strike="noStrike">
                <a:solidFill>
                  <a:srgbClr val="000000"/>
                </a:solidFill>
                <a:latin typeface="Arial"/>
                <a:ea typeface="DejaVu Sans"/>
              </a:rPr>
              <a:t>Сегодня установлено, что ударная волна генерирует ФП в межпланетном пространстве, в то время о роли МО ведутся дискуссии  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143" name="CustomShape 2"/>
          <p:cNvSpPr/>
          <p:nvPr/>
        </p:nvSpPr>
        <p:spPr>
          <a:xfrm>
            <a:off x="360000" y="2016000"/>
            <a:ext cx="4533840" cy="1797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МО не вносит значительного вклада в амплитуду ФП. </a:t>
            </a: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1. Lockwood,  J.A., Webber,  W.R., and Debrunner,  H.: 1991,J. Geophys. Res.96, 5447.</a:t>
            </a:r>
            <a:br/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2. Reames, D.V., Kahler, S.W., Tylka, A.J.: 2009, Astrophys. J. Lett.700, L199.</a:t>
            </a: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</p:txBody>
      </p:sp>
      <p:sp>
        <p:nvSpPr>
          <p:cNvPr id="144" name="CustomShape 3"/>
          <p:cNvSpPr/>
          <p:nvPr/>
        </p:nvSpPr>
        <p:spPr>
          <a:xfrm>
            <a:off x="5256000" y="1967760"/>
            <a:ext cx="4533840" cy="2062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Противоположное мнение.</a:t>
            </a: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1.Sanderson, T.R., Beeck, J., Marsden, R.G., Tranquille, C., Wenzel, K.-P., McKibben, R.B., Smith, E.J.: 1990,Proc. 21st Int. Cosmic Ray Conf.6, 251</a:t>
            </a: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br/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2 I.G. Richardson·H.V. Cane. Solar Phys. (2011) 270: 609–627</a:t>
            </a: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stomShape 1"/>
          <p:cNvSpPr/>
          <p:nvPr/>
        </p:nvSpPr>
        <p:spPr>
          <a:xfrm>
            <a:off x="504000" y="226080"/>
            <a:ext cx="9069480" cy="94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  <a:ea typeface="DejaVu Sans"/>
              </a:rPr>
              <a:t>Спектрометр ПАМЕЛА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46" name="CustomShape 2"/>
          <p:cNvSpPr/>
          <p:nvPr/>
        </p:nvSpPr>
        <p:spPr>
          <a:xfrm>
            <a:off x="504000" y="1326600"/>
            <a:ext cx="4424760" cy="328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14000"/>
          </a:bodyPr>
          <a:p>
            <a:pPr marL="432000" indent="-321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  <a:ea typeface="DejaVu Sans"/>
              </a:rPr>
              <a:t>Спектрометр ПАМЕЛА состоит из следующих детекторов и детектирующих систем:</a:t>
            </a:r>
            <a:endParaRPr b="0" lang="ru-RU" sz="3200" spc="-1" strike="noStrike">
              <a:latin typeface="Arial"/>
            </a:endParaRPr>
          </a:p>
          <a:p>
            <a:pPr marL="432000" indent="-321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  <a:ea typeface="DejaVu Sans"/>
              </a:rPr>
              <a:t>Времяпролетная система (ToF: S1, S2, S3).</a:t>
            </a:r>
            <a:endParaRPr b="0" lang="ru-RU" sz="3200" spc="-1" strike="noStrike">
              <a:latin typeface="Arial"/>
            </a:endParaRPr>
          </a:p>
          <a:p>
            <a:pPr marL="432000" indent="-321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  <a:ea typeface="DejaVu Sans"/>
              </a:rPr>
              <a:t>Магнитный спектрометр.</a:t>
            </a:r>
            <a:endParaRPr b="0" lang="ru-RU" sz="3200" spc="-1" strike="noStrike">
              <a:latin typeface="Arial"/>
            </a:endParaRPr>
          </a:p>
          <a:p>
            <a:pPr marL="432000" indent="-321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  <a:ea typeface="DejaVu Sans"/>
              </a:rPr>
              <a:t>Система антисовпадений (CARD, CAT, CAS).</a:t>
            </a:r>
            <a:endParaRPr b="0" lang="ru-RU" sz="3200" spc="-1" strike="noStrike">
              <a:latin typeface="Arial"/>
            </a:endParaRPr>
          </a:p>
          <a:p>
            <a:pPr marL="432000" indent="-321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  <a:ea typeface="DejaVu Sans"/>
              </a:rPr>
              <a:t>Электромагнитный калориметр.</a:t>
            </a:r>
            <a:endParaRPr b="0" lang="ru-RU" sz="3200" spc="-1" strike="noStrike">
              <a:latin typeface="Arial"/>
            </a:endParaRPr>
          </a:p>
          <a:p>
            <a:pPr marL="432000" indent="-321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  <a:ea typeface="DejaVu Sans"/>
              </a:rPr>
              <a:t>Сцинтилляционный детектор для регистрации каскадных ливней (S4).</a:t>
            </a:r>
            <a:endParaRPr b="0" lang="ru-RU" sz="3200" spc="-1" strike="noStrike">
              <a:latin typeface="Arial"/>
            </a:endParaRPr>
          </a:p>
          <a:p>
            <a:pPr marL="432000" indent="-321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  <a:ea typeface="DejaVu Sans"/>
              </a:rPr>
              <a:t>Нейтронный детектор.  </a:t>
            </a:r>
            <a:endParaRPr b="0" lang="ru-RU" sz="3200" spc="-1" strike="noStrike">
              <a:latin typeface="Arial"/>
            </a:endParaRPr>
          </a:p>
        </p:txBody>
      </p:sp>
      <p:pic>
        <p:nvPicPr>
          <p:cNvPr id="147" name="Рисунок 140" descr=""/>
          <p:cNvPicPr/>
          <p:nvPr/>
        </p:nvPicPr>
        <p:blipFill>
          <a:blip r:embed="rId1"/>
          <a:stretch/>
        </p:blipFill>
        <p:spPr>
          <a:xfrm>
            <a:off x="6120000" y="1224720"/>
            <a:ext cx="2977560" cy="38851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Рисунок 141" descr=""/>
          <p:cNvPicPr/>
          <p:nvPr/>
        </p:nvPicPr>
        <p:blipFill>
          <a:blip r:embed="rId1"/>
          <a:stretch/>
        </p:blipFill>
        <p:spPr>
          <a:xfrm>
            <a:off x="1584000" y="449280"/>
            <a:ext cx="7455600" cy="4588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Рисунок 142" descr=""/>
          <p:cNvPicPr/>
          <p:nvPr/>
        </p:nvPicPr>
        <p:blipFill>
          <a:blip r:embed="rId1"/>
          <a:stretch/>
        </p:blipFill>
        <p:spPr>
          <a:xfrm>
            <a:off x="515520" y="635040"/>
            <a:ext cx="4767480" cy="5033880"/>
          </a:xfrm>
          <a:prstGeom prst="rect">
            <a:avLst/>
          </a:prstGeom>
          <a:ln>
            <a:noFill/>
          </a:ln>
        </p:spPr>
      </p:pic>
      <p:pic>
        <p:nvPicPr>
          <p:cNvPr id="150" name="Рисунок 143" descr=""/>
          <p:cNvPicPr/>
          <p:nvPr/>
        </p:nvPicPr>
        <p:blipFill>
          <a:blip r:embed="rId2"/>
          <a:stretch/>
        </p:blipFill>
        <p:spPr>
          <a:xfrm>
            <a:off x="5429880" y="1643040"/>
            <a:ext cx="4367160" cy="4025880"/>
          </a:xfrm>
          <a:prstGeom prst="rect">
            <a:avLst/>
          </a:prstGeom>
          <a:ln>
            <a:noFill/>
          </a:ln>
        </p:spPr>
      </p:pic>
      <p:sp>
        <p:nvSpPr>
          <p:cNvPr id="151" name="CustomShape 1"/>
          <p:cNvSpPr/>
          <p:nvPr/>
        </p:nvSpPr>
        <p:spPr>
          <a:xfrm>
            <a:off x="1024200" y="160920"/>
            <a:ext cx="818388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Форбуш понижения, зарегистрированные в эксперименте ПАМЕЛА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Рисунок 144" descr=""/>
          <p:cNvPicPr/>
          <p:nvPr/>
        </p:nvPicPr>
        <p:blipFill>
          <a:blip r:embed="rId1"/>
          <a:srcRect l="0" t="0" r="0" b="16558"/>
          <a:stretch/>
        </p:blipFill>
        <p:spPr>
          <a:xfrm>
            <a:off x="978480" y="1217160"/>
            <a:ext cx="4824360" cy="4143240"/>
          </a:xfrm>
          <a:prstGeom prst="rect">
            <a:avLst/>
          </a:prstGeom>
          <a:ln>
            <a:noFill/>
          </a:ln>
        </p:spPr>
      </p:pic>
      <p:sp>
        <p:nvSpPr>
          <p:cNvPr id="153" name="CustomShape 1"/>
          <p:cNvSpPr/>
          <p:nvPr/>
        </p:nvSpPr>
        <p:spPr>
          <a:xfrm>
            <a:off x="1046160" y="212040"/>
            <a:ext cx="8534880" cy="63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Корреляционные зависимости амплитуды ФП </a:t>
            </a:r>
            <a:br/>
            <a:r>
              <a:rPr b="1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от характеристик межпланетного пространства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4541760" y="4405680"/>
            <a:ext cx="993240" cy="302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0.50±0.03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155" name="CustomShape 3"/>
          <p:cNvSpPr/>
          <p:nvPr/>
        </p:nvSpPr>
        <p:spPr>
          <a:xfrm rot="16200000">
            <a:off x="919800" y="3880440"/>
            <a:ext cx="555120" cy="302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нТл</a:t>
            </a:r>
            <a:endParaRPr b="0" lang="ru-RU" sz="1400" spc="-1" strike="noStrike">
              <a:latin typeface="Arial"/>
            </a:endParaRPr>
          </a:p>
        </p:txBody>
      </p:sp>
      <p:pic>
        <p:nvPicPr>
          <p:cNvPr id="156" name="" descr=""/>
          <p:cNvPicPr/>
          <p:nvPr/>
        </p:nvPicPr>
        <p:blipFill>
          <a:blip r:embed="rId2"/>
          <a:stretch/>
        </p:blipFill>
        <p:spPr>
          <a:xfrm>
            <a:off x="6738840" y="2304000"/>
            <a:ext cx="2331720" cy="560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Рисунок 146" descr=""/>
          <p:cNvPicPr/>
          <p:nvPr/>
        </p:nvPicPr>
        <p:blipFill>
          <a:blip r:embed="rId1"/>
          <a:srcRect l="0" t="0" r="0" b="19229"/>
          <a:stretch/>
        </p:blipFill>
        <p:spPr>
          <a:xfrm>
            <a:off x="88560" y="1129320"/>
            <a:ext cx="4366080" cy="3864960"/>
          </a:xfrm>
          <a:prstGeom prst="rect">
            <a:avLst/>
          </a:prstGeom>
          <a:ln>
            <a:noFill/>
          </a:ln>
        </p:spPr>
      </p:pic>
      <p:sp>
        <p:nvSpPr>
          <p:cNvPr id="158" name="CustomShape 1"/>
          <p:cNvSpPr/>
          <p:nvPr/>
        </p:nvSpPr>
        <p:spPr>
          <a:xfrm>
            <a:off x="576000" y="427320"/>
            <a:ext cx="943056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КВМ 15.03.2013 и соответствующее ему Форбуш понижение в потоках КЛ 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59" name="CustomShape 2"/>
          <p:cNvSpPr/>
          <p:nvPr/>
        </p:nvSpPr>
        <p:spPr>
          <a:xfrm>
            <a:off x="298800" y="4981680"/>
            <a:ext cx="3956760" cy="51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Коронограф 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LASCO,</a:t>
            </a: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 на борту спутника 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DejaVu Sans"/>
              </a:rPr>
              <a:t>SOHO.</a:t>
            </a:r>
            <a:endParaRPr b="0" lang="ru-RU" sz="1400" spc="-1" strike="noStrike">
              <a:latin typeface="Arial"/>
            </a:endParaRPr>
          </a:p>
        </p:txBody>
      </p:sp>
      <p:pic>
        <p:nvPicPr>
          <p:cNvPr id="160" name="" descr=""/>
          <p:cNvPicPr/>
          <p:nvPr/>
        </p:nvPicPr>
        <p:blipFill>
          <a:blip r:embed="rId2"/>
          <a:stretch/>
        </p:blipFill>
        <p:spPr>
          <a:xfrm>
            <a:off x="4619160" y="1080000"/>
            <a:ext cx="5300280" cy="3886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Рисунок 149" descr=""/>
          <p:cNvPicPr/>
          <p:nvPr/>
        </p:nvPicPr>
        <p:blipFill>
          <a:blip r:embed="rId1"/>
          <a:stretch/>
        </p:blipFill>
        <p:spPr>
          <a:xfrm>
            <a:off x="6833160" y="1800000"/>
            <a:ext cx="1950120" cy="1578600"/>
          </a:xfrm>
          <a:prstGeom prst="rect">
            <a:avLst/>
          </a:prstGeom>
          <a:ln>
            <a:noFill/>
          </a:ln>
        </p:spPr>
      </p:pic>
      <p:sp>
        <p:nvSpPr>
          <p:cNvPr id="162" name="CustomShape 1"/>
          <p:cNvSpPr/>
          <p:nvPr/>
        </p:nvSpPr>
        <p:spPr>
          <a:xfrm>
            <a:off x="1703160" y="169920"/>
            <a:ext cx="5119920" cy="363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Зависимость амплитуды ФП от жесткости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163" name="" descr=""/>
          <p:cNvPicPr/>
          <p:nvPr/>
        </p:nvPicPr>
        <p:blipFill>
          <a:blip r:embed="rId2"/>
          <a:stretch/>
        </p:blipFill>
        <p:spPr>
          <a:xfrm>
            <a:off x="720720" y="606240"/>
            <a:ext cx="5686560" cy="49370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04000" y="226080"/>
            <a:ext cx="9069480" cy="94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Форбуш понижения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Время восстановления интенсивности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306360" y="1944000"/>
            <a:ext cx="4646880" cy="266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184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Не обнаружили зависимости времени восстановления от жесткости τ(R)=const</a:t>
            </a:r>
            <a:endParaRPr b="0" lang="ru-RU" sz="1800" spc="-1" strike="noStrike">
              <a:latin typeface="Arial"/>
            </a:endParaRPr>
          </a:p>
          <a:p>
            <a:pPr marL="432000" indent="-32184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1. Lockwood, J. A., W. R. Webber, and J. R. Jokipii (1986), Characteristic recovery times of Forbush-type decreases in the cosmic radiation: 1. Observations at Earth at different energies, J. Geophys. Res., 91, 2851 – 2857</a:t>
            </a:r>
            <a:endParaRPr b="0" lang="ru-RU" sz="1400" spc="-1" strike="noStrike">
              <a:latin typeface="Arial"/>
            </a:endParaRPr>
          </a:p>
          <a:p>
            <a:pPr marL="432000" indent="-32184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2. Wibberenz, G., Le Roux, J. A., Potgieter, M. S., Bieber, J.W.  1998, Space Science Review, 83, 309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166" name="CustomShape 3"/>
          <p:cNvSpPr/>
          <p:nvPr/>
        </p:nvSpPr>
        <p:spPr>
          <a:xfrm>
            <a:off x="5152680" y="1872000"/>
            <a:ext cx="4626000" cy="2740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184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Noto Sans CJK SC"/>
              </a:rPr>
              <a:t>Обнаружены события как τ(R) ≠ const </a:t>
            </a:r>
            <a:br/>
            <a:r>
              <a:rPr b="0" lang="ru-RU" sz="1800" spc="-1" strike="noStrike">
                <a:solidFill>
                  <a:srgbClr val="000000"/>
                </a:solidFill>
                <a:latin typeface="Arial"/>
                <a:ea typeface="Noto Sans CJK SC"/>
              </a:rPr>
              <a:t>так и события с  τ(R) = сonst</a:t>
            </a:r>
            <a:endParaRPr b="0" lang="ru-RU" sz="1800" spc="-1" strike="noStrike">
              <a:latin typeface="Arial"/>
            </a:endParaRPr>
          </a:p>
          <a:p>
            <a:pPr marL="432000" indent="-321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1. Usoskin I. G. et al.  2008, Proc. 30th International CosmicRay Conf, 1, 327</a:t>
            </a:r>
            <a:endParaRPr b="0" lang="ru-RU" sz="1400" spc="-1" strike="noStrike">
              <a:latin typeface="Arial"/>
            </a:endParaRPr>
          </a:p>
          <a:p>
            <a:pPr marL="432000" indent="-321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2. Zhao, L.-L, Zhang, H.  2016, The Astrophysical Journal,827, 13</a:t>
            </a:r>
            <a:endParaRPr b="0" lang="ru-RU" sz="1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endParaRPr b="0" lang="ru-RU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Рисунок 153" descr=""/>
          <p:cNvPicPr/>
          <p:nvPr/>
        </p:nvPicPr>
        <p:blipFill>
          <a:blip r:embed="rId1"/>
          <a:stretch/>
        </p:blipFill>
        <p:spPr>
          <a:xfrm>
            <a:off x="2395440" y="513000"/>
            <a:ext cx="4874400" cy="492840"/>
          </a:xfrm>
          <a:prstGeom prst="rect">
            <a:avLst/>
          </a:prstGeom>
          <a:ln>
            <a:noFill/>
          </a:ln>
        </p:spPr>
      </p:pic>
      <p:pic>
        <p:nvPicPr>
          <p:cNvPr id="168" name="" descr=""/>
          <p:cNvPicPr/>
          <p:nvPr/>
        </p:nvPicPr>
        <p:blipFill>
          <a:blip r:embed="rId2"/>
          <a:stretch/>
        </p:blipFill>
        <p:spPr>
          <a:xfrm>
            <a:off x="2664000" y="1154160"/>
            <a:ext cx="4632840" cy="4100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Рисунок 156" descr=""/>
          <p:cNvPicPr/>
          <p:nvPr/>
        </p:nvPicPr>
        <p:blipFill>
          <a:blip r:embed="rId1"/>
          <a:stretch/>
        </p:blipFill>
        <p:spPr>
          <a:xfrm>
            <a:off x="6552000" y="1296000"/>
            <a:ext cx="1921680" cy="1654920"/>
          </a:xfrm>
          <a:prstGeom prst="rect">
            <a:avLst/>
          </a:prstGeom>
          <a:ln>
            <a:noFill/>
          </a:ln>
        </p:spPr>
      </p:pic>
      <p:sp>
        <p:nvSpPr>
          <p:cNvPr id="170" name="CustomShape 1"/>
          <p:cNvSpPr/>
          <p:nvPr/>
        </p:nvSpPr>
        <p:spPr>
          <a:xfrm>
            <a:off x="307080" y="168120"/>
            <a:ext cx="7979040" cy="63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Форбуш понижения</a:t>
            </a:r>
            <a:br/>
            <a:r>
              <a:rPr b="1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времена востановления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71" name="CustomShape 2"/>
          <p:cNvSpPr/>
          <p:nvPr/>
        </p:nvSpPr>
        <p:spPr>
          <a:xfrm>
            <a:off x="2488680" y="5265720"/>
            <a:ext cx="3260880" cy="302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ФП март 2013 г.</a:t>
            </a:r>
            <a:endParaRPr b="0" lang="ru-RU" sz="1400" spc="-1" strike="noStrike">
              <a:latin typeface="Arial"/>
            </a:endParaRPr>
          </a:p>
        </p:txBody>
      </p:sp>
      <p:pic>
        <p:nvPicPr>
          <p:cNvPr id="172" name="" descr=""/>
          <p:cNvPicPr/>
          <p:nvPr/>
        </p:nvPicPr>
        <p:blipFill>
          <a:blip r:embed="rId2"/>
          <a:stretch/>
        </p:blipFill>
        <p:spPr>
          <a:xfrm>
            <a:off x="720000" y="720000"/>
            <a:ext cx="5365080" cy="44082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Рисунок 116" descr=""/>
          <p:cNvPicPr/>
          <p:nvPr/>
        </p:nvPicPr>
        <p:blipFill>
          <a:blip r:embed="rId1"/>
          <a:stretch/>
        </p:blipFill>
        <p:spPr>
          <a:xfrm>
            <a:off x="3749040" y="107280"/>
            <a:ext cx="6341040" cy="2864520"/>
          </a:xfrm>
          <a:prstGeom prst="rect">
            <a:avLst/>
          </a:prstGeom>
          <a:ln>
            <a:noFill/>
          </a:ln>
        </p:spPr>
      </p:pic>
      <p:pic>
        <p:nvPicPr>
          <p:cNvPr id="118" name="Рисунок 117" descr=""/>
          <p:cNvPicPr/>
          <p:nvPr/>
        </p:nvPicPr>
        <p:blipFill>
          <a:blip r:embed="rId2"/>
          <a:stretch/>
        </p:blipFill>
        <p:spPr>
          <a:xfrm>
            <a:off x="144000" y="2696040"/>
            <a:ext cx="5701680" cy="2941200"/>
          </a:xfrm>
          <a:prstGeom prst="rect">
            <a:avLst/>
          </a:prstGeom>
          <a:ln>
            <a:noFill/>
          </a:ln>
        </p:spPr>
      </p:pic>
      <p:pic>
        <p:nvPicPr>
          <p:cNvPr id="119" name="Рисунок 118" descr=""/>
          <p:cNvPicPr/>
          <p:nvPr/>
        </p:nvPicPr>
        <p:blipFill>
          <a:blip r:embed="rId3"/>
          <a:stretch/>
        </p:blipFill>
        <p:spPr>
          <a:xfrm>
            <a:off x="5847840" y="2925000"/>
            <a:ext cx="4014000" cy="2256840"/>
          </a:xfrm>
          <a:prstGeom prst="rect">
            <a:avLst/>
          </a:prstGeom>
          <a:ln>
            <a:noFill/>
          </a:ln>
        </p:spPr>
      </p:pic>
      <p:sp>
        <p:nvSpPr>
          <p:cNvPr id="120" name="CustomShape 1"/>
          <p:cNvSpPr/>
          <p:nvPr/>
        </p:nvSpPr>
        <p:spPr>
          <a:xfrm>
            <a:off x="144000" y="894240"/>
            <a:ext cx="3723840" cy="63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Корональные выбросы массы на Солнце (КВМ)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2376000" y="154080"/>
            <a:ext cx="5829840" cy="419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Выводы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0" y="648000"/>
            <a:ext cx="9933840" cy="4677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108360">
              <a:lnSpc>
                <a:spcPct val="100000"/>
              </a:lnSpc>
              <a:spcBef>
                <a:spcPts val="1417"/>
              </a:spcBef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1. Сопоставление экспериментальных данных спектрометра ПАМЕЛА с результатами КА ACE позволили идентифицировать 27 Форбуш понижений КЛ, подавляющая часть которых произошла во время максимума 24 цикла солнечной активности. </a:t>
            </a:r>
            <a:endParaRPr b="0" lang="ru-RU" sz="1400" spc="-1" strike="noStrike">
              <a:latin typeface="Arial"/>
            </a:endParaRPr>
          </a:p>
          <a:p>
            <a:pPr marL="108360">
              <a:lnSpc>
                <a:spcPct val="100000"/>
              </a:lnSpc>
              <a:spcBef>
                <a:spcPts val="1417"/>
              </a:spcBef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2. Статистический анализ основных характеристик ФП в зависимости от свойств межпланетного пространства показал, что амплитуда ФП является следствием одновременных изменений как модуля межпланетного магнитного поля, так и скорости солнечного ветра. </a:t>
            </a:r>
            <a:endParaRPr b="0" lang="ru-RU" sz="1400" spc="-1" strike="noStrike">
              <a:latin typeface="Arial"/>
            </a:endParaRPr>
          </a:p>
          <a:p>
            <a:pPr marL="108360">
              <a:lnSpc>
                <a:spcPct val="100000"/>
              </a:lnSpc>
              <a:spcBef>
                <a:spcPts val="1417"/>
              </a:spcBef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3. В  подавляющем большинстве случаев ФП достигает своей максимальной амплитуды непосредственно при прохождении магнитного облака</a:t>
            </a:r>
            <a:endParaRPr b="0" lang="ru-RU" sz="1400" spc="-1" strike="noStrike">
              <a:latin typeface="Arial"/>
            </a:endParaRPr>
          </a:p>
          <a:p>
            <a:pPr marL="108360">
              <a:lnSpc>
                <a:spcPct val="100000"/>
              </a:lnSpc>
              <a:spcBef>
                <a:spcPts val="1417"/>
              </a:spcBef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4. Изучение времен восстановления мощных ФП показало отчетливо выраженную зависимость от жесткости частиц.</a:t>
            </a:r>
            <a:endParaRPr b="0" lang="ru-RU" sz="1400" spc="-1" strike="noStrike">
              <a:latin typeface="Arial"/>
            </a:endParaRPr>
          </a:p>
          <a:p>
            <a:pPr marL="108360">
              <a:lnSpc>
                <a:spcPct val="100000"/>
              </a:lnSpc>
              <a:spcBef>
                <a:spcPts val="1417"/>
              </a:spcBef>
            </a:pPr>
            <a:r>
              <a:rPr b="0" lang="ru-RU" sz="1400" spc="-1" strike="noStrike">
                <a:solidFill>
                  <a:srgbClr val="000000"/>
                </a:solidFill>
                <a:latin typeface="Arial"/>
                <a:ea typeface="DejaVu Sans"/>
              </a:rPr>
              <a:t>5. Экспериментальные данные спектрометра ПАМЕЛА позволили обнаружить 5 классических ФП в потоках КЛ. </a:t>
            </a:r>
            <a:endParaRPr b="0" lang="ru-RU" sz="1400" spc="-1" strike="noStrike">
              <a:latin typeface="Arial"/>
            </a:endParaRPr>
          </a:p>
          <a:p>
            <a:pPr marL="108360">
              <a:lnSpc>
                <a:spcPct val="100000"/>
              </a:lnSpc>
              <a:spcBef>
                <a:spcPts val="1417"/>
              </a:spcBef>
            </a:pPr>
            <a:endParaRPr b="0" lang="ru-RU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Рисунок 159" descr=""/>
          <p:cNvPicPr/>
          <p:nvPr/>
        </p:nvPicPr>
        <p:blipFill>
          <a:blip r:embed="rId1"/>
          <a:stretch/>
        </p:blipFill>
        <p:spPr>
          <a:xfrm>
            <a:off x="2520000" y="288000"/>
            <a:ext cx="5541840" cy="47656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Рисунок 119" descr=""/>
          <p:cNvPicPr/>
          <p:nvPr/>
        </p:nvPicPr>
        <p:blipFill>
          <a:blip r:embed="rId1"/>
          <a:stretch/>
        </p:blipFill>
        <p:spPr>
          <a:xfrm>
            <a:off x="1648440" y="876960"/>
            <a:ext cx="7629840" cy="4791960"/>
          </a:xfrm>
          <a:prstGeom prst="rect">
            <a:avLst/>
          </a:prstGeom>
          <a:ln>
            <a:noFill/>
          </a:ln>
        </p:spPr>
      </p:pic>
      <p:sp>
        <p:nvSpPr>
          <p:cNvPr id="122" name="CustomShape 1"/>
          <p:cNvSpPr/>
          <p:nvPr/>
        </p:nvSpPr>
        <p:spPr>
          <a:xfrm>
            <a:off x="144000" y="212040"/>
            <a:ext cx="5623560" cy="912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Структура классического КВМ и основные признаки распространения КВМ в межпланетном пространстве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Рисунок 120" descr=""/>
          <p:cNvPicPr/>
          <p:nvPr/>
        </p:nvPicPr>
        <p:blipFill>
          <a:blip r:embed="rId1"/>
          <a:stretch/>
        </p:blipFill>
        <p:spPr>
          <a:xfrm>
            <a:off x="906480" y="781200"/>
            <a:ext cx="4131360" cy="4350240"/>
          </a:xfrm>
          <a:prstGeom prst="rect">
            <a:avLst/>
          </a:prstGeom>
          <a:ln>
            <a:noFill/>
          </a:ln>
        </p:spPr>
      </p:pic>
      <p:pic>
        <p:nvPicPr>
          <p:cNvPr id="124" name="Рисунок 121" descr=""/>
          <p:cNvPicPr/>
          <p:nvPr/>
        </p:nvPicPr>
        <p:blipFill>
          <a:blip r:embed="rId2"/>
          <a:stretch/>
        </p:blipFill>
        <p:spPr>
          <a:xfrm>
            <a:off x="5544000" y="72000"/>
            <a:ext cx="3918600" cy="5469840"/>
          </a:xfrm>
          <a:prstGeom prst="rect">
            <a:avLst/>
          </a:prstGeom>
          <a:ln>
            <a:noFill/>
          </a:ln>
        </p:spPr>
      </p:pic>
      <p:sp>
        <p:nvSpPr>
          <p:cNvPr id="125" name="CustomShape 1"/>
          <p:cNvSpPr/>
          <p:nvPr/>
        </p:nvSpPr>
        <p:spPr>
          <a:xfrm>
            <a:off x="168120" y="72000"/>
            <a:ext cx="4994640" cy="912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Распространение КВМ. </a:t>
            </a:r>
            <a:br/>
            <a:r>
              <a:rPr b="1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Классическая структура Форбуш понижения (ФП).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Рисунок 123" descr=""/>
          <p:cNvPicPr/>
          <p:nvPr/>
        </p:nvPicPr>
        <p:blipFill>
          <a:blip r:embed="rId1"/>
          <a:stretch/>
        </p:blipFill>
        <p:spPr>
          <a:xfrm>
            <a:off x="1145160" y="623160"/>
            <a:ext cx="7917840" cy="838080"/>
          </a:xfrm>
          <a:prstGeom prst="rect">
            <a:avLst/>
          </a:prstGeom>
          <a:ln>
            <a:noFill/>
          </a:ln>
        </p:spPr>
      </p:pic>
      <p:pic>
        <p:nvPicPr>
          <p:cNvPr id="127" name="Рисунок 124" descr=""/>
          <p:cNvPicPr/>
          <p:nvPr/>
        </p:nvPicPr>
        <p:blipFill>
          <a:blip r:embed="rId2"/>
          <a:stretch/>
        </p:blipFill>
        <p:spPr>
          <a:xfrm>
            <a:off x="6671520" y="1199160"/>
            <a:ext cx="2735280" cy="1077840"/>
          </a:xfrm>
          <a:prstGeom prst="rect">
            <a:avLst/>
          </a:prstGeom>
          <a:ln>
            <a:noFill/>
          </a:ln>
        </p:spPr>
      </p:pic>
      <p:sp>
        <p:nvSpPr>
          <p:cNvPr id="128" name="CustomShape 1"/>
          <p:cNvSpPr/>
          <p:nvPr/>
        </p:nvSpPr>
        <p:spPr>
          <a:xfrm>
            <a:off x="1767960" y="241560"/>
            <a:ext cx="705240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Распространение космических лучей (КЛ) в гелиосфере.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129" name="" descr=""/>
          <p:cNvPicPr/>
          <p:nvPr/>
        </p:nvPicPr>
        <p:blipFill>
          <a:blip r:embed="rId3"/>
          <a:stretch/>
        </p:blipFill>
        <p:spPr>
          <a:xfrm>
            <a:off x="3043080" y="1946880"/>
            <a:ext cx="3580200" cy="3380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504000" y="226080"/>
            <a:ext cx="9069480" cy="94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2600" spc="-1" strike="noStrike">
                <a:solidFill>
                  <a:srgbClr val="000000"/>
                </a:solidFill>
                <a:latin typeface="Arial"/>
                <a:ea typeface="DejaVu Sans"/>
              </a:rPr>
              <a:t>Механизмы генерации ФП ударной волной</a:t>
            </a:r>
            <a:endParaRPr b="0" lang="ru-RU" sz="2600" spc="-1" strike="noStrike">
              <a:latin typeface="Arial"/>
            </a:endParaRPr>
          </a:p>
        </p:txBody>
      </p:sp>
      <p:sp>
        <p:nvSpPr>
          <p:cNvPr id="131" name="CustomShape 2"/>
          <p:cNvSpPr/>
          <p:nvPr/>
        </p:nvSpPr>
        <p:spPr>
          <a:xfrm>
            <a:off x="504000" y="1326600"/>
            <a:ext cx="9069480" cy="328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457200" indent="-45540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Увеличение скорости солнечного ветра — возрастание вклада конвекции и адиабатического охлаждения. 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2. Изменение топологии солнечного магнитного поля — вариации радиального коэффициента диффузии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3.    Возрастание величины магнитного поля — уменьшение дрейфа частиц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4.    Рост турбулентности магнитного поля — уменьшение параллельного коэффициента диффузии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504000" y="226080"/>
            <a:ext cx="9069480" cy="94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2600" spc="-1" strike="noStrike">
                <a:solidFill>
                  <a:srgbClr val="000000"/>
                </a:solidFill>
                <a:latin typeface="Arial"/>
                <a:ea typeface="DejaVu Sans"/>
              </a:rPr>
              <a:t>Механизмы проникновения КЛ внутрь магнитного облака: </a:t>
            </a:r>
            <a:endParaRPr b="0" lang="ru-RU" sz="2600" spc="-1" strike="noStrike">
              <a:latin typeface="Arial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504000" y="1326600"/>
            <a:ext cx="9069480" cy="328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>
              <a:lnSpc>
                <a:spcPct val="100000"/>
              </a:lnSpc>
              <a:spcBef>
                <a:spcPts val="1417"/>
              </a:spcBef>
            </a:pPr>
            <a:endParaRPr b="0" lang="ru-RU" sz="1800" spc="-1" strike="noStrike">
              <a:latin typeface="Arial"/>
            </a:endParaRPr>
          </a:p>
          <a:p>
            <a:pPr marL="432000" indent="-321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1. Перпендикулярная диффузия. </a:t>
            </a:r>
            <a:endParaRPr b="0" lang="ru-RU" sz="2000" spc="-1" strike="noStrike">
              <a:latin typeface="Arial"/>
            </a:endParaRPr>
          </a:p>
          <a:p>
            <a:pPr marL="432000" indent="-32184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2. Дрейфы частиц КЛ, обусловленные градиентом магнитного поля и кривизной его силовых линий, в объем распространяющегося магнитного облака.  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504000" y="288000"/>
            <a:ext cx="9069480" cy="717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108360" algn="ctr">
              <a:lnSpc>
                <a:spcPct val="100000"/>
              </a:lnSpc>
              <a:spcBef>
                <a:spcPts val="1417"/>
              </a:spcBef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Идентификация различных стадий КВМ для анализа ФП.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1008000" y="792000"/>
            <a:ext cx="8215560" cy="4410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504360" y="288000"/>
            <a:ext cx="9069480" cy="717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76000"/>
          </a:bodyPr>
          <a:p>
            <a:pPr marL="108360" algn="ctr">
              <a:lnSpc>
                <a:spcPct val="100000"/>
              </a:lnSpc>
              <a:spcBef>
                <a:spcPts val="1417"/>
              </a:spcBef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  <a:ea typeface="DejaVu Sans"/>
              </a:rPr>
              <a:t>Магнитное облако не всегда удается идентифицировать с помощью профилей скорости солнечного ветра и модуля межпланетного магнитного поля</a:t>
            </a:r>
            <a:endParaRPr b="0" lang="ru-RU" sz="2000" spc="-1" strike="noStrike">
              <a:latin typeface="Arial"/>
            </a:endParaRPr>
          </a:p>
        </p:txBody>
      </p:sp>
      <p:pic>
        <p:nvPicPr>
          <p:cNvPr id="137" name="Рисунок 133" descr=""/>
          <p:cNvPicPr/>
          <p:nvPr/>
        </p:nvPicPr>
        <p:blipFill>
          <a:blip r:embed="rId1"/>
          <a:stretch/>
        </p:blipFill>
        <p:spPr>
          <a:xfrm>
            <a:off x="360000" y="4536000"/>
            <a:ext cx="4641120" cy="912960"/>
          </a:xfrm>
          <a:prstGeom prst="rect">
            <a:avLst/>
          </a:prstGeom>
          <a:ln>
            <a:noFill/>
          </a:ln>
        </p:spPr>
      </p:pic>
      <p:pic>
        <p:nvPicPr>
          <p:cNvPr id="138" name="" descr=""/>
          <p:cNvPicPr/>
          <p:nvPr/>
        </p:nvPicPr>
        <p:blipFill>
          <a:blip r:embed="rId2"/>
          <a:stretch/>
        </p:blipFill>
        <p:spPr>
          <a:xfrm>
            <a:off x="-29160" y="952200"/>
            <a:ext cx="4923720" cy="3318840"/>
          </a:xfrm>
          <a:prstGeom prst="rect">
            <a:avLst/>
          </a:prstGeom>
          <a:ln>
            <a:noFill/>
          </a:ln>
        </p:spPr>
      </p:pic>
      <p:pic>
        <p:nvPicPr>
          <p:cNvPr id="139" name="" descr=""/>
          <p:cNvPicPr/>
          <p:nvPr/>
        </p:nvPicPr>
        <p:blipFill>
          <a:blip r:embed="rId3"/>
          <a:stretch/>
        </p:blipFill>
        <p:spPr>
          <a:xfrm>
            <a:off x="4926960" y="881640"/>
            <a:ext cx="4883400" cy="3580920"/>
          </a:xfrm>
          <a:prstGeom prst="rect">
            <a:avLst/>
          </a:prstGeom>
          <a:ln>
            <a:noFill/>
          </a:ln>
        </p:spPr>
      </p:pic>
      <p:sp>
        <p:nvSpPr>
          <p:cNvPr id="140" name="CustomShape 2"/>
          <p:cNvSpPr/>
          <p:nvPr/>
        </p:nvSpPr>
        <p:spPr>
          <a:xfrm>
            <a:off x="5328720" y="5184000"/>
            <a:ext cx="4750920" cy="790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ru-RU" sz="1000" spc="-1" strike="noStrike">
                <a:solidFill>
                  <a:srgbClr val="000000"/>
                </a:solidFill>
                <a:latin typeface="Arial"/>
                <a:ea typeface="DejaVu Sans"/>
              </a:rPr>
              <a:t>H. Zurbuchen, I. G. Richardson. In-situ solar wind and magnetic field signatures of ICMEs. </a:t>
            </a:r>
            <a:r>
              <a:rPr b="0" lang="ru-RU" sz="10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4"/>
              </a:rPr>
              <a:t>Space Science Reviews</a:t>
            </a:r>
            <a:r>
              <a:rPr b="0" lang="ru-RU" sz="1000" spc="-1" strike="noStrike">
                <a:solidFill>
                  <a:srgbClr val="000000"/>
                </a:solidFill>
                <a:latin typeface="Arial"/>
                <a:ea typeface="DejaVu Sans"/>
              </a:rPr>
              <a:t> 123(1-3). 2006</a:t>
            </a:r>
            <a:endParaRPr b="0" lang="ru-RU" sz="1000" spc="-1" strike="noStrike"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5"/>
          <a:stretch/>
        </p:blipFill>
        <p:spPr>
          <a:xfrm>
            <a:off x="6696000" y="4608000"/>
            <a:ext cx="1703520" cy="541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</TotalTime>
  <Application>LibreOffice/6.4.5.2$Linux_X86_64 LibreOffice_project/40$Build-2</Application>
  <Words>607</Words>
  <Paragraphs>71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2020-06-30T20:05:30Z</dcterms:created>
  <dc:creator>Boss</dc:creator>
  <dc:description/>
  <dc:language>ru-RU</dc:language>
  <cp:lastModifiedBy/>
  <dcterms:modified xsi:type="dcterms:W3CDTF">2020-10-01T13:14:30Z</dcterms:modified>
  <cp:revision>23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21</vt:i4>
  </property>
</Properties>
</file>