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75" r:id="rId4"/>
    <p:sldId id="260" r:id="rId5"/>
    <p:sldId id="262" r:id="rId6"/>
    <p:sldId id="263" r:id="rId7"/>
    <p:sldId id="264" r:id="rId8"/>
    <p:sldId id="270" r:id="rId9"/>
    <p:sldId id="276" r:id="rId10"/>
    <p:sldId id="271" r:id="rId11"/>
    <p:sldId id="274" r:id="rId12"/>
    <p:sldId id="27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BB971-FE70-4EA5-BC3E-6D4D19D9E100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B0359-9CB8-4E73-BD55-365F9A7D5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357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B0359-9CB8-4E73-BD55-365F9A7D5B8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132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B0359-9CB8-4E73-BD55-365F9A7D5B8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163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B0359-9CB8-4E73-BD55-365F9A7D5B8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956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501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35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63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444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15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335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16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31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126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687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26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1953A-A06F-42CE-AEB8-A4FB30733BFA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BDBA3-C39F-4EB8-95A9-2421E0BF98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package" Target="../embeddings/_________Microsoft_Visio1.vsd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package" Target="../embeddings/_________Microsoft_Visio2.vsdx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image" Target="../media/image29.png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2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4561" y="1453419"/>
            <a:ext cx="11562460" cy="23876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Применение методов машинного обучения для реконструкции </a:t>
            </a:r>
            <a:r>
              <a:rPr lang="ru-RU" sz="4000" dirty="0" err="1" smtClean="0"/>
              <a:t>многочастичных</a:t>
            </a:r>
            <a:r>
              <a:rPr lang="ru-RU" sz="4000" dirty="0" smtClean="0"/>
              <a:t> событий по данным дрейфовых камер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3084" y="4077102"/>
            <a:ext cx="9636807" cy="685690"/>
          </a:xfrm>
        </p:spPr>
        <p:txBody>
          <a:bodyPr>
            <a:normAutofit/>
          </a:bodyPr>
          <a:lstStyle/>
          <a:p>
            <a:r>
              <a:rPr lang="ru-RU" u="sng" dirty="0" smtClean="0"/>
              <a:t>Воробьев В.С.</a:t>
            </a:r>
            <a:r>
              <a:rPr lang="ru-RU" dirty="0" smtClean="0"/>
              <a:t>, </a:t>
            </a:r>
            <a:r>
              <a:rPr lang="ru-RU" dirty="0" err="1" smtClean="0"/>
              <a:t>Задеба</a:t>
            </a:r>
            <a:r>
              <a:rPr lang="ru-RU" dirty="0" smtClean="0"/>
              <a:t> Е.А., </a:t>
            </a:r>
            <a:r>
              <a:rPr lang="ru-RU" dirty="0" err="1" smtClean="0"/>
              <a:t>Кокоулин</a:t>
            </a:r>
            <a:r>
              <a:rPr lang="ru-RU" dirty="0" smtClean="0"/>
              <a:t> Р.П., Николаенко Р.В., </a:t>
            </a:r>
            <a:r>
              <a:rPr lang="ru-RU" dirty="0" err="1" smtClean="0"/>
              <a:t>Шутенко</a:t>
            </a:r>
            <a:r>
              <a:rPr lang="ru-RU" dirty="0" smtClean="0"/>
              <a:t> В.В.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17229" y="482708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t"/>
            <a:r>
              <a:rPr lang="ru-RU" b="1" i="0" cap="all" dirty="0" smtClean="0">
                <a:effectLst/>
                <a:latin typeface="Liberation Serif"/>
              </a:rPr>
              <a:t>36 ВСЕРОССИЙСКАЯ КОНФЕРЕНЦИЯ ПО КОСМИЧЕСКИМ ЛУЧАМ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122" y="476385"/>
            <a:ext cx="943782" cy="1336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Vorobyev\Desktop\IHEP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603" y="476877"/>
            <a:ext cx="1143000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9322" y="531646"/>
            <a:ext cx="1800494" cy="11694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2660" y="467352"/>
            <a:ext cx="1230315" cy="12507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1632" y="416813"/>
            <a:ext cx="2187194" cy="1378946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1279021" y="5836111"/>
            <a:ext cx="9636807" cy="68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VSVorobev@mephi.ru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89565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418744" y="206541"/>
            <a:ext cx="11773256" cy="124624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/>
              <a:t>Применение методов к экспериментальным данным</a:t>
            </a:r>
            <a:endParaRPr lang="ru-RU" sz="40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EB01753-5B64-47DE-9C7F-374D6F354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9D44-175A-405B-B678-5199951E32AB}" type="slidenum">
              <a:rPr lang="ru-RU" smtClean="0"/>
              <a:t>10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33167" y="5587979"/>
            <a:ext cx="89474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СC"/>
              </a:rPr>
              <a:t>Новые методы показывают хорошие результаты при применении к отдельным экспериментальным данным. Однако, для применения к серии измерений необходимо добиться максимально близкого Монте-Карло моделирования к эксперименту для обучения нейронных сетей.</a:t>
            </a:r>
            <a:endParaRPr lang="ru-RU" dirty="0">
              <a:latin typeface="СC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013" y="829663"/>
            <a:ext cx="6445754" cy="465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8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2549" y="180904"/>
            <a:ext cx="11773256" cy="71640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/>
              <a:t>Заключение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460" y="897309"/>
            <a:ext cx="11793197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>
              <a:lnSpc>
                <a:spcPct val="15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2400" dirty="0" smtClean="0"/>
          </a:p>
          <a:p>
            <a:pPr indent="442913" algn="just">
              <a:lnSpc>
                <a:spcPct val="15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sz="2400" dirty="0" smtClean="0"/>
              <a:t>Новый подход обработки данных на основе методов машинного обучения позволяет исключить более 80% </a:t>
            </a:r>
            <a:r>
              <a:rPr lang="ru-RU" sz="2400" dirty="0" err="1" smtClean="0"/>
              <a:t>послеимпульсов</a:t>
            </a:r>
            <a:r>
              <a:rPr lang="ru-RU" sz="2400" dirty="0" smtClean="0"/>
              <a:t>, сохраняя более 90% оригинальных сигналов.</a:t>
            </a:r>
          </a:p>
          <a:p>
            <a:pPr indent="442913" algn="just">
              <a:lnSpc>
                <a:spcPct val="15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sz="2400" dirty="0" smtClean="0"/>
              <a:t>Применение фильтра на основе нейронных сетей заметно улучшает реконструкцию моделированных событий с помощью метода </a:t>
            </a:r>
            <a:r>
              <a:rPr lang="ru-RU" sz="2400" dirty="0" err="1" smtClean="0"/>
              <a:t>гистограммирования</a:t>
            </a:r>
            <a:r>
              <a:rPr lang="ru-RU" sz="2400" dirty="0" smtClean="0"/>
              <a:t>.</a:t>
            </a:r>
          </a:p>
          <a:p>
            <a:pPr indent="442913" algn="just">
              <a:lnSpc>
                <a:spcPct val="15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sz="2400" dirty="0" smtClean="0"/>
              <a:t>Метод реконструкции на основе рекуррентных нейронных сетей демонстрирует лучшую точность для моделированных событий, плотность мюонов в которых до 5 частиц на кв. м. В дальнейшем метод будет улучшаться для достижения хорошей точности для событий с плотностью до 10 частиц на кв. 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04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A2C58-CAF2-4A82-9C8F-165F998BC057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747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1" y="1341439"/>
            <a:ext cx="8748713" cy="3743325"/>
          </a:xfrm>
        </p:spPr>
        <p:txBody>
          <a:bodyPr/>
          <a:lstStyle/>
          <a:p>
            <a:pPr algn="ctr" eaLnBrk="1" hangingPunct="1"/>
            <a:r>
              <a:rPr lang="ru-RU" sz="7200" dirty="0" smtClean="0"/>
              <a:t>Спасибо за внимание!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89292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3107AC-A8CA-4667-BBE3-0A0B3594D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295" y="870816"/>
            <a:ext cx="8130998" cy="51163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0" y="5508626"/>
            <a:ext cx="4176712" cy="1212850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dirty="0"/>
              <a:t>264 дрейфовых камер</a:t>
            </a:r>
          </a:p>
          <a:p>
            <a:pPr>
              <a:defRPr/>
            </a:pPr>
            <a:r>
              <a:rPr lang="ru-RU" sz="2400" dirty="0"/>
              <a:t>Площадь камеры</a:t>
            </a:r>
            <a:r>
              <a:rPr lang="en-US" sz="2400" dirty="0"/>
              <a:t> </a:t>
            </a:r>
            <a:r>
              <a:rPr lang="ru-RU" sz="2400" dirty="0"/>
              <a:t>2 м</a:t>
            </a:r>
            <a:r>
              <a:rPr lang="ru-RU" sz="2400" baseline="30000" dirty="0"/>
              <a:t>2</a:t>
            </a:r>
            <a:endParaRPr lang="ru-RU" sz="2400" dirty="0"/>
          </a:p>
          <a:p>
            <a:pPr>
              <a:defRPr/>
            </a:pPr>
            <a:r>
              <a:rPr lang="ru-RU" sz="2400" dirty="0"/>
              <a:t>Площадь ТРЕК около 25</a:t>
            </a:r>
            <a:r>
              <a:rPr lang="en-US" sz="2400" dirty="0"/>
              <a:t>0</a:t>
            </a:r>
            <a:r>
              <a:rPr lang="ru-RU" sz="2400" dirty="0"/>
              <a:t> м</a:t>
            </a:r>
            <a:r>
              <a:rPr lang="ru-RU" sz="2400" baseline="30000" dirty="0"/>
              <a:t>2</a:t>
            </a:r>
            <a:endParaRPr lang="ru-RU" sz="24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4FF4C44-F3A6-4C74-95CA-0494F71CE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9D44-175A-405B-B678-5199951E32AB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494338BA-551E-4643-8549-B7D442821557}"/>
              </a:ext>
            </a:extLst>
          </p:cNvPr>
          <p:cNvSpPr txBox="1">
            <a:spLocks/>
          </p:cNvSpPr>
          <p:nvPr/>
        </p:nvSpPr>
        <p:spPr>
          <a:xfrm>
            <a:off x="1981200" y="287157"/>
            <a:ext cx="8229600" cy="61277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/>
              <a:t>Детектор ТРЕК</a:t>
            </a:r>
          </a:p>
        </p:txBody>
      </p:sp>
    </p:spTree>
    <p:extLst>
      <p:ext uri="{BB962C8B-B14F-4D97-AF65-F5344CB8AC3E}">
        <p14:creationId xmlns:p14="http://schemas.microsoft.com/office/powerpoint/2010/main" val="122697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398" y="1060594"/>
            <a:ext cx="7789313" cy="35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494338BA-551E-4643-8549-B7D442821557}"/>
              </a:ext>
            </a:extLst>
          </p:cNvPr>
          <p:cNvSpPr txBox="1">
            <a:spLocks/>
          </p:cNvSpPr>
          <p:nvPr/>
        </p:nvSpPr>
        <p:spPr>
          <a:xfrm>
            <a:off x="213645" y="287157"/>
            <a:ext cx="11759013" cy="61277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/>
              <a:t>Координатно-трековая установка на дрейфовых камерах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1563" y="4595645"/>
            <a:ext cx="6623176" cy="176070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BDBA3-C39F-4EB8-95A9-2421E0BF980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39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2650" y="-101599"/>
            <a:ext cx="7886700" cy="1325563"/>
          </a:xfrm>
        </p:spPr>
        <p:txBody>
          <a:bodyPr/>
          <a:lstStyle/>
          <a:p>
            <a:pPr algn="ctr"/>
            <a:r>
              <a:rPr lang="ru-RU" dirty="0" err="1" smtClean="0"/>
              <a:t>Послеимпульсы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2583222" y="1062546"/>
            <a:ext cx="7211514" cy="2098259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3308083" y="3226668"/>
            <a:ext cx="5904656" cy="15841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07516" y="5048037"/>
            <a:ext cx="81629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</a:rPr>
              <a:t>В экспериментальных данных наблюдаются </a:t>
            </a:r>
            <a:r>
              <a:rPr lang="ru-RU" sz="2000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послеимпульсы</a:t>
            </a:r>
            <a:r>
              <a:rPr lang="ru-RU" sz="2000" dirty="0" smtClean="0">
                <a:latin typeface="Arial" panose="020B0604020202020204" pitchFamily="34" charset="0"/>
              </a:rPr>
              <a:t> – вторичные сигналы от трека. Наличие </a:t>
            </a:r>
            <a:r>
              <a:rPr lang="ru-RU" sz="2000" dirty="0" err="1" smtClean="0">
                <a:latin typeface="Arial" panose="020B0604020202020204" pitchFamily="34" charset="0"/>
              </a:rPr>
              <a:t>послеимпульсов</a:t>
            </a:r>
            <a:r>
              <a:rPr lang="ru-RU" sz="2000" dirty="0" smtClean="0">
                <a:latin typeface="Arial" panose="020B0604020202020204" pitchFamily="34" charset="0"/>
              </a:rPr>
              <a:t> приводит к ложным реконструкциям.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837848CD-58B5-4C12-A2F1-DAAA4A12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9D44-175A-405B-B678-5199951E32AB}" type="slidenum">
              <a:rPr lang="ru-RU" smtClean="0"/>
              <a:t>4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4666" y="1048017"/>
            <a:ext cx="7220070" cy="21786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8082" y="3222527"/>
            <a:ext cx="5904657" cy="158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8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7771540"/>
              </p:ext>
            </p:extLst>
          </p:nvPr>
        </p:nvGraphicFramePr>
        <p:xfrm>
          <a:off x="3006684" y="1713982"/>
          <a:ext cx="6597375" cy="21905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Visio" r:id="rId4" imgW="8229600" imgH="2724136" progId="Visio.Drawing.15">
                  <p:embed/>
                </p:oleObj>
              </mc:Choice>
              <mc:Fallback>
                <p:oleObj name="Visio" r:id="rId4" imgW="8229600" imgH="2724136" progId="Visio.Drawing.1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6684" y="1713982"/>
                        <a:ext cx="6597375" cy="21905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418744" y="206541"/>
            <a:ext cx="11773256" cy="124624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/>
              <a:t>Представление данных с дрейфовой камеры для машинного обучения</a:t>
            </a:r>
            <a:endParaRPr lang="ru-RU" sz="40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EB01753-5B64-47DE-9C7F-374D6F354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9D44-175A-405B-B678-5199951E32AB}" type="slidenum">
              <a:rPr lang="ru-RU" smtClean="0"/>
              <a:t>5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831647" y="4165764"/>
            <a:ext cx="89474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СC"/>
              </a:rPr>
              <a:t>Временная развёртка с дрейфовой камеры может быть представлена в виде матрицы с размером 4×</a:t>
            </a:r>
            <a:r>
              <a:rPr lang="en-US" dirty="0" smtClean="0">
                <a:latin typeface="СC"/>
              </a:rPr>
              <a:t>600</a:t>
            </a:r>
            <a:r>
              <a:rPr lang="ru-RU" dirty="0" smtClean="0">
                <a:latin typeface="СC"/>
              </a:rPr>
              <a:t>. Каждый столбец матрицы – временной интервал 10 </a:t>
            </a:r>
            <a:r>
              <a:rPr lang="ru-RU" dirty="0" err="1" smtClean="0">
                <a:latin typeface="СC"/>
              </a:rPr>
              <a:t>нс</a:t>
            </a:r>
            <a:r>
              <a:rPr lang="ru-RU" dirty="0" smtClean="0">
                <a:latin typeface="СC"/>
              </a:rPr>
              <a:t>. «0» – отсутствие сигнала, «1» – наличие сигнала.</a:t>
            </a:r>
            <a:endParaRPr lang="ru-RU" dirty="0">
              <a:latin typeface="СC"/>
            </a:endParaRPr>
          </a:p>
        </p:txBody>
      </p:sp>
    </p:spTree>
    <p:extLst>
      <p:ext uri="{BB962C8B-B14F-4D97-AF65-F5344CB8AC3E}">
        <p14:creationId xmlns:p14="http://schemas.microsoft.com/office/powerpoint/2010/main" val="124658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24050" y="206541"/>
            <a:ext cx="8229600" cy="612775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/>
              <a:t>Монте-Карло моделирование в </a:t>
            </a:r>
            <a:r>
              <a:rPr lang="en-US" sz="4000" dirty="0" smtClean="0"/>
              <a:t>Garfield++</a:t>
            </a:r>
            <a:endParaRPr lang="ru-RU" sz="4000" dirty="0"/>
          </a:p>
        </p:txBody>
      </p:sp>
      <p:pic>
        <p:nvPicPr>
          <p:cNvPr id="3" name="Рисунок 2" descr="G:\My_projects\2\Event_2\drift_field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04" y="723162"/>
            <a:ext cx="6918711" cy="26588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583891" y="1335937"/>
            <a:ext cx="47563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</a:rPr>
              <a:t>Garfield++ </a:t>
            </a:r>
            <a:r>
              <a:rPr lang="ru-RU" dirty="0">
                <a:latin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</a:rPr>
              <a:t>озволяет моделировать работу дрейфовой камеры (ионизация газа, дрейф электронов, выходной сигнал и т.д.)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AE001D0-29EB-47E5-9523-5D1744F75B79}"/>
              </a:ext>
            </a:extLst>
          </p:cNvPr>
          <p:cNvSpPr txBox="1"/>
          <p:nvPr/>
        </p:nvSpPr>
        <p:spPr>
          <a:xfrm>
            <a:off x="6726045" y="3380254"/>
            <a:ext cx="4105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Отклик для перпендикулярного трека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B570661-09A3-45CC-AB59-2448ECF21932}"/>
              </a:ext>
            </a:extLst>
          </p:cNvPr>
          <p:cNvSpPr txBox="1"/>
          <p:nvPr/>
        </p:nvSpPr>
        <p:spPr>
          <a:xfrm>
            <a:off x="1823393" y="3458240"/>
            <a:ext cx="3604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Отклик для наклонного трека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146931F-C7C4-4291-BDA8-332A857B3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1493" y="6419695"/>
            <a:ext cx="2743200" cy="365125"/>
          </a:xfrm>
        </p:spPr>
        <p:txBody>
          <a:bodyPr/>
          <a:lstStyle/>
          <a:p>
            <a:fld id="{C3769D44-175A-405B-B678-5199951E32AB}" type="slidenum">
              <a:rPr lang="ru-RU" smtClean="0"/>
              <a:t>6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77" y="3749586"/>
            <a:ext cx="5766189" cy="279649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73" y="3749586"/>
            <a:ext cx="5570209" cy="270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3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942" y="684886"/>
            <a:ext cx="6286499" cy="481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014392" y="206541"/>
            <a:ext cx="8229600" cy="612775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/>
              <a:t>Пример работы нейронной сети для фильтрации</a:t>
            </a:r>
            <a:endParaRPr lang="ru-RU" sz="40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6B14A819-F9F0-45F9-B5F0-C15DE5CA0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9D44-175A-405B-B678-5199951E32AB}" type="slidenum">
              <a:rPr lang="ru-RU" smtClean="0"/>
              <a:t>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55467" y="5607073"/>
            <a:ext cx="89474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СC"/>
              </a:rPr>
              <a:t>На тестовой выборке нейронная сеть исключила 85% всех </a:t>
            </a:r>
            <a:r>
              <a:rPr lang="ru-RU" dirty="0" err="1" smtClean="0">
                <a:latin typeface="СC"/>
              </a:rPr>
              <a:t>послеимпульсов</a:t>
            </a:r>
            <a:r>
              <a:rPr lang="ru-RU" dirty="0" smtClean="0">
                <a:latin typeface="СC"/>
              </a:rPr>
              <a:t>, сохранив 94% оригинальных сигналов.</a:t>
            </a:r>
            <a:endParaRPr lang="ru-RU" dirty="0">
              <a:latin typeface="СC"/>
            </a:endParaRPr>
          </a:p>
        </p:txBody>
      </p:sp>
    </p:spTree>
    <p:extLst>
      <p:ext uri="{BB962C8B-B14F-4D97-AF65-F5344CB8AC3E}">
        <p14:creationId xmlns:p14="http://schemas.microsoft.com/office/powerpoint/2010/main" val="419582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418744" y="206541"/>
            <a:ext cx="11773256" cy="124624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/>
              <a:t>Реконструкция треков с помощью рекуррентной нейронной сети</a:t>
            </a:r>
            <a:endParaRPr lang="ru-RU" sz="40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EB01753-5B64-47DE-9C7F-374D6F354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9D44-175A-405B-B678-5199951E32AB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1498674"/>
              </p:ext>
            </p:extLst>
          </p:nvPr>
        </p:nvGraphicFramePr>
        <p:xfrm>
          <a:off x="5832113" y="1559597"/>
          <a:ext cx="6246860" cy="273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Visio" r:id="rId4" imgW="10744296" imgH="4705535" progId="Visio.Drawing.15">
                  <p:embed/>
                </p:oleObj>
              </mc:Choice>
              <mc:Fallback>
                <p:oleObj name="Visio" r:id="rId4" imgW="10744296" imgH="4705535" progId="Visio.Drawing.1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2113" y="1559597"/>
                        <a:ext cx="6246860" cy="27373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022" y="1239141"/>
            <a:ext cx="3833797" cy="2866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46" y="4173953"/>
            <a:ext cx="5404823" cy="180998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6052306"/>
            <a:ext cx="5691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СC"/>
              </a:rPr>
              <a:t>Алгоритм, разработанный </a:t>
            </a:r>
            <a:r>
              <a:rPr lang="ru-RU" dirty="0" err="1" smtClean="0">
                <a:latin typeface="СC"/>
              </a:rPr>
              <a:t>коллаборацией</a:t>
            </a:r>
            <a:r>
              <a:rPr lang="ru-RU" dirty="0" smtClean="0">
                <a:latin typeface="СC"/>
              </a:rPr>
              <a:t> </a:t>
            </a:r>
            <a:r>
              <a:rPr lang="en-US" dirty="0" err="1" smtClean="0">
                <a:latin typeface="СC"/>
              </a:rPr>
              <a:t>Hep.TrkX</a:t>
            </a:r>
            <a:endParaRPr lang="ru-RU" dirty="0">
              <a:latin typeface="СC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2088" y="4495547"/>
            <a:ext cx="44570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СC"/>
              </a:rPr>
              <a:t>Представление для дрейфовых камер</a:t>
            </a:r>
            <a:endParaRPr lang="ru-RU" dirty="0">
              <a:latin typeface="СC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239141"/>
            <a:ext cx="7405296" cy="53646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6689" y="944784"/>
            <a:ext cx="6663297" cy="510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9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689481"/>
              </p:ext>
            </p:extLst>
          </p:nvPr>
        </p:nvGraphicFramePr>
        <p:xfrm>
          <a:off x="513870" y="3714095"/>
          <a:ext cx="3921125" cy="300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8" name="Graph" r:id="rId3" imgW="3920760" imgH="3000960" progId="Origin95.Graph">
                  <p:embed/>
                </p:oleObj>
              </mc:Choice>
              <mc:Fallback>
                <p:oleObj name="Graph" r:id="rId3" imgW="3920760" imgH="300096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3870" y="3714095"/>
                        <a:ext cx="3921125" cy="300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890503"/>
              </p:ext>
            </p:extLst>
          </p:nvPr>
        </p:nvGraphicFramePr>
        <p:xfrm>
          <a:off x="4523540" y="3714094"/>
          <a:ext cx="3921125" cy="300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9" name="Graph" r:id="rId5" imgW="3920760" imgH="3000960" progId="Origin95.Graph">
                  <p:embed/>
                </p:oleObj>
              </mc:Choice>
              <mc:Fallback>
                <p:oleObj name="Graph" r:id="rId5" imgW="3920760" imgH="300096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23540" y="3714094"/>
                        <a:ext cx="3921125" cy="300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168692"/>
              </p:ext>
            </p:extLst>
          </p:nvPr>
        </p:nvGraphicFramePr>
        <p:xfrm>
          <a:off x="8432586" y="3714093"/>
          <a:ext cx="3921125" cy="300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0" name="Graph" r:id="rId7" imgW="3920760" imgH="3000960" progId="Origin95.Graph">
                  <p:embed/>
                </p:oleObj>
              </mc:Choice>
              <mc:Fallback>
                <p:oleObj name="Graph" r:id="rId7" imgW="3920760" imgH="300096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432586" y="3714093"/>
                        <a:ext cx="3921125" cy="300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8191534"/>
              </p:ext>
            </p:extLst>
          </p:nvPr>
        </p:nvGraphicFramePr>
        <p:xfrm>
          <a:off x="521969" y="713722"/>
          <a:ext cx="3921125" cy="300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1" name="Graph" r:id="rId9" imgW="3920760" imgH="3000960" progId="Origin95.Graph">
                  <p:embed/>
                </p:oleObj>
              </mc:Choice>
              <mc:Fallback>
                <p:oleObj name="Graph" r:id="rId9" imgW="3920760" imgH="300096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1969" y="713722"/>
                        <a:ext cx="3921125" cy="300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2545022"/>
              </p:ext>
            </p:extLst>
          </p:nvPr>
        </p:nvGraphicFramePr>
        <p:xfrm>
          <a:off x="4511461" y="713722"/>
          <a:ext cx="3921125" cy="300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2" name="Graph" r:id="rId11" imgW="3920760" imgH="3000960" progId="Origin95.Graph">
                  <p:embed/>
                </p:oleObj>
              </mc:Choice>
              <mc:Fallback>
                <p:oleObj name="Graph" r:id="rId11" imgW="3920760" imgH="300096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511461" y="713722"/>
                        <a:ext cx="3921125" cy="300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3560926"/>
              </p:ext>
            </p:extLst>
          </p:nvPr>
        </p:nvGraphicFramePr>
        <p:xfrm>
          <a:off x="8500953" y="713722"/>
          <a:ext cx="3921125" cy="300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3" name="Graph" r:id="rId13" imgW="3920760" imgH="3000960" progId="Origin95.Graph">
                  <p:embed/>
                </p:oleObj>
              </mc:Choice>
              <mc:Fallback>
                <p:oleObj name="Graph" r:id="rId13" imgW="3920760" imgH="300096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500953" y="713722"/>
                        <a:ext cx="3921125" cy="300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403280" y="28264"/>
            <a:ext cx="11773256" cy="124624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 smtClean="0"/>
              <a:t>Сравнение методов реконструкции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4577" y="651386"/>
            <a:ext cx="7657032" cy="614427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1341207" y="3093577"/>
            <a:ext cx="3196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Метод </a:t>
            </a:r>
            <a:r>
              <a:rPr lang="ru-RU" dirty="0" err="1" smtClean="0"/>
              <a:t>гистограммирования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600" y="1094115"/>
            <a:ext cx="7303916" cy="525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98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10467</TotalTime>
  <Words>337</Words>
  <Application>Microsoft Office PowerPoint</Application>
  <PresentationFormat>Широкоэкранный</PresentationFormat>
  <Paragraphs>46</Paragraphs>
  <Slides>12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Liberation Serif</vt:lpstr>
      <vt:lpstr>Symbol</vt:lpstr>
      <vt:lpstr>СC</vt:lpstr>
      <vt:lpstr>Тема Office</vt:lpstr>
      <vt:lpstr>Visio</vt:lpstr>
      <vt:lpstr>Graph</vt:lpstr>
      <vt:lpstr>Применение методов машинного обучения для реконструкции многочастичных событий по данным дрейфовых камер</vt:lpstr>
      <vt:lpstr>Презентация PowerPoint</vt:lpstr>
      <vt:lpstr>Презентация PowerPoint</vt:lpstr>
      <vt:lpstr>Послеимпульсы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методов машинного обучения для реконструкции многочастичных событий по данным дрейфовых камер</dc:title>
  <dc:creator>Пользователь Windows</dc:creator>
  <cp:lastModifiedBy>Пользователь Windows</cp:lastModifiedBy>
  <cp:revision>43</cp:revision>
  <dcterms:created xsi:type="dcterms:W3CDTF">2020-09-24T17:59:04Z</dcterms:created>
  <dcterms:modified xsi:type="dcterms:W3CDTF">2020-10-06T08:11:20Z</dcterms:modified>
</cp:coreProperties>
</file>