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5" r:id="rId4"/>
    <p:sldId id="260" r:id="rId5"/>
    <p:sldId id="262" r:id="rId6"/>
    <p:sldId id="263" r:id="rId7"/>
    <p:sldId id="264" r:id="rId8"/>
    <p:sldId id="270" r:id="rId9"/>
    <p:sldId id="276" r:id="rId10"/>
    <p:sldId id="271" r:id="rId11"/>
    <p:sldId id="274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BB971-FE70-4EA5-BC3E-6D4D19D9E100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B0359-9CB8-4E73-BD55-365F9A7D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5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0359-9CB8-4E73-BD55-365F9A7D5B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3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0359-9CB8-4E73-BD55-365F9A7D5B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6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0359-9CB8-4E73-BD55-365F9A7D5B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5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0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5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3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3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6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1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2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8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6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953A-A06F-42CE-AEB8-A4FB30733BF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DBA3-C39F-4EB8-95A9-2421E0BF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_________Microsoft_Visio1.vs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package" Target="../embeddings/_________Microsoft_Visio2.vsdx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9.png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561" y="1453419"/>
            <a:ext cx="11562460" cy="2387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Применение методов машинного обучения для реконструкции </a:t>
            </a:r>
            <a:r>
              <a:rPr lang="ru-RU" sz="4000" dirty="0" err="1" smtClean="0"/>
              <a:t>многочастичных</a:t>
            </a:r>
            <a:r>
              <a:rPr lang="ru-RU" sz="4000" dirty="0" smtClean="0"/>
              <a:t> событий по данным дрейфовых камер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3084" y="4077102"/>
            <a:ext cx="9636807" cy="685690"/>
          </a:xfrm>
        </p:spPr>
        <p:txBody>
          <a:bodyPr>
            <a:normAutofit/>
          </a:bodyPr>
          <a:lstStyle/>
          <a:p>
            <a:r>
              <a:rPr lang="ru-RU" u="sng" dirty="0" smtClean="0"/>
              <a:t>Воробьев В.С.</a:t>
            </a:r>
            <a:r>
              <a:rPr lang="ru-RU" dirty="0" smtClean="0"/>
              <a:t>, </a:t>
            </a:r>
            <a:r>
              <a:rPr lang="ru-RU" dirty="0" err="1" smtClean="0"/>
              <a:t>Задеба</a:t>
            </a:r>
            <a:r>
              <a:rPr lang="ru-RU" dirty="0" smtClean="0"/>
              <a:t> Е.А., </a:t>
            </a:r>
            <a:r>
              <a:rPr lang="ru-RU" dirty="0" err="1" smtClean="0"/>
              <a:t>Кокоулин</a:t>
            </a:r>
            <a:r>
              <a:rPr lang="ru-RU" dirty="0" smtClean="0"/>
              <a:t> Р.П., Николаенко Р.В., </a:t>
            </a:r>
            <a:r>
              <a:rPr lang="ru-RU" dirty="0" err="1" smtClean="0"/>
              <a:t>Шутенко</a:t>
            </a:r>
            <a:r>
              <a:rPr lang="ru-RU" dirty="0" smtClean="0"/>
              <a:t> В.В.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7229" y="48270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ru-RU" b="1" i="0" cap="all" dirty="0" smtClean="0">
                <a:effectLst/>
                <a:latin typeface="Liberation Serif"/>
              </a:rPr>
              <a:t>36 ВСЕРОССИЙСКАЯ КОНФЕРЕНЦИЯ ПО КОСМИЧЕСКИМ ЛУЧАМ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22" y="476385"/>
            <a:ext cx="943782" cy="13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Vorobyev\Desktop\IHEP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03" y="476877"/>
            <a:ext cx="1143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322" y="531646"/>
            <a:ext cx="1800494" cy="1169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660" y="467352"/>
            <a:ext cx="1230315" cy="1250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632" y="416813"/>
            <a:ext cx="2187194" cy="1378946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279021" y="5836111"/>
            <a:ext cx="9636807" cy="68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VSVorobev@mephi.ru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56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18744" y="206541"/>
            <a:ext cx="11773256" cy="12462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Применение методов к экспериментальным данным</a:t>
            </a:r>
            <a:endParaRPr lang="ru-RU"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EB01753-5B64-47DE-9C7F-374D6F35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9D44-175A-405B-B678-5199951E32AB}" type="slidenum">
              <a:rPr lang="ru-RU" smtClean="0"/>
              <a:t>10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33167" y="5587979"/>
            <a:ext cx="8947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СC"/>
              </a:rPr>
              <a:t>Новые методы показывают хорошие результаты при применении к отдельным экспериментальным данным. Однако, для применения к серии измерений необходимо добиться максимально близкого Монте-Карло моделирования к эксперименту для обучения нейронных сетей.</a:t>
            </a:r>
            <a:endParaRPr lang="ru-RU" dirty="0">
              <a:latin typeface="С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013" y="829663"/>
            <a:ext cx="6445754" cy="46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549" y="180904"/>
            <a:ext cx="11773256" cy="7164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Заключение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460" y="897309"/>
            <a:ext cx="1179319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400" dirty="0" smtClean="0"/>
          </a:p>
          <a:p>
            <a:pPr indent="442913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400" dirty="0" smtClean="0"/>
              <a:t>Новый подход обработки данных на основе методов машинного обучения позволяет исключить более 80% </a:t>
            </a:r>
            <a:r>
              <a:rPr lang="ru-RU" sz="2400" dirty="0" err="1" smtClean="0"/>
              <a:t>послеимпульсов</a:t>
            </a:r>
            <a:r>
              <a:rPr lang="ru-RU" sz="2400" dirty="0" smtClean="0"/>
              <a:t>, сохраняя более 90% оригинальных сигналов.</a:t>
            </a:r>
          </a:p>
          <a:p>
            <a:pPr indent="442913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400" dirty="0" smtClean="0"/>
              <a:t>Применение фильтра на основе нейронных сетей заметно улучшает реконструкцию моделированных событий с помощью метода </a:t>
            </a:r>
            <a:r>
              <a:rPr lang="ru-RU" sz="2400" dirty="0" err="1" smtClean="0"/>
              <a:t>гистограммирования</a:t>
            </a:r>
            <a:r>
              <a:rPr lang="ru-RU" sz="2400" dirty="0" smtClean="0"/>
              <a:t>.</a:t>
            </a:r>
          </a:p>
          <a:p>
            <a:pPr indent="442913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400" dirty="0" smtClean="0"/>
              <a:t>Метод реконструкции на основе рекуррентных нейронных сетей демонстрирует лучшую точность для моделированных событий, плотность мюонов в которых до 5 частиц на кв. м. В дальнейшем метод будет улучшаться для достижения хорошей точности для событий с плотностью до 10 частиц на кв. 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0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A2C58-CAF2-4A82-9C8F-165F998BC057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1" y="1341439"/>
            <a:ext cx="8748713" cy="3743325"/>
          </a:xfrm>
        </p:spPr>
        <p:txBody>
          <a:bodyPr/>
          <a:lstStyle/>
          <a:p>
            <a:pPr algn="ctr" eaLnBrk="1" hangingPunct="1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8929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3107AC-A8CA-4667-BBE3-0A0B3594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95" y="870816"/>
            <a:ext cx="8130998" cy="5116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5508626"/>
            <a:ext cx="4176712" cy="121285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264 дрейфовых камер</a:t>
            </a:r>
          </a:p>
          <a:p>
            <a:pPr>
              <a:defRPr/>
            </a:pPr>
            <a:r>
              <a:rPr lang="ru-RU" sz="2400" dirty="0"/>
              <a:t>Площадь камеры</a:t>
            </a:r>
            <a:r>
              <a:rPr lang="en-US" sz="2400" dirty="0"/>
              <a:t> </a:t>
            </a:r>
            <a:r>
              <a:rPr lang="ru-RU" sz="2400" dirty="0"/>
              <a:t>2 м</a:t>
            </a:r>
            <a:r>
              <a:rPr lang="ru-RU" sz="2400" baseline="30000" dirty="0"/>
              <a:t>2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Площадь ТРЕК около 25</a:t>
            </a:r>
            <a:r>
              <a:rPr lang="en-US" sz="2400" dirty="0"/>
              <a:t>0</a:t>
            </a:r>
            <a:r>
              <a:rPr lang="ru-RU" sz="2400" dirty="0"/>
              <a:t> м</a:t>
            </a:r>
            <a:r>
              <a:rPr lang="ru-RU" sz="2400" baseline="30000" dirty="0"/>
              <a:t>2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4FF4C44-F3A6-4C74-95CA-0494F71C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9D44-175A-405B-B678-5199951E32AB}" type="slidenum">
              <a:rPr lang="ru-RU" smtClean="0"/>
              <a:t>2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94338BA-551E-4643-8549-B7D442821557}"/>
              </a:ext>
            </a:extLst>
          </p:cNvPr>
          <p:cNvSpPr txBox="1">
            <a:spLocks/>
          </p:cNvSpPr>
          <p:nvPr/>
        </p:nvSpPr>
        <p:spPr>
          <a:xfrm>
            <a:off x="1981200" y="287157"/>
            <a:ext cx="8229600" cy="6127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Детектор ТРЕК</a:t>
            </a:r>
          </a:p>
        </p:txBody>
      </p:sp>
    </p:spTree>
    <p:extLst>
      <p:ext uri="{BB962C8B-B14F-4D97-AF65-F5344CB8AC3E}">
        <p14:creationId xmlns:p14="http://schemas.microsoft.com/office/powerpoint/2010/main" val="12269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98" y="1060594"/>
            <a:ext cx="7789313" cy="35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94338BA-551E-4643-8549-B7D442821557}"/>
              </a:ext>
            </a:extLst>
          </p:cNvPr>
          <p:cNvSpPr txBox="1">
            <a:spLocks/>
          </p:cNvSpPr>
          <p:nvPr/>
        </p:nvSpPr>
        <p:spPr>
          <a:xfrm>
            <a:off x="213645" y="287157"/>
            <a:ext cx="11759013" cy="6127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Координатно-трековая установка на дрейфовых камерах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563" y="4595645"/>
            <a:ext cx="6623176" cy="176070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DBA3-C39F-4EB8-95A9-2421E0BF98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-101599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/>
              <a:t>Послеимпульсы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222" y="1062546"/>
            <a:ext cx="7211514" cy="209825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08083" y="3226668"/>
            <a:ext cx="5904656" cy="1584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7516" y="5048037"/>
            <a:ext cx="8162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</a:rPr>
              <a:t>В экспериментальных данных наблюдаются 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послеимпульсы</a:t>
            </a:r>
            <a:r>
              <a:rPr lang="ru-RU" sz="2000" dirty="0" smtClean="0">
                <a:latin typeface="Arial" panose="020B0604020202020204" pitchFamily="34" charset="0"/>
              </a:rPr>
              <a:t> – вторичные сигналы от трека. Наличие </a:t>
            </a:r>
            <a:r>
              <a:rPr lang="ru-RU" sz="2000" dirty="0" err="1" smtClean="0">
                <a:latin typeface="Arial" panose="020B0604020202020204" pitchFamily="34" charset="0"/>
              </a:rPr>
              <a:t>послеимпульсов</a:t>
            </a:r>
            <a:r>
              <a:rPr lang="ru-RU" sz="2000" dirty="0" smtClean="0">
                <a:latin typeface="Arial" panose="020B0604020202020204" pitchFamily="34" charset="0"/>
              </a:rPr>
              <a:t> приводит к ложным реконструкциям.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37848CD-58B5-4C12-A2F1-DAAA4A12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9D44-175A-405B-B678-5199951E32AB}" type="slidenum">
              <a:rPr lang="ru-RU" smtClean="0"/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666" y="1048017"/>
            <a:ext cx="7220070" cy="2178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082" y="3222527"/>
            <a:ext cx="5904657" cy="15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71540"/>
              </p:ext>
            </p:extLst>
          </p:nvPr>
        </p:nvGraphicFramePr>
        <p:xfrm>
          <a:off x="3006684" y="1713982"/>
          <a:ext cx="6597375" cy="219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4" imgW="8229600" imgH="2724136" progId="Visio.Drawing.15">
                  <p:embed/>
                </p:oleObj>
              </mc:Choice>
              <mc:Fallback>
                <p:oleObj name="Visio" r:id="rId4" imgW="8229600" imgH="272413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684" y="1713982"/>
                        <a:ext cx="6597375" cy="2190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18744" y="206541"/>
            <a:ext cx="11773256" cy="12462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Представление данных с дрейфовой камеры для машинного обучения</a:t>
            </a:r>
            <a:endParaRPr lang="ru-RU"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EB01753-5B64-47DE-9C7F-374D6F35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9D44-175A-405B-B678-5199951E32AB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1647" y="4165764"/>
            <a:ext cx="8947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СC"/>
              </a:rPr>
              <a:t>Временная развёртка с дрейфовой камеры может быть представлена в виде матрицы с размером 4×</a:t>
            </a:r>
            <a:r>
              <a:rPr lang="en-US" dirty="0" smtClean="0">
                <a:latin typeface="СC"/>
              </a:rPr>
              <a:t>600</a:t>
            </a:r>
            <a:r>
              <a:rPr lang="ru-RU" dirty="0" smtClean="0">
                <a:latin typeface="СC"/>
              </a:rPr>
              <a:t>. Каждый столбец матрицы – временной интервал 10 </a:t>
            </a:r>
            <a:r>
              <a:rPr lang="ru-RU" dirty="0" err="1" smtClean="0">
                <a:latin typeface="СC"/>
              </a:rPr>
              <a:t>нс</a:t>
            </a:r>
            <a:r>
              <a:rPr lang="ru-RU" dirty="0" smtClean="0">
                <a:latin typeface="СC"/>
              </a:rPr>
              <a:t>. «0» – отсутствие сигнала, «1» – наличие сигнала.</a:t>
            </a:r>
            <a:endParaRPr lang="ru-RU" dirty="0">
              <a:latin typeface="СC"/>
            </a:endParaRPr>
          </a:p>
        </p:txBody>
      </p:sp>
    </p:spTree>
    <p:extLst>
      <p:ext uri="{BB962C8B-B14F-4D97-AF65-F5344CB8AC3E}">
        <p14:creationId xmlns:p14="http://schemas.microsoft.com/office/powerpoint/2010/main" val="12465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24050" y="206541"/>
            <a:ext cx="8229600" cy="61277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Монте-Карло моделирование в </a:t>
            </a:r>
            <a:r>
              <a:rPr lang="en-US" sz="4000" dirty="0" smtClean="0"/>
              <a:t>Garfield++</a:t>
            </a:r>
            <a:endParaRPr lang="ru-RU" sz="4000" dirty="0"/>
          </a:p>
        </p:txBody>
      </p:sp>
      <p:pic>
        <p:nvPicPr>
          <p:cNvPr id="3" name="Рисунок 2" descr="G:\My_projects\2\Event_2\drift_fiel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4" y="723162"/>
            <a:ext cx="6918711" cy="26588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583891" y="1335937"/>
            <a:ext cx="4756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</a:rPr>
              <a:t>Garfield++ </a:t>
            </a:r>
            <a:r>
              <a:rPr lang="ru-RU" dirty="0">
                <a:latin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</a:rPr>
              <a:t>озволяет моделировать работу дрейфовой камеры (ионизация газа, дрейф электронов, выходной сигнал и т.д.)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E001D0-29EB-47E5-9523-5D1744F75B79}"/>
              </a:ext>
            </a:extLst>
          </p:cNvPr>
          <p:cNvSpPr txBox="1"/>
          <p:nvPr/>
        </p:nvSpPr>
        <p:spPr>
          <a:xfrm>
            <a:off x="6726045" y="3380254"/>
            <a:ext cx="410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Отклик для перпендикулярного трека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570661-09A3-45CC-AB59-2448ECF21932}"/>
              </a:ext>
            </a:extLst>
          </p:cNvPr>
          <p:cNvSpPr txBox="1"/>
          <p:nvPr/>
        </p:nvSpPr>
        <p:spPr>
          <a:xfrm>
            <a:off x="1823393" y="3458240"/>
            <a:ext cx="36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Отклик для наклонного трека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146931F-C7C4-4291-BDA8-332A857B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493" y="6419695"/>
            <a:ext cx="2743200" cy="365125"/>
          </a:xfrm>
        </p:spPr>
        <p:txBody>
          <a:bodyPr/>
          <a:lstStyle/>
          <a:p>
            <a:fld id="{C3769D44-175A-405B-B678-5199951E32AB}" type="slidenum">
              <a:rPr lang="ru-RU" smtClean="0"/>
              <a:t>6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77" y="3749586"/>
            <a:ext cx="5766189" cy="27964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" y="3749586"/>
            <a:ext cx="5570209" cy="27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42" y="684886"/>
            <a:ext cx="6286499" cy="48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14392" y="206541"/>
            <a:ext cx="8229600" cy="61277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Пример работы нейронной сети для фильтрации</a:t>
            </a:r>
            <a:endParaRPr lang="ru-RU" sz="4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B14A819-F9F0-45F9-B5F0-C15DE5CA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9D44-175A-405B-B678-5199951E32AB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55467" y="5607073"/>
            <a:ext cx="8947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СC"/>
              </a:rPr>
              <a:t>На тестовой выборке нейронная сеть исключила 85% всех </a:t>
            </a:r>
            <a:r>
              <a:rPr lang="ru-RU" dirty="0" err="1" smtClean="0">
                <a:latin typeface="СC"/>
              </a:rPr>
              <a:t>послеимпульсов</a:t>
            </a:r>
            <a:r>
              <a:rPr lang="ru-RU" dirty="0" smtClean="0">
                <a:latin typeface="СC"/>
              </a:rPr>
              <a:t>, сохранив 94% оригинальных сигналов.</a:t>
            </a:r>
            <a:endParaRPr lang="ru-RU" dirty="0">
              <a:latin typeface="СC"/>
            </a:endParaRPr>
          </a:p>
        </p:txBody>
      </p:sp>
    </p:spTree>
    <p:extLst>
      <p:ext uri="{BB962C8B-B14F-4D97-AF65-F5344CB8AC3E}">
        <p14:creationId xmlns:p14="http://schemas.microsoft.com/office/powerpoint/2010/main" val="41958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18744" y="206541"/>
            <a:ext cx="11773256" cy="12462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Реконструкция треков с помощью рекуррентной нейронной сети</a:t>
            </a:r>
            <a:endParaRPr lang="ru-RU" sz="4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EB01753-5B64-47DE-9C7F-374D6F35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9D44-175A-405B-B678-5199951E32AB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98674"/>
              </p:ext>
            </p:extLst>
          </p:nvPr>
        </p:nvGraphicFramePr>
        <p:xfrm>
          <a:off x="5832113" y="1559597"/>
          <a:ext cx="6246860" cy="273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Visio" r:id="rId4" imgW="10744296" imgH="4705535" progId="Visio.Drawing.15">
                  <p:embed/>
                </p:oleObj>
              </mc:Choice>
              <mc:Fallback>
                <p:oleObj name="Visio" r:id="rId4" imgW="10744296" imgH="470553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113" y="1559597"/>
                        <a:ext cx="6246860" cy="2737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22" y="1239141"/>
            <a:ext cx="3833797" cy="2866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6" y="4173953"/>
            <a:ext cx="5404823" cy="18099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52306"/>
            <a:ext cx="5691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СC"/>
              </a:rPr>
              <a:t>Алгоритм, разработанный </a:t>
            </a:r>
            <a:r>
              <a:rPr lang="ru-RU" dirty="0" err="1" smtClean="0">
                <a:latin typeface="СC"/>
              </a:rPr>
              <a:t>коллаборацией</a:t>
            </a:r>
            <a:r>
              <a:rPr lang="ru-RU" dirty="0" smtClean="0">
                <a:latin typeface="СC"/>
              </a:rPr>
              <a:t> </a:t>
            </a:r>
            <a:r>
              <a:rPr lang="en-US" dirty="0" err="1" smtClean="0">
                <a:latin typeface="СC"/>
              </a:rPr>
              <a:t>Hep.TrkX</a:t>
            </a:r>
            <a:endParaRPr lang="ru-RU" dirty="0">
              <a:latin typeface="С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2088" y="4495547"/>
            <a:ext cx="4457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СC"/>
              </a:rPr>
              <a:t>Представление для дрейфовых камер</a:t>
            </a:r>
            <a:endParaRPr lang="ru-RU" dirty="0">
              <a:latin typeface="СC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39141"/>
            <a:ext cx="7405296" cy="5364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689" y="944784"/>
            <a:ext cx="6663297" cy="51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689481"/>
              </p:ext>
            </p:extLst>
          </p:nvPr>
        </p:nvGraphicFramePr>
        <p:xfrm>
          <a:off x="513870" y="3714095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870" y="3714095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90503"/>
              </p:ext>
            </p:extLst>
          </p:nvPr>
        </p:nvGraphicFramePr>
        <p:xfrm>
          <a:off x="4523540" y="3714094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3540" y="3714094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68692"/>
              </p:ext>
            </p:extLst>
          </p:nvPr>
        </p:nvGraphicFramePr>
        <p:xfrm>
          <a:off x="8432586" y="3714093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32586" y="3714093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191534"/>
              </p:ext>
            </p:extLst>
          </p:nvPr>
        </p:nvGraphicFramePr>
        <p:xfrm>
          <a:off x="521969" y="713722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969" y="713722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545022"/>
              </p:ext>
            </p:extLst>
          </p:nvPr>
        </p:nvGraphicFramePr>
        <p:xfrm>
          <a:off x="4511461" y="713722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Graph" r:id="rId11" imgW="3920760" imgH="3000960" progId="Origin95.Graph">
                  <p:embed/>
                </p:oleObj>
              </mc:Choice>
              <mc:Fallback>
                <p:oleObj name="Graph" r:id="rId11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1461" y="713722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560926"/>
              </p:ext>
            </p:extLst>
          </p:nvPr>
        </p:nvGraphicFramePr>
        <p:xfrm>
          <a:off x="8500953" y="713722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Graph" r:id="rId13" imgW="3920760" imgH="3000960" progId="Origin95.Graph">
                  <p:embed/>
                </p:oleObj>
              </mc:Choice>
              <mc:Fallback>
                <p:oleObj name="Graph" r:id="rId1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00953" y="713722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03280" y="28264"/>
            <a:ext cx="11773256" cy="12462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Сравнение методов реконструкции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577" y="651386"/>
            <a:ext cx="7657032" cy="61442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41207" y="3093577"/>
            <a:ext cx="31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гистограммирования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00" y="1094115"/>
            <a:ext cx="7303916" cy="52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10467</TotalTime>
  <Words>337</Words>
  <Application>Microsoft Office PowerPoint</Application>
  <PresentationFormat>Широкоэкранный</PresentationFormat>
  <Paragraphs>46</Paragraphs>
  <Slides>12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Liberation Serif</vt:lpstr>
      <vt:lpstr>Symbol</vt:lpstr>
      <vt:lpstr>СC</vt:lpstr>
      <vt:lpstr>Тема Office</vt:lpstr>
      <vt:lpstr>Visio</vt:lpstr>
      <vt:lpstr>Graph</vt:lpstr>
      <vt:lpstr>Применение методов машинного обучения для реконструкции многочастичных событий по данным дрейфовых камер</vt:lpstr>
      <vt:lpstr>Презентация PowerPoint</vt:lpstr>
      <vt:lpstr>Презентация PowerPoint</vt:lpstr>
      <vt:lpstr>Послеимпульсы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методов машинного обучения для реконструкции многочастичных событий по данным дрейфовых камер</dc:title>
  <dc:creator>Пользователь Windows</dc:creator>
  <cp:lastModifiedBy>Пользователь Windows</cp:lastModifiedBy>
  <cp:revision>43</cp:revision>
  <dcterms:created xsi:type="dcterms:W3CDTF">2020-09-24T17:59:04Z</dcterms:created>
  <dcterms:modified xsi:type="dcterms:W3CDTF">2020-10-06T08:11:20Z</dcterms:modified>
</cp:coreProperties>
</file>