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5" r:id="rId10"/>
    <p:sldId id="266" r:id="rId11"/>
    <p:sldId id="272" r:id="rId12"/>
    <p:sldId id="269" r:id="rId13"/>
    <p:sldId id="270" r:id="rId14"/>
    <p:sldId id="268" r:id="rId15"/>
    <p:sldId id="275" r:id="rId16"/>
    <p:sldId id="271" r:id="rId17"/>
    <p:sldId id="274" r:id="rId18"/>
    <p:sldId id="276" r:id="rId19"/>
    <p:sldId id="262" r:id="rId20"/>
    <p:sldId id="273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3" autoAdjust="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50B9FF-5D49-4E7B-942B-85BD5BB7B8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7275A1-A4BA-464F-B4FD-137B194D49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8D6F-F4B6-4DD3-8253-94D4E5BAD7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3F97B-47C8-48BD-BCF9-305F84AD9C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644D58-B701-4501-9D36-25FE8E755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F2281-E09A-42D8-95C4-3A83243ED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19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6329B-E11C-4440-A1C9-EB0BC845794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8055E-47C3-4E3B-AF2F-2D01730CA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84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8958-93D1-4202-8C43-56C8890D640C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1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9C7B-D34E-4E70-9595-9227D8045917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4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591-E251-4542-8960-F901A5575FFE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2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E65-9CD0-41CD-A715-9CDF2ACBFA23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4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357D-6E27-491C-937B-113870BC8893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03A-09A6-4169-8A85-32E511F54AC4}" type="datetime1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076-8E3E-48B1-90D8-D2C77DE75D2D}" type="datetime1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48B0-353B-4DBA-97E0-66CB85210023}" type="datetime1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705E-DD09-4EF2-8BF9-300DD7DEA123}" type="datetime1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B8C-2F03-418E-B3EF-ACF11E8F9E20}" type="datetime1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9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801-5E05-4A2F-BF13-F194D542B8EC}" type="datetime1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AC94A-3B32-456E-8D53-7E15664978F3}" type="datetime1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82FE-D3F6-45DB-A289-C80B4EE6D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4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urumgo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jp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urumgo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765E1-6031-432A-9F21-70DC0C612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022" y="2309827"/>
            <a:ext cx="7949954" cy="1500626"/>
          </a:xfrm>
        </p:spPr>
        <p:txBody>
          <a:bodyPr>
            <a:noAutofit/>
          </a:bodyPr>
          <a:lstStyle/>
          <a:p>
            <a:r>
              <a:rPr lang="ru-RU" sz="2800" b="1" dirty="0"/>
              <a:t>Исследование околовертикальных групп мюонов высокой плотности по данным двухплоскостного детектора на дрейфовых камерах</a:t>
            </a:r>
            <a:endParaRPr lang="ru-RU" sz="28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953D8AE-064A-4A27-B106-83F8676276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63902" y="4379726"/>
            <a:ext cx="3043322" cy="1120109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1200" dirty="0">
                <a:latin typeface="+mj-lt"/>
              </a:rPr>
              <a:t>Докладчик: Трошин Иван Юрьевич</a:t>
            </a:r>
          </a:p>
          <a:p>
            <a:pPr algn="l"/>
            <a:r>
              <a:rPr lang="en-US" altLang="ru-RU" sz="1200" dirty="0">
                <a:latin typeface="+mj-lt"/>
                <a:hlinkClick r:id="rId2"/>
              </a:rPr>
              <a:t>aurumgo@gmail.com</a:t>
            </a:r>
            <a:endParaRPr lang="en-US" altLang="ru-RU" sz="1200" dirty="0">
              <a:latin typeface="+mj-lt"/>
            </a:endParaRPr>
          </a:p>
          <a:p>
            <a:pPr algn="l"/>
            <a:r>
              <a:rPr lang="ru-RU" altLang="ru-RU" sz="1200" dirty="0">
                <a:latin typeface="+mj-lt"/>
              </a:rPr>
              <a:t>Соавтор: к.ф.-м.н. </a:t>
            </a:r>
            <a:r>
              <a:rPr lang="ru-RU" altLang="ru-RU" sz="1200" dirty="0" err="1">
                <a:latin typeface="+mj-lt"/>
              </a:rPr>
              <a:t>Задеба</a:t>
            </a:r>
            <a:r>
              <a:rPr lang="ru-RU" altLang="ru-RU" sz="1200" dirty="0">
                <a:latin typeface="+mj-lt"/>
              </a:rPr>
              <a:t> Егор Александрович </a:t>
            </a:r>
          </a:p>
        </p:txBody>
      </p:sp>
      <p:pic>
        <p:nvPicPr>
          <p:cNvPr id="5" name="Picture 8" descr="file:///C:/DOCUME~1/User/LOCALS~1/Temp/logoNevodRus-1.png">
            <a:extLst>
              <a:ext uri="{FF2B5EF4-FFF2-40B4-BE49-F238E27FC236}">
                <a16:creationId xmlns:a16="http://schemas.microsoft.com/office/drawing/2014/main" id="{8E53D958-B330-4453-87ED-1E9881404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1155"/>
          <a:stretch/>
        </p:blipFill>
        <p:spPr bwMode="auto">
          <a:xfrm>
            <a:off x="190803" y="158498"/>
            <a:ext cx="1718671" cy="101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0FDA11E6-6691-4EF9-A058-EE325BCA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096" y="354898"/>
            <a:ext cx="3783806" cy="8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altLang="ru-RU" sz="1800" dirty="0">
                <a:solidFill>
                  <a:srgbClr val="003399"/>
                </a:solidFill>
                <a:latin typeface="+mj-lt"/>
              </a:rPr>
              <a:t>Национальный</a:t>
            </a:r>
            <a:r>
              <a:rPr lang="en-US" altLang="ru-RU" sz="1800" dirty="0">
                <a:solidFill>
                  <a:srgbClr val="003399"/>
                </a:solidFill>
                <a:latin typeface="+mj-lt"/>
              </a:rPr>
              <a:t> </a:t>
            </a:r>
            <a:r>
              <a:rPr lang="ru-RU" altLang="ru-RU" sz="1800" dirty="0">
                <a:solidFill>
                  <a:srgbClr val="003399"/>
                </a:solidFill>
                <a:latin typeface="+mj-lt"/>
              </a:rPr>
              <a:t>исследовательский ядерный университет «МИФИ»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BD35AE-EC83-4E48-9BC3-05B33622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990" y="6255539"/>
            <a:ext cx="4658018" cy="7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600" dirty="0">
                <a:latin typeface="+mj-lt"/>
              </a:rPr>
              <a:t>36 ВККЛ 2020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CBFE63-8820-4996-89F0-039BA1FA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00" y="150854"/>
            <a:ext cx="2451497" cy="1018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637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1BEBE-0CBD-4769-A7D2-D58AAF95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44937"/>
            <a:ext cx="7886700" cy="994172"/>
          </a:xfrm>
        </p:spPr>
        <p:txBody>
          <a:bodyPr/>
          <a:lstStyle/>
          <a:p>
            <a:r>
              <a:rPr lang="ru-RU" dirty="0"/>
              <a:t>Метод гистограммирования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E0DD2-EC4D-4F8D-809F-A041F61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C92C03-8234-4B50-A8A3-F13C2377FF27}"/>
              </a:ext>
            </a:extLst>
          </p:cNvPr>
          <p:cNvSpPr/>
          <p:nvPr/>
        </p:nvSpPr>
        <p:spPr>
          <a:xfrm>
            <a:off x="5438034" y="2005468"/>
            <a:ext cx="3284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Принцип реконструкции события методом гистограммирования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BE3EA3-6613-4896-A259-88C6E8BC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32487"/>
            <a:ext cx="4655695" cy="1730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13C549-8AB8-4E7A-BE0A-C97CC5733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417723"/>
            <a:ext cx="8003420" cy="225510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E1672B-5D3D-4320-B940-D0F82CE797E5}"/>
              </a:ext>
            </a:extLst>
          </p:cNvPr>
          <p:cNvSpPr/>
          <p:nvPr/>
        </p:nvSpPr>
        <p:spPr>
          <a:xfrm>
            <a:off x="1952305" y="5845313"/>
            <a:ext cx="5356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Визуализация события метода гистограммирования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C45C04-7947-4492-9CA2-76A989F41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3356602"/>
            <a:ext cx="79914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2BA78-29FE-4018-84C7-B9160672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9" y="246961"/>
            <a:ext cx="7886700" cy="994172"/>
          </a:xfrm>
        </p:spPr>
        <p:txBody>
          <a:bodyPr/>
          <a:lstStyle/>
          <a:p>
            <a:r>
              <a:rPr lang="ru-RU" dirty="0"/>
              <a:t>Метод гистограммирования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E9F067-EEF7-42A5-ACE4-234445E7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E66BB-7441-4E92-9246-85627E32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9" y="1655014"/>
            <a:ext cx="4253148" cy="3293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7E2E8-EC24-491F-91C2-C6339809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55014"/>
            <a:ext cx="4465469" cy="3293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F94D50-F14F-40C1-A48E-0E9443BBD4EF}"/>
              </a:ext>
            </a:extLst>
          </p:cNvPr>
          <p:cNvSpPr/>
          <p:nvPr/>
        </p:nvSpPr>
        <p:spPr>
          <a:xfrm>
            <a:off x="764129" y="5205166"/>
            <a:ext cx="334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Отклонение для трека по четырём точкам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97BE8C-926D-4876-95B2-11E138E89732}"/>
              </a:ext>
            </a:extLst>
          </p:cNvPr>
          <p:cNvSpPr/>
          <p:nvPr/>
        </p:nvSpPr>
        <p:spPr>
          <a:xfrm>
            <a:off x="5131569" y="5205166"/>
            <a:ext cx="334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Отклонение для трека по трём точкам</a:t>
            </a:r>
          </a:p>
        </p:txBody>
      </p:sp>
    </p:spTree>
    <p:extLst>
      <p:ext uri="{BB962C8B-B14F-4D97-AF65-F5344CB8AC3E}">
        <p14:creationId xmlns:p14="http://schemas.microsoft.com/office/powerpoint/2010/main" val="2632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71415-B3FD-4D69-B1D5-0F13D7BB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14" y="118160"/>
            <a:ext cx="7886700" cy="1325563"/>
          </a:xfrm>
        </p:spPr>
        <p:txBody>
          <a:bodyPr/>
          <a:lstStyle/>
          <a:p>
            <a:r>
              <a:rPr lang="ru-RU" dirty="0"/>
              <a:t>Метод гистограммирования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45D802-37C2-4953-8C7A-8C3C869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DAA8E38-5A62-4B53-AAFD-7C78869F07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18851"/>
              </p:ext>
            </p:extLst>
          </p:nvPr>
        </p:nvGraphicFramePr>
        <p:xfrm>
          <a:off x="4764374" y="2137970"/>
          <a:ext cx="4264217" cy="158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Visio" r:id="rId3" imgW="7667528" imgH="2476449" progId="Visio.Drawing.15">
                  <p:embed/>
                </p:oleObj>
              </mc:Choice>
              <mc:Fallback>
                <p:oleObj name="Visio" r:id="rId3" imgW="7667528" imgH="2476449" progId="Visio.Drawing.15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374" y="2137970"/>
                        <a:ext cx="4264217" cy="1582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39CC388-1BB1-4894-BA5C-66E975DF0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21455"/>
              </p:ext>
            </p:extLst>
          </p:nvPr>
        </p:nvGraphicFramePr>
        <p:xfrm>
          <a:off x="367014" y="1623198"/>
          <a:ext cx="4264216" cy="326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74744BD-2B9A-4726-89BF-475C450BED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14" y="1623198"/>
                        <a:ext cx="4264216" cy="326669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F1007B-C68D-4CFC-9B99-149D0A8C7BFB}"/>
              </a:ext>
            </a:extLst>
          </p:cNvPr>
          <p:cNvSpPr/>
          <p:nvPr/>
        </p:nvSpPr>
        <p:spPr>
          <a:xfrm>
            <a:off x="807686" y="5185932"/>
            <a:ext cx="338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Зависимость числа обнаруженных параллельных треков от угла.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66D719-0BCD-420C-8DC0-DDE4AE2E3E4D}"/>
              </a:ext>
            </a:extLst>
          </p:cNvPr>
          <p:cNvSpPr/>
          <p:nvPr/>
        </p:nvSpPr>
        <p:spPr>
          <a:xfrm>
            <a:off x="5515827" y="3972529"/>
            <a:ext cx="2761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Схематичное представление метода гистограммирования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87081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7232E-D544-487B-9462-F598463F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8" y="301593"/>
            <a:ext cx="8466523" cy="994172"/>
          </a:xfrm>
        </p:spPr>
        <p:txBody>
          <a:bodyPr>
            <a:normAutofit fontScale="90000"/>
          </a:bodyPr>
          <a:lstStyle/>
          <a:p>
            <a:r>
              <a:rPr lang="ru-RU" dirty="0"/>
              <a:t>Множественные события по двум плоскостям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2F1171-F394-4CC9-812D-031CF6FB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662A43D-C988-4996-BA89-16DE74F9F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05001"/>
              </p:ext>
            </p:extLst>
          </p:nvPr>
        </p:nvGraphicFramePr>
        <p:xfrm>
          <a:off x="650079" y="3515050"/>
          <a:ext cx="2915708" cy="215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10E2493-26EF-4B9D-B81B-2EC335D91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079" y="3515050"/>
                        <a:ext cx="2915708" cy="2154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A095B2-584A-4DBF-98CE-2EE71ED8F126}"/>
              </a:ext>
            </a:extLst>
          </p:cNvPr>
          <p:cNvSpPr/>
          <p:nvPr/>
        </p:nvSpPr>
        <p:spPr>
          <a:xfrm>
            <a:off x="650079" y="1468915"/>
            <a:ext cx="2915708" cy="42005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F0ACBB-50EE-417E-928D-1239B58A3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21098"/>
              </p:ext>
            </p:extLst>
          </p:nvPr>
        </p:nvGraphicFramePr>
        <p:xfrm>
          <a:off x="4678694" y="1858982"/>
          <a:ext cx="3463660" cy="265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EE1D8CA-A9EE-4957-A87B-89CCEE58D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8694" y="1858982"/>
                        <a:ext cx="3463660" cy="2650331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FA919-98B1-41E9-A7D6-1D6405D40F92}"/>
              </a:ext>
            </a:extLst>
          </p:cNvPr>
          <p:cNvSpPr/>
          <p:nvPr/>
        </p:nvSpPr>
        <p:spPr>
          <a:xfrm>
            <a:off x="4696024" y="4780142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Распределение событий по плотности частиц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0A3CF3-F8BB-4B6D-A030-72E45A4FAE09}"/>
              </a:ext>
            </a:extLst>
          </p:cNvPr>
          <p:cNvSpPr/>
          <p:nvPr/>
        </p:nvSpPr>
        <p:spPr>
          <a:xfrm>
            <a:off x="327517" y="5777697"/>
            <a:ext cx="3560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Распределение зарегистрированных событий в верхней и нижней плоскости по числу найденных треков.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5416CB4-31D7-490E-BB10-9071299C5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96919"/>
              </p:ext>
            </p:extLst>
          </p:nvPr>
        </p:nvGraphicFramePr>
        <p:xfrm>
          <a:off x="650079" y="1360659"/>
          <a:ext cx="2915708" cy="215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DFED65F-BAD2-4148-8417-66AD4806E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079" y="1360659"/>
                        <a:ext cx="2915708" cy="2154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92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782E7-0F0B-4750-826C-87088A1B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298516"/>
            <a:ext cx="8089222" cy="1325563"/>
          </a:xfrm>
        </p:spPr>
        <p:txBody>
          <a:bodyPr/>
          <a:lstStyle/>
          <a:p>
            <a:r>
              <a:rPr lang="ru-RU" dirty="0"/>
              <a:t>Зенитный и азимутальный угол методом </a:t>
            </a:r>
            <a:r>
              <a:rPr lang="ru-RU" dirty="0" err="1"/>
              <a:t>гистограммирования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CEC2FD3-D3C4-449E-88D0-9C9478A41E3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07084"/>
              </p:ext>
            </p:extLst>
          </p:nvPr>
        </p:nvGraphicFramePr>
        <p:xfrm>
          <a:off x="-4652" y="6858000"/>
          <a:ext cx="4008437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21B8DF34-5CB0-47AD-B62E-71988B81F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52" y="6858000"/>
                        <a:ext cx="4008437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08C0BA-D992-49D5-8C85-DC2AF897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1ACC22E-874A-43F0-BCBA-A9B29358C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15533"/>
              </p:ext>
            </p:extLst>
          </p:nvPr>
        </p:nvGraphicFramePr>
        <p:xfrm>
          <a:off x="6371717" y="7563249"/>
          <a:ext cx="4740531" cy="3627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947C78F6-7A2E-447C-8AAF-069A81001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1717" y="7563249"/>
                        <a:ext cx="4740531" cy="3627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9585E5-FB3F-43CA-B646-084ED099B943}"/>
              </a:ext>
            </a:extLst>
          </p:cNvPr>
          <p:cNvSpPr/>
          <p:nvPr/>
        </p:nvSpPr>
        <p:spPr>
          <a:xfrm>
            <a:off x="717069" y="5381869"/>
            <a:ext cx="3186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Распределение событий по зенитному углу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5EF823-011D-4867-9BE8-F651A9379E65}"/>
              </a:ext>
            </a:extLst>
          </p:cNvPr>
          <p:cNvSpPr/>
          <p:nvPr/>
        </p:nvSpPr>
        <p:spPr>
          <a:xfrm>
            <a:off x="4479708" y="5408447"/>
            <a:ext cx="351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Распределение событий по азимутальному углу.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4C6503-F196-4B22-B767-E1AA5ADBBCA9}"/>
              </a:ext>
            </a:extLst>
          </p:cNvPr>
          <p:cNvSpPr/>
          <p:nvPr/>
        </p:nvSpPr>
        <p:spPr>
          <a:xfrm>
            <a:off x="541538" y="1997476"/>
            <a:ext cx="3537345" cy="31952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691307-58C6-43CE-A0C9-99733466075B}"/>
              </a:ext>
            </a:extLst>
          </p:cNvPr>
          <p:cNvSpPr/>
          <p:nvPr/>
        </p:nvSpPr>
        <p:spPr>
          <a:xfrm>
            <a:off x="4206083" y="1997475"/>
            <a:ext cx="4059028" cy="31952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570EFD8-76D1-41D8-87A4-81CA72437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59389"/>
              </p:ext>
            </p:extLst>
          </p:nvPr>
        </p:nvGraphicFramePr>
        <p:xfrm>
          <a:off x="3453266" y="6818712"/>
          <a:ext cx="4172315" cy="349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75DE3843-DBAD-4D3D-B020-F48972B5D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3266" y="6818712"/>
                        <a:ext cx="4172315" cy="3499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F9CA72F-50D3-406E-A62D-99A918DA2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477106"/>
              </p:ext>
            </p:extLst>
          </p:nvPr>
        </p:nvGraphicFramePr>
        <p:xfrm>
          <a:off x="5539423" y="7435126"/>
          <a:ext cx="4740531" cy="362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6FA7A27B-5388-41E8-8E4A-725FA4E88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9423" y="7435126"/>
                        <a:ext cx="4740531" cy="362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B0D506A-089E-4252-B28B-A42D8AA18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254707"/>
              </p:ext>
            </p:extLst>
          </p:nvPr>
        </p:nvGraphicFramePr>
        <p:xfrm>
          <a:off x="888284" y="7182998"/>
          <a:ext cx="4169983" cy="350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Graph" r:id="rId11" imgW="3920760" imgH="3000960" progId="Origin95.Graph">
                  <p:embed/>
                </p:oleObj>
              </mc:Choice>
              <mc:Fallback>
                <p:oleObj name="Graph" r:id="rId11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F0EF0696-11F5-4EED-850B-66D8D2EAA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8284" y="7182998"/>
                        <a:ext cx="4169983" cy="350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A5D8935-3B21-4EE2-8495-3B13696DF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451764"/>
              </p:ext>
            </p:extLst>
          </p:nvPr>
        </p:nvGraphicFramePr>
        <p:xfrm>
          <a:off x="4078883" y="1839814"/>
          <a:ext cx="4740531" cy="362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Graph" r:id="rId13" imgW="3920760" imgH="3000960" progId="Origin95.Graph">
                  <p:embed/>
                </p:oleObj>
              </mc:Choice>
              <mc:Fallback>
                <p:oleObj name="Graph" r:id="rId13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319C263C-94B3-48DB-92A4-BAE891731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78883" y="1839814"/>
                        <a:ext cx="4740531" cy="362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05E19C2-0FAE-4927-AEF4-F7E20B68D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31021"/>
              </p:ext>
            </p:extLst>
          </p:nvPr>
        </p:nvGraphicFramePr>
        <p:xfrm>
          <a:off x="420679" y="1721315"/>
          <a:ext cx="4059029" cy="358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Graph" r:id="rId15" imgW="3920760" imgH="3000960" progId="Origin95.Graph">
                  <p:embed/>
                </p:oleObj>
              </mc:Choice>
              <mc:Fallback>
                <p:oleObj name="Graph" r:id="rId15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021BE9A8-3F9D-49AA-8AB8-ECF3511A55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0679" y="1721315"/>
                        <a:ext cx="4059029" cy="3589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60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E7707-94BC-4202-89D7-B5FF8AEA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200" cy="1233368"/>
          </a:xfrm>
        </p:spPr>
        <p:txBody>
          <a:bodyPr>
            <a:noAutofit/>
          </a:bodyPr>
          <a:lstStyle/>
          <a:p>
            <a:r>
              <a:rPr lang="ru-RU" dirty="0"/>
              <a:t>Зенитный и азимутальный угол одиночных треков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216DBB-F20D-4E60-B049-FED3875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8E686-772A-4A76-8C05-8FE4AD3EA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2" y="7519295"/>
            <a:ext cx="4500989" cy="34700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E203C9-6791-44C7-802F-E1B0642DF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16" y="7519294"/>
            <a:ext cx="4034552" cy="34700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5B656A-79F3-4AA0-86B8-A94DF2A80E8A}"/>
              </a:ext>
            </a:extLst>
          </p:cNvPr>
          <p:cNvSpPr/>
          <p:nvPr/>
        </p:nvSpPr>
        <p:spPr>
          <a:xfrm>
            <a:off x="387474" y="1935538"/>
            <a:ext cx="4299935" cy="34700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D4A25F-C374-4AC9-A0AC-2D815AF2EF35}"/>
              </a:ext>
            </a:extLst>
          </p:cNvPr>
          <p:cNvSpPr/>
          <p:nvPr/>
        </p:nvSpPr>
        <p:spPr>
          <a:xfrm>
            <a:off x="4758421" y="1935537"/>
            <a:ext cx="3888429" cy="34700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618883-8263-443F-9825-5EDEEC152510}"/>
              </a:ext>
            </a:extLst>
          </p:cNvPr>
          <p:cNvSpPr/>
          <p:nvPr/>
        </p:nvSpPr>
        <p:spPr>
          <a:xfrm>
            <a:off x="808269" y="5594470"/>
            <a:ext cx="3186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Распределение событий по зенитному углу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5AE5F9-203E-484A-8731-7A9778125F2D}"/>
              </a:ext>
            </a:extLst>
          </p:cNvPr>
          <p:cNvSpPr/>
          <p:nvPr/>
        </p:nvSpPr>
        <p:spPr>
          <a:xfrm>
            <a:off x="5019808" y="5594470"/>
            <a:ext cx="351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Распределение событий по азимутальному углу.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F5CEB84-09CD-4558-BA2D-084536394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94288"/>
              </p:ext>
            </p:extLst>
          </p:nvPr>
        </p:nvGraphicFramePr>
        <p:xfrm>
          <a:off x="4738261" y="1879557"/>
          <a:ext cx="4667250" cy="357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A5883F6C-DF0B-43D8-AE16-13FFACB82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8261" y="1879557"/>
                        <a:ext cx="4667250" cy="3571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DBBF32-C13C-4C6C-97C4-33D2D5F4F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005120"/>
              </p:ext>
            </p:extLst>
          </p:nvPr>
        </p:nvGraphicFramePr>
        <p:xfrm>
          <a:off x="367314" y="1739025"/>
          <a:ext cx="4667250" cy="385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DD84192-FB77-4979-9D31-C07E4B134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314" y="1739025"/>
                        <a:ext cx="4667250" cy="385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465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C7FDD-6159-4D90-A4E7-3EC34DDF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2596"/>
            <a:ext cx="7886700" cy="994172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015DC-D670-4CBB-AD84-12830A68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02" y="1545444"/>
            <a:ext cx="7950848" cy="408299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основные характеристики камер, нужные для реконструкции.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программы реконструкции методами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перебора, поиска прямолинейного участка,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двухплоскостного детектора построены распределения зенитного и азимутального угла по методу гистограммирования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протестированы на данных с двухплоскостного детектора на дрейфовых камерах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DC93A5-E1D9-468B-B6DE-5F115DAB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8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FF4FB-F087-41E0-B677-EB926387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1756"/>
            <a:ext cx="7886700" cy="994172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BE8106-AF19-46E2-B445-67EDE920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17</a:t>
            </a:fld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C8CCA1-AF49-49FA-AD11-70CD5282398B}"/>
              </a:ext>
            </a:extLst>
          </p:cNvPr>
          <p:cNvSpPr txBox="1">
            <a:spLocks noChangeArrowheads="1"/>
          </p:cNvSpPr>
          <p:nvPr/>
        </p:nvSpPr>
        <p:spPr>
          <a:xfrm>
            <a:off x="6457950" y="4396038"/>
            <a:ext cx="3043322" cy="11201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200" dirty="0">
                <a:latin typeface="+mj-lt"/>
              </a:rPr>
              <a:t>Докладчик: Трошин Иван Юрьевич</a:t>
            </a:r>
          </a:p>
          <a:p>
            <a:pPr marL="0" indent="0">
              <a:buNone/>
            </a:pPr>
            <a:r>
              <a:rPr lang="en-US" altLang="ru-RU" sz="1200" dirty="0">
                <a:latin typeface="+mj-lt"/>
                <a:hlinkClick r:id="rId2"/>
              </a:rPr>
              <a:t>aurumgo@gmail.com</a:t>
            </a:r>
            <a:endParaRPr lang="en-US" altLang="ru-RU" sz="1200" dirty="0">
              <a:latin typeface="+mj-lt"/>
            </a:endParaRPr>
          </a:p>
          <a:p>
            <a:pPr marL="0" indent="0">
              <a:buNone/>
            </a:pPr>
            <a:r>
              <a:rPr lang="ru-RU" altLang="ru-RU" sz="1200" dirty="0">
                <a:latin typeface="+mj-lt"/>
              </a:rPr>
              <a:t>Руководитель: к.ф.-м.н. </a:t>
            </a:r>
            <a:r>
              <a:rPr lang="ru-RU" altLang="ru-RU" sz="1200" dirty="0" err="1">
                <a:latin typeface="+mj-lt"/>
              </a:rPr>
              <a:t>Задеба</a:t>
            </a:r>
            <a:r>
              <a:rPr lang="ru-RU" altLang="ru-RU" sz="1200" dirty="0">
                <a:latin typeface="+mj-lt"/>
              </a:rPr>
              <a:t> Егор Александрович </a:t>
            </a:r>
          </a:p>
        </p:txBody>
      </p:sp>
    </p:spTree>
    <p:extLst>
      <p:ext uri="{BB962C8B-B14F-4D97-AF65-F5344CB8AC3E}">
        <p14:creationId xmlns:p14="http://schemas.microsoft.com/office/powerpoint/2010/main" val="65559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B8270C-D55F-4C15-BEE3-8C769AB5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E290CC-B6A4-4B44-89A9-C154D4DC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7" y="0"/>
            <a:ext cx="8217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8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7D3F2C3C-05B4-415A-BF30-FE754861655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724435" y="1097252"/>
            <a:ext cx="3606725" cy="378164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B0CB9E-927F-476C-9C77-61A59850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DBB804-4B75-4251-BD62-3D2218C8A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36" y="1027433"/>
            <a:ext cx="7946829" cy="45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2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B3094-102C-46FB-AB56-C6F30EAB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8" y="135360"/>
            <a:ext cx="8257897" cy="994172"/>
          </a:xfrm>
        </p:spPr>
        <p:txBody>
          <a:bodyPr>
            <a:normAutofit fontScale="90000"/>
          </a:bodyPr>
          <a:lstStyle/>
          <a:p>
            <a:r>
              <a:rPr lang="ru-RU" dirty="0"/>
              <a:t>Детектор ТРЕК и прототип детектора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CCE3A7A-7629-46CF-BCB3-E3A7C4F4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EEE2765-C5EB-4765-9D37-6FCF6D5F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9" y="1404817"/>
            <a:ext cx="4622741" cy="33590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60279-D48F-4AE4-8AAF-561CF36940EA}"/>
              </a:ext>
            </a:extLst>
          </p:cNvPr>
          <p:cNvSpPr txBox="1"/>
          <p:nvPr/>
        </p:nvSpPr>
        <p:spPr>
          <a:xfrm>
            <a:off x="1069819" y="5127356"/>
            <a:ext cx="2956320" cy="78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</a:rPr>
              <a:t>264 дрейфовые камеры</a:t>
            </a: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</a:rPr>
              <a:t>Площадь одной камеры 2 м</a:t>
            </a:r>
            <a:r>
              <a:rPr lang="ru-RU" sz="1500" baseline="30000" dirty="0">
                <a:solidFill>
                  <a:schemeClr val="tx1"/>
                </a:solidFill>
              </a:rPr>
              <a:t>2</a:t>
            </a:r>
            <a:endParaRPr lang="ru-RU" sz="15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</a:rPr>
              <a:t>Площадь детектора ТРЕК 250 м</a:t>
            </a:r>
            <a:r>
              <a:rPr lang="ru-RU" sz="1500" baseline="30000" dirty="0">
                <a:solidFill>
                  <a:schemeClr val="tx1"/>
                </a:solidFill>
              </a:rPr>
              <a:t>2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3CAF0-D9FF-45EB-8976-A8D6E4C62D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55" y="1753486"/>
            <a:ext cx="3522117" cy="26696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49880C-73E3-4FDA-8C15-B4F3081D9675}"/>
              </a:ext>
            </a:extLst>
          </p:cNvPr>
          <p:cNvSpPr txBox="1"/>
          <p:nvPr/>
        </p:nvSpPr>
        <p:spPr>
          <a:xfrm>
            <a:off x="5820180" y="5127356"/>
            <a:ext cx="2383128" cy="7848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</a:rPr>
              <a:t>14 дрейфовых камер</a:t>
            </a: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</a:rPr>
              <a:t>Площадь прототипа детектора 14 м</a:t>
            </a:r>
            <a:r>
              <a:rPr lang="ru-RU" sz="1500" baseline="30000" dirty="0">
                <a:solidFill>
                  <a:schemeClr val="tx1"/>
                </a:solidFill>
              </a:rPr>
              <a:t>2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7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1AF7369-AECB-4DD0-9097-54EAF2810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96" y="1008563"/>
            <a:ext cx="6746861" cy="484087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E9AC0-E9F4-4B24-AB59-B8D3E41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0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591238-B3F6-41E5-83DD-D9A2978B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277" y="1085980"/>
            <a:ext cx="5127533" cy="467545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3EC4D9-38E5-4DD8-BB09-22DF9827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4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80E59-5223-4435-9D3D-B2369AF6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69" y="482169"/>
            <a:ext cx="7886700" cy="59293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C0DF-CDF4-45A6-85C0-F5297345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63462"/>
            <a:ext cx="7886700" cy="2678837"/>
          </a:xfrm>
        </p:spPr>
        <p:txBody>
          <a:bodyPr>
            <a:normAutofit/>
          </a:bodyPr>
          <a:lstStyle/>
          <a:p>
            <a:pPr marL="0" indent="0" algn="just" defTabSz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основные характеристики камер, необходимые для реконструкции треков</a:t>
            </a:r>
          </a:p>
          <a:p>
            <a:pPr marL="0" indent="0" algn="just" defTabSz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распределения оп зенитному и азимутальному углу по данным прототипа ТРЕК </a:t>
            </a:r>
          </a:p>
          <a:p>
            <a:pPr marL="0" indent="0" algn="just" defTabSz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методов реконструкции на данных с двухплоскостного детектора на дрейфовых камерах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3F998-5055-4943-9EE0-CE12EF4B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C2D87F-044A-496D-B253-4E93C9B895E8}"/>
              </a:ext>
            </a:extLst>
          </p:cNvPr>
          <p:cNvSpPr/>
          <p:nvPr/>
        </p:nvSpPr>
        <p:spPr>
          <a:xfrm>
            <a:off x="628650" y="1075100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методов реконструкции событий групп мюонов с высокой плотностью по данным с двухплоскостного детектора на дрейфовых камерах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364312-40B6-4E9F-BCEA-36E0F4D5165E}"/>
              </a:ext>
            </a:extLst>
          </p:cNvPr>
          <p:cNvSpPr/>
          <p:nvPr/>
        </p:nvSpPr>
        <p:spPr>
          <a:xfrm>
            <a:off x="482169" y="2565825"/>
            <a:ext cx="1669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87079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23CCB-1C30-4BB2-9AC7-E2475E9C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343"/>
            <a:ext cx="7886700" cy="994172"/>
          </a:xfrm>
        </p:spPr>
        <p:txBody>
          <a:bodyPr/>
          <a:lstStyle/>
          <a:p>
            <a:pPr algn="ctr"/>
            <a:r>
              <a:rPr lang="ru-RU" dirty="0"/>
              <a:t>Дрейфовая камера ИФВЭ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A6F76F-E185-41CD-A8DA-77AEAEDB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4</a:t>
            </a:fld>
            <a:endParaRPr lang="ru-RU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FC7C2E4-DB84-40B3-9B88-392F0F23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7" y="1903323"/>
            <a:ext cx="3528011" cy="29881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DD05233-0ABB-4448-B5A4-1BD00665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69" y="1903323"/>
            <a:ext cx="4809555" cy="298125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A624F2-5FB9-4DB2-8487-207C37B714A3}"/>
              </a:ext>
            </a:extLst>
          </p:cNvPr>
          <p:cNvSpPr/>
          <p:nvPr/>
        </p:nvSpPr>
        <p:spPr>
          <a:xfrm>
            <a:off x="844853" y="5240473"/>
            <a:ext cx="2634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dirty="0"/>
              <a:t>Поперечное сечение дрейфовой камеры поперечное</a:t>
            </a:r>
            <a:endParaRPr lang="ru-RU" sz="13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0C9553-6AA9-4F91-BA29-747E26BCF5E3}"/>
              </a:ext>
            </a:extLst>
          </p:cNvPr>
          <p:cNvSpPr/>
          <p:nvPr/>
        </p:nvSpPr>
        <p:spPr>
          <a:xfrm>
            <a:off x="4997724" y="5240473"/>
            <a:ext cx="29204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dirty="0"/>
              <a:t>Горизонтальное сечение дрейфовой камеры поперечное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07258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B92FD-BB2C-4004-B273-CD9931A5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9" y="31590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 работы дрейфовой камеры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5B525-1495-4CED-87D9-27A0AA02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DF769B-49ED-4693-96B5-9B7D08B88F94}"/>
              </a:ext>
            </a:extLst>
          </p:cNvPr>
          <p:cNvSpPr/>
          <p:nvPr/>
        </p:nvSpPr>
        <p:spPr>
          <a:xfrm>
            <a:off x="4636732" y="5112088"/>
            <a:ext cx="3278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/>
              <a:t>Схематичное представление детектирование частиц 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C07C73-382F-41EE-A9E5-E4225737704F}"/>
              </a:ext>
            </a:extLst>
          </p:cNvPr>
          <p:cNvSpPr/>
          <p:nvPr/>
        </p:nvSpPr>
        <p:spPr>
          <a:xfrm>
            <a:off x="133930" y="1960669"/>
            <a:ext cx="3566342" cy="309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Координатная точность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мм</a:t>
            </a:r>
          </a:p>
          <a:p>
            <a:pPr marL="136922" indent="-1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Угловая точность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</a:t>
            </a:r>
          </a:p>
          <a:p>
            <a:pPr marL="136922" indent="-1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дрейфа электронов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6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мкс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922" indent="-1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дрейфа – 0,045 мм/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922" indent="-1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газовой смеси: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+ 6% CO</a:t>
            </a:r>
            <a:r>
              <a:rPr lang="en-US" alt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60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922" indent="-1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двух треков 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мм</a:t>
            </a:r>
          </a:p>
          <a:p>
            <a:pPr marL="136922" indent="-1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120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735" indent="-1607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1125" dirty="0">
              <a:solidFill>
                <a:srgbClr val="000000"/>
              </a:solidFill>
            </a:endParaRPr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372F2A9F-8BAC-4707-B895-20563C717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55689"/>
              </p:ext>
            </p:extLst>
          </p:nvPr>
        </p:nvGraphicFramePr>
        <p:xfrm>
          <a:off x="3773555" y="2058865"/>
          <a:ext cx="5004412" cy="289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3" imgW="5953071" imgH="3695751" progId="Visio.Drawing.11">
                  <p:embed/>
                </p:oleObj>
              </mc:Choice>
              <mc:Fallback>
                <p:oleObj name="Visio" r:id="rId3" imgW="5953071" imgH="3695751" progId="Visio.Drawing.11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8557"/>
                      <a:stretch>
                        <a:fillRect/>
                      </a:stretch>
                    </p:blipFill>
                    <p:spPr bwMode="auto">
                      <a:xfrm>
                        <a:off x="3773555" y="2058865"/>
                        <a:ext cx="5004412" cy="28988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B6A788-08C9-467C-8FC4-D80160AC3C97}"/>
              </a:ext>
            </a:extLst>
          </p:cNvPr>
          <p:cNvSpPr/>
          <p:nvPr/>
        </p:nvSpPr>
        <p:spPr>
          <a:xfrm>
            <a:off x="3920121" y="2321861"/>
            <a:ext cx="1015616" cy="53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88580A3-8330-48FF-9FBF-E2695AC398C8}"/>
              </a:ext>
            </a:extLst>
          </p:cNvPr>
          <p:cNvSpPr/>
          <p:nvPr/>
        </p:nvSpPr>
        <p:spPr>
          <a:xfrm>
            <a:off x="3920120" y="2539479"/>
            <a:ext cx="1033937" cy="4732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8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Напряжённость </a:t>
            </a:r>
          </a:p>
          <a:p>
            <a:pPr algn="ctr"/>
            <a:r>
              <a:rPr lang="ru-RU" altLang="ru-RU" sz="8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</a:p>
          <a:p>
            <a:pPr algn="ctr"/>
            <a:r>
              <a:rPr lang="ru-RU" altLang="ru-RU" sz="8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В/см</a:t>
            </a:r>
            <a:endParaRPr lang="ru-RU" sz="825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A8B56A6-EDE4-4092-B3A7-BCB8CC828E1E}"/>
              </a:ext>
            </a:extLst>
          </p:cNvPr>
          <p:cNvSpPr/>
          <p:nvPr/>
        </p:nvSpPr>
        <p:spPr>
          <a:xfrm>
            <a:off x="4206285" y="3438303"/>
            <a:ext cx="28649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401CAD9-E198-433E-967C-3EFA533988F2}"/>
              </a:ext>
            </a:extLst>
          </p:cNvPr>
          <p:cNvSpPr/>
          <p:nvPr/>
        </p:nvSpPr>
        <p:spPr>
          <a:xfrm>
            <a:off x="3645201" y="2023285"/>
            <a:ext cx="5132766" cy="28988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32437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8FFC-4140-4285-BB85-DEE349FB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37" y="368989"/>
            <a:ext cx="8445958" cy="99417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Реконструкция треков, метод перебора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835ABC2-87CF-4FFF-A1C0-EB02AFFC9FF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41460"/>
              </p:ext>
            </p:extLst>
          </p:nvPr>
        </p:nvGraphicFramePr>
        <p:xfrm>
          <a:off x="146423" y="1603541"/>
          <a:ext cx="4291647" cy="328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23" y="1603541"/>
                        <a:ext cx="4291647" cy="328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E4A5E8-0685-472A-8EA2-B4E03908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38CC25-A35C-41D3-92C3-8F1FCA388C83}"/>
              </a:ext>
            </a:extLst>
          </p:cNvPr>
          <p:cNvSpPr/>
          <p:nvPr/>
        </p:nvSpPr>
        <p:spPr>
          <a:xfrm>
            <a:off x="313350" y="1828800"/>
            <a:ext cx="3725990" cy="29178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E4ADB09-4FE0-45E9-BBEE-DE43299D66E5}"/>
              </a:ext>
            </a:extLst>
          </p:cNvPr>
          <p:cNvCxnSpPr>
            <a:cxnSpLocks/>
          </p:cNvCxnSpPr>
          <p:nvPr/>
        </p:nvCxnSpPr>
        <p:spPr>
          <a:xfrm>
            <a:off x="1375066" y="3202084"/>
            <a:ext cx="132011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03791C9-1649-47CB-A3C9-7843D320D7DD}"/>
              </a:ext>
            </a:extLst>
          </p:cNvPr>
          <p:cNvSpPr/>
          <p:nvPr/>
        </p:nvSpPr>
        <p:spPr>
          <a:xfrm>
            <a:off x="1594789" y="2898441"/>
            <a:ext cx="808415" cy="23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ru-RU" sz="900" dirty="0">
                <a:solidFill>
                  <a:schemeClr val="tx1"/>
                </a:solidFill>
              </a:rPr>
              <a:t>τ</a:t>
            </a:r>
            <a:r>
              <a:rPr lang="ru-RU" altLang="ru-RU" sz="750" dirty="0">
                <a:solidFill>
                  <a:schemeClr val="tx1"/>
                </a:solidFill>
              </a:rPr>
              <a:t> </a:t>
            </a:r>
            <a:r>
              <a:rPr lang="ru-RU" sz="750" dirty="0">
                <a:solidFill>
                  <a:schemeClr val="tx1"/>
                </a:solidFill>
              </a:rPr>
              <a:t>~ </a:t>
            </a:r>
            <a:r>
              <a:rPr lang="ru-RU" sz="788" dirty="0">
                <a:solidFill>
                  <a:schemeClr val="tx1"/>
                </a:solidFill>
              </a:rPr>
              <a:t>5,5</a:t>
            </a:r>
            <a:r>
              <a:rPr lang="ru-RU" sz="825" dirty="0">
                <a:solidFill>
                  <a:schemeClr val="tx1"/>
                </a:solidFill>
              </a:rPr>
              <a:t> мкс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7EEEB4-72DB-4E79-8171-4C4EFF1D03A1}"/>
              </a:ext>
            </a:extLst>
          </p:cNvPr>
          <p:cNvSpPr/>
          <p:nvPr/>
        </p:nvSpPr>
        <p:spPr>
          <a:xfrm>
            <a:off x="559754" y="4810301"/>
            <a:ext cx="29507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dirty="0"/>
              <a:t>Распределение сигналов одного канала ДК по времени.</a:t>
            </a:r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CD2174-3668-43B4-B78E-A3964CB70D18}"/>
              </a:ext>
            </a:extLst>
          </p:cNvPr>
          <p:cNvSpPr/>
          <p:nvPr/>
        </p:nvSpPr>
        <p:spPr>
          <a:xfrm>
            <a:off x="4380991" y="4954554"/>
            <a:ext cx="41539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dirty="0"/>
              <a:t>Схематичное представление реконструкции трека заряженной частицы в дрейфовой камере</a:t>
            </a:r>
            <a:endParaRPr lang="ru-RU" sz="13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10676C-BCCA-4E37-9D0D-A7FDEB43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29" y="1903446"/>
            <a:ext cx="4658641" cy="26861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81BF87-BB4D-4E76-88EF-83C17BD1CFDC}"/>
              </a:ext>
            </a:extLst>
          </p:cNvPr>
          <p:cNvSpPr/>
          <p:nvPr/>
        </p:nvSpPr>
        <p:spPr>
          <a:xfrm>
            <a:off x="4632961" y="5753327"/>
            <a:ext cx="1592580" cy="3000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x × tan(K) + B</a:t>
            </a:r>
            <a:endParaRPr lang="ru-RU" sz="13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7ABDBD5-A025-42E4-9C2E-4827AD1A258F}"/>
              </a:ext>
            </a:extLst>
          </p:cNvPr>
          <p:cNvSpPr/>
          <p:nvPr/>
        </p:nvSpPr>
        <p:spPr>
          <a:xfrm>
            <a:off x="6363828" y="5781450"/>
            <a:ext cx="21710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трека частицы</a:t>
            </a:r>
            <a:endParaRPr lang="ru-RU" sz="1200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6349194-945C-4E44-B6DC-A31A0D590A4D}"/>
              </a:ext>
            </a:extLst>
          </p:cNvPr>
          <p:cNvCxnSpPr>
            <a:cxnSpLocks/>
          </p:cNvCxnSpPr>
          <p:nvPr/>
        </p:nvCxnSpPr>
        <p:spPr>
          <a:xfrm>
            <a:off x="1049750" y="3202084"/>
            <a:ext cx="305181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9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E5E3C-C8FB-4FCB-9BFD-70049591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07" y="226728"/>
            <a:ext cx="7961454" cy="1010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Визуализация </a:t>
            </a:r>
            <a:r>
              <a:rPr lang="en-US" dirty="0"/>
              <a:t>“</a:t>
            </a:r>
            <a:r>
              <a:rPr lang="ru-RU" dirty="0"/>
              <a:t>идеальных</a:t>
            </a:r>
            <a:r>
              <a:rPr lang="en-US" dirty="0"/>
              <a:t>”</a:t>
            </a:r>
            <a:r>
              <a:rPr lang="ru-RU" dirty="0"/>
              <a:t> одиночных событий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C1A27A-4733-49AC-852C-E69E0DE3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9EFCB6-6C99-4928-94EE-F745081EC36E}"/>
              </a:ext>
            </a:extLst>
          </p:cNvPr>
          <p:cNvSpPr/>
          <p:nvPr/>
        </p:nvSpPr>
        <p:spPr>
          <a:xfrm>
            <a:off x="2172684" y="2698346"/>
            <a:ext cx="4890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Точки ионизации с право-левой неоднозначность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C195E1-4823-4319-8316-EBA6BA40065B}"/>
              </a:ext>
            </a:extLst>
          </p:cNvPr>
          <p:cNvSpPr/>
          <p:nvPr/>
        </p:nvSpPr>
        <p:spPr>
          <a:xfrm>
            <a:off x="2581101" y="4377231"/>
            <a:ext cx="4007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Все возможные треки при реконструкции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D9BA53-8BCA-4A73-8B11-117DA95D8963}"/>
              </a:ext>
            </a:extLst>
          </p:cNvPr>
          <p:cNvSpPr/>
          <p:nvPr/>
        </p:nvSpPr>
        <p:spPr>
          <a:xfrm>
            <a:off x="3278073" y="6052467"/>
            <a:ext cx="2679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Конечная реконструкция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4F691E-739B-4B4D-B0AF-16510AD6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38" y="1406721"/>
            <a:ext cx="8758724" cy="11222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C271AB-E0D5-4C95-95AC-18365661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65" y="4871847"/>
            <a:ext cx="8788893" cy="11312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9A458D-DFBA-4396-BDC7-BB5F71345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2" y="3101545"/>
            <a:ext cx="8786620" cy="11196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D0F978-BFA0-4DBA-817F-A00EAD4B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38" y="1406721"/>
            <a:ext cx="8758724" cy="112228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D0704A-F397-4B79-A1F2-F94D8015285A}"/>
              </a:ext>
            </a:extLst>
          </p:cNvPr>
          <p:cNvSpPr/>
          <p:nvPr/>
        </p:nvSpPr>
        <p:spPr>
          <a:xfrm>
            <a:off x="3892550" y="1590675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0A3A501-E3E7-49A9-A63B-58F52BE41F67}"/>
              </a:ext>
            </a:extLst>
          </p:cNvPr>
          <p:cNvSpPr/>
          <p:nvPr/>
        </p:nvSpPr>
        <p:spPr>
          <a:xfrm>
            <a:off x="3806825" y="1760732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3B45F8D-E7CB-41E5-83DA-A49866D042E6}"/>
              </a:ext>
            </a:extLst>
          </p:cNvPr>
          <p:cNvSpPr/>
          <p:nvPr/>
        </p:nvSpPr>
        <p:spPr>
          <a:xfrm>
            <a:off x="3829050" y="1942537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7267DB-B1B0-41AA-9F6A-36C786C781AF}"/>
              </a:ext>
            </a:extLst>
          </p:cNvPr>
          <p:cNvSpPr/>
          <p:nvPr/>
        </p:nvSpPr>
        <p:spPr>
          <a:xfrm>
            <a:off x="3679825" y="2114913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4DA3AA-0780-4969-9CEE-C9245BB85984}"/>
              </a:ext>
            </a:extLst>
          </p:cNvPr>
          <p:cNvSpPr/>
          <p:nvPr/>
        </p:nvSpPr>
        <p:spPr>
          <a:xfrm>
            <a:off x="5168900" y="1590675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1F0F3D-5594-445A-9D5F-FC76EAAFC2FA}"/>
              </a:ext>
            </a:extLst>
          </p:cNvPr>
          <p:cNvSpPr/>
          <p:nvPr/>
        </p:nvSpPr>
        <p:spPr>
          <a:xfrm>
            <a:off x="5203827" y="1750082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1FE5EF-014D-4868-BFBE-AA61E5AC0535}"/>
              </a:ext>
            </a:extLst>
          </p:cNvPr>
          <p:cNvSpPr/>
          <p:nvPr/>
        </p:nvSpPr>
        <p:spPr>
          <a:xfrm>
            <a:off x="5232400" y="1952232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437505-80CF-4664-AD70-25F9B3E0CEF6}"/>
              </a:ext>
            </a:extLst>
          </p:cNvPr>
          <p:cNvSpPr/>
          <p:nvPr/>
        </p:nvSpPr>
        <p:spPr>
          <a:xfrm>
            <a:off x="5324477" y="2111738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A51D3-7CC4-438C-B320-9ED78F9F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92" y="291312"/>
            <a:ext cx="7886700" cy="994172"/>
          </a:xfrm>
        </p:spPr>
        <p:txBody>
          <a:bodyPr/>
          <a:lstStyle/>
          <a:p>
            <a:pPr algn="ctr"/>
            <a:r>
              <a:rPr lang="ru-RU" dirty="0"/>
              <a:t>Реконструкция треков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6E5BEB-94CF-4FDB-832B-4FF54E96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2FE-D3F6-45DB-A289-C80B4EE6D72A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C492EE-82DA-4339-8AF6-E2C7473DB31C}"/>
              </a:ext>
            </a:extLst>
          </p:cNvPr>
          <p:cNvSpPr/>
          <p:nvPr/>
        </p:nvSpPr>
        <p:spPr>
          <a:xfrm>
            <a:off x="4859383" y="5397915"/>
            <a:ext cx="3480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/>
              <a:t>Распределение зарегистрированных одиночных событий по углу.</a:t>
            </a:r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EC2409-3D4F-4835-8700-AB3F52C14A49}"/>
              </a:ext>
            </a:extLst>
          </p:cNvPr>
          <p:cNvSpPr/>
          <p:nvPr/>
        </p:nvSpPr>
        <p:spPr>
          <a:xfrm>
            <a:off x="628650" y="5306618"/>
            <a:ext cx="367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/>
              <a:t>Распределение зарегистрированных одиночных событий вдоль дрейфовой камеры.</a:t>
            </a:r>
            <a:endParaRPr lang="ru-RU" sz="1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B9B18A7-FD0E-40DA-ABBC-5A83D2811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16587"/>
              </p:ext>
            </p:extLst>
          </p:nvPr>
        </p:nvGraphicFramePr>
        <p:xfrm>
          <a:off x="378284" y="1755881"/>
          <a:ext cx="3923586" cy="321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3AAFBF69-4453-4783-9096-CAACE0089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284" y="1755881"/>
                        <a:ext cx="3923586" cy="3215451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3D74D74-AA5E-454F-80AB-DB382C124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99645"/>
              </p:ext>
            </p:extLst>
          </p:nvPr>
        </p:nvGraphicFramePr>
        <p:xfrm>
          <a:off x="4572000" y="1755881"/>
          <a:ext cx="4055304" cy="321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B73AEF-C30A-4364-AECD-B5A2B6FDE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755881"/>
                        <a:ext cx="4055304" cy="321545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39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361EA-3BE8-4D1F-9A8E-5B237962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25" y="36001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поиска прямолинейного участка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844501-1122-4EEF-8860-C3A32A3CF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916" y="1485129"/>
            <a:ext cx="4671319" cy="192699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B40D4-59A9-420B-B510-97A5603C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9614" y="6497985"/>
            <a:ext cx="2057400" cy="273844"/>
          </a:xfrm>
        </p:spPr>
        <p:txBody>
          <a:bodyPr/>
          <a:lstStyle/>
          <a:p>
            <a:fld id="{0F1B82FE-D3F6-45DB-A289-C80B4EE6D72A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9A0B5A-AC58-4BFB-A4CE-C6B3FF2D9A20}"/>
              </a:ext>
            </a:extLst>
          </p:cNvPr>
          <p:cNvSpPr/>
          <p:nvPr/>
        </p:nvSpPr>
        <p:spPr>
          <a:xfrm>
            <a:off x="5752762" y="2093093"/>
            <a:ext cx="295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Принцип реконструкции события методом поиска прямолинейного участка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DAF0C5-0EBB-465A-8237-2E8EAD84E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9" y="3412127"/>
            <a:ext cx="7493369" cy="21097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D94A25-4E6F-4DD2-AF9E-142EB963C460}"/>
              </a:ext>
            </a:extLst>
          </p:cNvPr>
          <p:cNvSpPr/>
          <p:nvPr/>
        </p:nvSpPr>
        <p:spPr>
          <a:xfrm>
            <a:off x="1357761" y="5709305"/>
            <a:ext cx="5872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Визуализация события метода поиска прямолинейного участка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46F127-C2C3-403B-BCEC-75EBC39B8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8" y="3429000"/>
            <a:ext cx="74866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3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471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Visio</vt:lpstr>
      <vt:lpstr>Graph</vt:lpstr>
      <vt:lpstr>Исследование околовертикальных групп мюонов высокой плотности по данным двухплоскостного детектора на дрейфовых камерах</vt:lpstr>
      <vt:lpstr>Детектор ТРЕК и прототип детектора</vt:lpstr>
      <vt:lpstr>Цель</vt:lpstr>
      <vt:lpstr>Дрейфовая камера ИФВЭ</vt:lpstr>
      <vt:lpstr>Принцип работы дрейфовой камеры</vt:lpstr>
      <vt:lpstr>Реконструкция треков, метод перебора</vt:lpstr>
      <vt:lpstr>Визуализация “идеальных” одиночных событий</vt:lpstr>
      <vt:lpstr>Реконструкция треков </vt:lpstr>
      <vt:lpstr>Метод поиска прямолинейного участка</vt:lpstr>
      <vt:lpstr>Метод гистограммирования</vt:lpstr>
      <vt:lpstr>Метод гистограммирования</vt:lpstr>
      <vt:lpstr>Метод гистограммирования</vt:lpstr>
      <vt:lpstr>Множественные события по двум плоскостям</vt:lpstr>
      <vt:lpstr>Зенитный и азимутальный угол методом гистограммирования</vt:lpstr>
      <vt:lpstr>Зенитный и азимутальный угол одиночных треков</vt:lpstr>
      <vt:lpstr>Заключение</vt:lpstr>
      <vt:lpstr>Спасибо за внимание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околовертикальных групп мюонов высокой плотности по данным двухплоскостного детектора на дрейфовых камерах.</dc:title>
  <dc:creator>Иван</dc:creator>
  <cp:lastModifiedBy>Konstantin</cp:lastModifiedBy>
  <cp:revision>74</cp:revision>
  <dcterms:created xsi:type="dcterms:W3CDTF">2020-09-22T17:28:14Z</dcterms:created>
  <dcterms:modified xsi:type="dcterms:W3CDTF">2020-09-29T12:25:04Z</dcterms:modified>
</cp:coreProperties>
</file>