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96" r:id="rId4"/>
  </p:sldMasterIdLst>
  <p:notesMasterIdLst>
    <p:notesMasterId r:id="rId19"/>
  </p:notesMasterIdLst>
  <p:handoutMasterIdLst>
    <p:handoutMasterId r:id="rId20"/>
  </p:handoutMasterIdLst>
  <p:sldIdLst>
    <p:sldId id="285" r:id="rId5"/>
    <p:sldId id="319" r:id="rId6"/>
    <p:sldId id="320" r:id="rId7"/>
    <p:sldId id="344" r:id="rId8"/>
    <p:sldId id="338" r:id="rId9"/>
    <p:sldId id="335" r:id="rId10"/>
    <p:sldId id="336" r:id="rId11"/>
    <p:sldId id="337" r:id="rId12"/>
    <p:sldId id="342" r:id="rId13"/>
    <p:sldId id="339" r:id="rId14"/>
    <p:sldId id="322" r:id="rId15"/>
    <p:sldId id="343" r:id="rId16"/>
    <p:sldId id="325" r:id="rId17"/>
    <p:sldId id="306" r:id="rId1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91898" autoAdjust="0"/>
  </p:normalViewPr>
  <p:slideViewPr>
    <p:cSldViewPr snapToGrid="0">
      <p:cViewPr varScale="1">
        <p:scale>
          <a:sx n="107" d="100"/>
          <a:sy n="107" d="100"/>
        </p:scale>
        <p:origin x="396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0E80E4-8B4F-4831-86C0-D765FAB72BA4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1FBE159-5500-40B1-83B7-877DB9DB19A6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B040C8-62D2-4EA7-B200-D3B8C06AAFD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D92301-1F6E-4E39-A5E0-8A6B111872CF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C2C357-64E7-4646-9205-9300AF1181AD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2231137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771B83-1C90-4B36-BED8-751352559BF4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E3E0DA-5460-4A35-9BCB-6D5A04A65C9D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695195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EB402-408D-4865-8F6C-065C3F0D102D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38317" y="2638044"/>
            <a:ext cx="4270247" cy="310198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2CBB05-0AC0-4A1A-8B67-849EA8792A69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5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38317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6338316" y="2313435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081441-BC88-48B0-8417-83177852E9CC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62B5CF-3EA7-4CD3-B02C-D7E7E8158191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6316B5-5ED2-45EC-812D-CB7D06D39F4F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C55E88-3FE5-4954-A3F8-479C4ED97C0B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096001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20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D4B7118B-DDFC-4D86-A405-45B440D40EE5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02670A8-B5B5-4628-854C-488D1B6B98C1}" type="datetime1">
              <a:rPr lang="ru-RU" noProof="1" smtClean="0"/>
              <a:t>01.10.2020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8A7A6979-0714-4377-B894-6BE4C2D6E202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ид Земли со спутника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 fontScale="90000"/>
          </a:bodyPr>
          <a:lstStyle/>
          <a:p>
            <a:r>
              <a:rPr lang="ru-RU" noProof="1">
                <a:solidFill>
                  <a:schemeClr val="tx1"/>
                </a:solidFill>
              </a:rPr>
              <a:t>Регистрация антипротонов в радиационном поясе в эксперименте ПАМЕЛА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Роденко С.А., Майоров А.Г., Малахов В.В.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 имени коллаборации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PAMELA</a:t>
            </a:r>
            <a:endParaRPr lang="ru-RU" noProof="1">
              <a:solidFill>
                <a:srgbClr val="FFFFFF"/>
              </a:solidFill>
            </a:endParaRPr>
          </a:p>
        </p:txBody>
      </p:sp>
      <p:pic>
        <p:nvPicPr>
          <p:cNvPr id="5" name="Picture 2" descr="http://magistr.mephi.ru/school/tezisy.files/image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87998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Распределение событий по энерговыделению</a:t>
            </a:r>
            <a:r>
              <a:rPr lang="en-US" b="1" dirty="0"/>
              <a:t> </a:t>
            </a:r>
            <a:r>
              <a:rPr lang="ru-RU" b="1" dirty="0"/>
              <a:t>в точке аннигиляции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10</a:t>
            </a:fld>
            <a:endParaRPr lang="ru-RU" noProof="1"/>
          </a:p>
        </p:txBody>
      </p:sp>
      <p:pic>
        <p:nvPicPr>
          <p:cNvPr id="5" name="Содержимое 7" descr="Q_an_apr_0p75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768228" y="1326075"/>
            <a:ext cx="6756796" cy="1837956"/>
          </a:xfrm>
          <a:prstGeom prst="rect">
            <a:avLst/>
          </a:prstGeom>
        </p:spPr>
      </p:pic>
      <p:pic>
        <p:nvPicPr>
          <p:cNvPr id="6" name="Содержимое 8" descr="Q_an_pr_1.pn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 t="8168"/>
          <a:stretch>
            <a:fillRect/>
          </a:stretch>
        </p:blipFill>
        <p:spPr>
          <a:xfrm>
            <a:off x="2738414" y="3254900"/>
            <a:ext cx="6858048" cy="1797654"/>
          </a:xfrm>
          <a:prstGeom prst="rect">
            <a:avLst/>
          </a:prstGeom>
        </p:spPr>
      </p:pic>
      <p:pic>
        <p:nvPicPr>
          <p:cNvPr id="7" name="Содержимое 7" descr="Q_an_pr_2p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8416" y="5112289"/>
            <a:ext cx="6858047" cy="1735719"/>
          </a:xfrm>
          <a:prstGeom prst="rect">
            <a:avLst/>
          </a:prstGeom>
        </p:spPr>
      </p:pic>
      <p:pic>
        <p:nvPicPr>
          <p:cNvPr id="3" name="Picture 2" descr="http://magistr.mephi.ru/school/tezisy.files/image012.png">
            <a:extLst>
              <a:ext uri="{FF2B5EF4-FFF2-40B4-BE49-F238E27FC236}">
                <a16:creationId xmlns:a16="http://schemas.microsoft.com/office/drawing/2014/main" id="{6AAA377C-1652-4226-ADF6-C61658B7F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38747876-3A47-46CA-9C8B-AEB91B4F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0671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413906"/>
            <a:ext cx="4270248" cy="704087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err="1">
                <a:cs typeface="Times New Roman" panose="02020603050405020304" pitchFamily="18" charset="0"/>
              </a:rPr>
              <a:t>Режекция</a:t>
            </a:r>
            <a:r>
              <a:rPr lang="ru-RU" sz="2000" dirty="0">
                <a:cs typeface="Times New Roman" panose="02020603050405020304" pitchFamily="18" charset="0"/>
              </a:rPr>
              <a:t> протонов и </a:t>
            </a:r>
          </a:p>
          <a:p>
            <a:r>
              <a:rPr lang="el-GR" sz="2000" dirty="0">
                <a:cs typeface="Times New Roman" panose="02020603050405020304" pitchFamily="18" charset="0"/>
              </a:rPr>
              <a:t>π </a:t>
            </a:r>
            <a:r>
              <a:rPr lang="ru-RU" sz="2000" dirty="0">
                <a:cs typeface="Times New Roman" panose="02020603050405020304" pitchFamily="18" charset="0"/>
              </a:rPr>
              <a:t>-мезонов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7825740" y="1248437"/>
            <a:ext cx="4270248" cy="704087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>
                <a:cs typeface="Times New Roman" panose="02020603050405020304" pitchFamily="18" charset="0"/>
              </a:rPr>
              <a:t>Зависимость светосилы отбора антипротонов от жесткости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11</a:t>
            </a:fld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59717"/>
            <a:ext cx="7729728" cy="1188720"/>
          </a:xfrm>
        </p:spPr>
        <p:txBody>
          <a:bodyPr/>
          <a:lstStyle/>
          <a:p>
            <a:r>
              <a:rPr lang="ru-RU" b="1" dirty="0"/>
              <a:t>Светосила отбора и </a:t>
            </a:r>
            <a:r>
              <a:rPr lang="ru-RU" b="1" dirty="0" err="1"/>
              <a:t>режекция</a:t>
            </a:r>
            <a:r>
              <a:rPr lang="ru-RU" b="1" dirty="0"/>
              <a:t> фона</a:t>
            </a:r>
            <a:endParaRPr lang="ru-RU" dirty="0"/>
          </a:p>
        </p:txBody>
      </p:sp>
      <p:pic>
        <p:nvPicPr>
          <p:cNvPr id="11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2406" r="7870"/>
          <a:stretch/>
        </p:blipFill>
        <p:spPr>
          <a:xfrm>
            <a:off x="196997" y="2283461"/>
            <a:ext cx="7834640" cy="4362939"/>
          </a:xfrm>
          <a:ln>
            <a:noFill/>
          </a:ln>
        </p:spPr>
      </p:pic>
      <p:pic>
        <p:nvPicPr>
          <p:cNvPr id="10" name="Объект 4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3027" r="8516" b="-1"/>
          <a:stretch/>
        </p:blipFill>
        <p:spPr>
          <a:xfrm>
            <a:off x="5274825" y="1962333"/>
            <a:ext cx="6568640" cy="3684705"/>
          </a:xfrm>
          <a:ln>
            <a:noFill/>
          </a:ln>
        </p:spPr>
      </p:pic>
      <p:pic>
        <p:nvPicPr>
          <p:cNvPr id="12" name="Picture 2" descr="http://magistr.mephi.ru/school/tezisy.files/image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619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38C2BB-E35A-47BC-93E0-DFA75E88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t>12</a:t>
            </a:fld>
            <a:endParaRPr lang="ru-RU" noProof="1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5FDE340-0AF1-4D1E-9964-7A5A57D2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77041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dirty="0"/>
              <a:t>Поток антипротонов в радиационном поясе по данным эксперимента ПАМЕЛА</a:t>
            </a:r>
          </a:p>
        </p:txBody>
      </p:sp>
      <p:pic>
        <p:nvPicPr>
          <p:cNvPr id="9" name="Picture 2" descr="http://magistr.mephi.ru/school/tezisy.files/image012.png">
            <a:extLst>
              <a:ext uri="{FF2B5EF4-FFF2-40B4-BE49-F238E27FC236}">
                <a16:creationId xmlns:a16="http://schemas.microsoft.com/office/drawing/2014/main" id="{71A07718-9A49-42B3-A253-F3E910B1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E85CA0B3-EC4A-4650-8450-92CFFF3C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382A591-8CDE-460B-B037-16A8FC3B396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13B194-CB51-4AD6-BA97-AB42A8051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501" y="1478362"/>
            <a:ext cx="9152300" cy="5202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FE2A87-4AE0-48D3-A668-ED940F84BFB5}"/>
              </a:ext>
            </a:extLst>
          </p:cNvPr>
          <p:cNvSpPr txBox="1"/>
          <p:nvPr/>
        </p:nvSpPr>
        <p:spPr>
          <a:xfrm>
            <a:off x="5404919" y="4599160"/>
            <a:ext cx="5269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Preliminarily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5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50294"/>
            <a:ext cx="7729728" cy="1188720"/>
          </a:xfrm>
        </p:spPr>
        <p:txBody>
          <a:bodyPr/>
          <a:lstStyle/>
          <a:p>
            <a:r>
              <a:rPr lang="ru-RU" b="1" dirty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422" y="1914521"/>
            <a:ext cx="11149155" cy="45496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В работе приводится методика идентификации низкоэнергетических антипротонов по данным эксперимента ПАМЕЛА. </a:t>
            </a:r>
            <a:r>
              <a:rPr lang="ru-RU" sz="1800" dirty="0"/>
              <a:t>Методика показала хорошую эффективность отбора полезных событий, надёжно исключая фон.</a:t>
            </a:r>
          </a:p>
          <a:p>
            <a:pPr>
              <a:lnSpc>
                <a:spcPct val="150000"/>
              </a:lnSpc>
            </a:pPr>
            <a:r>
              <a:rPr lang="ru-RU" dirty="0"/>
              <a:t>С ее помощью восстановлен дифференциальный энергетический спектр антипротонов в радиационном поясе по данным эксперимента ПАМЕЛА за 2006 - 2016 гг.</a:t>
            </a:r>
          </a:p>
          <a:p>
            <a:pPr>
              <a:lnSpc>
                <a:spcPct val="150000"/>
              </a:lnSpc>
            </a:pPr>
            <a:r>
              <a:rPr lang="ru-RU" dirty="0"/>
              <a:t>Удалось увеличить статистику зарегистрированных антипротонов.</a:t>
            </a:r>
          </a:p>
          <a:p>
            <a:pPr>
              <a:lnSpc>
                <a:spcPct val="150000"/>
              </a:lnSpc>
            </a:pPr>
            <a:r>
              <a:rPr lang="ru-RU" dirty="0"/>
              <a:t>Планируется провести анализ полученных результатов и восстановить временную динамику </a:t>
            </a:r>
            <a:r>
              <a:rPr lang="ru-RU" dirty="0" smtClean="0"/>
              <a:t>антипротонов  </a:t>
            </a:r>
            <a:r>
              <a:rPr lang="ru-RU" dirty="0"/>
              <a:t>радиационном поясе.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Выражаю благодарность РНФ за поддержку (19-72-10161)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13</a:t>
            </a:fld>
            <a:endParaRPr lang="ru-RU" noProof="1"/>
          </a:p>
        </p:txBody>
      </p:sp>
      <p:pic>
        <p:nvPicPr>
          <p:cNvPr id="6" name="Picture 2" descr="http://magistr.mephi.ru/school/tezisy.files/image012.png">
            <a:extLst>
              <a:ext uri="{FF2B5EF4-FFF2-40B4-BE49-F238E27FC236}">
                <a16:creationId xmlns:a16="http://schemas.microsoft.com/office/drawing/2014/main" id="{0230877E-F5AB-4FF1-B687-C51D5AAA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5062E1D-2880-44EB-9A53-CF253A9A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098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t>14</a:t>
            </a:fld>
            <a:endParaRPr lang="ru-RU" noProof="1"/>
          </a:p>
        </p:txBody>
      </p:sp>
      <p:pic>
        <p:nvPicPr>
          <p:cNvPr id="2" name="Picture 2" descr="http://magistr.mephi.ru/school/tezisy.files/image012.png">
            <a:extLst>
              <a:ext uri="{FF2B5EF4-FFF2-40B4-BE49-F238E27FC236}">
                <a16:creationId xmlns:a16="http://schemas.microsoft.com/office/drawing/2014/main" id="{7F50ACE4-B5FB-4292-9DB6-90C04587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64D2BE44-DD68-4F56-9C5B-D5F84230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988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9556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dirty="0"/>
              <a:t>Поток антипротонов в радиационном поясе по данным эксперимента ПАМЕЛА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941" y="1533903"/>
            <a:ext cx="7140117" cy="486689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2</a:t>
            </a:fld>
            <a:endParaRPr lang="ru-RU" noProof="1"/>
          </a:p>
        </p:txBody>
      </p:sp>
      <p:pic>
        <p:nvPicPr>
          <p:cNvPr id="3" name="Picture 2" descr="http://magistr.mephi.ru/school/tezisy.files/image012.png">
            <a:extLst>
              <a:ext uri="{FF2B5EF4-FFF2-40B4-BE49-F238E27FC236}">
                <a16:creationId xmlns:a16="http://schemas.microsoft.com/office/drawing/2014/main" id="{A4D22245-6304-4706-B12D-102C641CF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BCE7C410-1CF7-4005-9CBF-ED82E694F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B9811F-2668-4EC1-B0B8-6A9BE9E787CE}"/>
              </a:ext>
            </a:extLst>
          </p:cNvPr>
          <p:cNvSpPr txBox="1"/>
          <p:nvPr/>
        </p:nvSpPr>
        <p:spPr>
          <a:xfrm>
            <a:off x="323662" y="6342646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O. Adriani et al. ApJL 2011. 737: L 29 P. 5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5139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3</a:t>
            </a:fld>
            <a:endParaRPr lang="ru-RU" noProof="1"/>
          </a:p>
        </p:txBody>
      </p:sp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1"/>
          <a:stretch>
            <a:fillRect/>
          </a:stretch>
        </p:blipFill>
        <p:spPr>
          <a:xfrm>
            <a:off x="1274772" y="37708"/>
            <a:ext cx="9174262" cy="6674177"/>
          </a:xfrm>
        </p:spPr>
      </p:pic>
      <p:sp>
        <p:nvSpPr>
          <p:cNvPr id="8" name="TextBox 7"/>
          <p:cNvSpPr txBox="1"/>
          <p:nvPr/>
        </p:nvSpPr>
        <p:spPr>
          <a:xfrm>
            <a:off x="241561" y="6429791"/>
            <a:ext cx="3274638" cy="30777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июнь 2006 –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2016, Ресурс ДК1</a:t>
            </a:r>
          </a:p>
        </p:txBody>
      </p:sp>
      <p:pic>
        <p:nvPicPr>
          <p:cNvPr id="9" name="Picture 2" descr="http://magistr.mephi.ru/school/tezisy.files/image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321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FA7C0-5083-4ECD-A962-3984C31E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77041"/>
            <a:ext cx="7729728" cy="1188720"/>
          </a:xfrm>
        </p:spPr>
        <p:txBody>
          <a:bodyPr/>
          <a:lstStyle/>
          <a:p>
            <a:r>
              <a:rPr lang="ru-RU" dirty="0"/>
              <a:t>Исследование Антипротонов в радиационном поясе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22B23-950A-4A4C-95B2-6D21D1B6E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339" y="2040970"/>
            <a:ext cx="10047322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При обработке экспериментальных данных за весь период работы прибора с 2006 по 2016 годы будет:</a:t>
            </a:r>
          </a:p>
          <a:p>
            <a:endParaRPr lang="ru-RU" b="1" dirty="0"/>
          </a:p>
          <a:p>
            <a:r>
              <a:rPr lang="ru-RU" dirty="0"/>
              <a:t>увеличена общая статистики антипротонов в радиационном поясе, что позволит обновить результат 2011 года,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восстановлена временная динамика потоков антипротонов в радиационном поясе.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0887E2-EAD0-4EA9-BBCA-6560771C3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4</a:t>
            </a:fld>
            <a:endParaRPr lang="ru-RU" noProof="1"/>
          </a:p>
        </p:txBody>
      </p:sp>
      <p:pic>
        <p:nvPicPr>
          <p:cNvPr id="6" name="Picture 2" descr="http://magistr.mephi.ru/school/tezisy.files/image012.png">
            <a:extLst>
              <a:ext uri="{FF2B5EF4-FFF2-40B4-BE49-F238E27FC236}">
                <a16:creationId xmlns:a16="http://schemas.microsoft.com/office/drawing/2014/main" id="{D2BDEAE4-23F2-4D6C-A60E-565DF511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B3A54BDE-B4CE-4D6D-AFBC-2F46D449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940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50292"/>
            <a:ext cx="7729728" cy="1188720"/>
          </a:xfrm>
        </p:spPr>
        <p:txBody>
          <a:bodyPr/>
          <a:lstStyle/>
          <a:p>
            <a:r>
              <a:rPr lang="ru-RU" dirty="0"/>
              <a:t>Восстановление треков антипротонов в калориметре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5</a:t>
            </a:fld>
            <a:endParaRPr lang="ru-RU" noProof="1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9443"/>
          <a:stretch/>
        </p:blipFill>
        <p:spPr>
          <a:xfrm>
            <a:off x="800394" y="1465184"/>
            <a:ext cx="7237255" cy="2287214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/>
          <a:srcRect t="31160" r="51325" b="36373"/>
          <a:stretch/>
        </p:blipFill>
        <p:spPr>
          <a:xfrm>
            <a:off x="8037649" y="1465184"/>
            <a:ext cx="3313631" cy="2285835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2"/>
          <a:srcRect t="62866"/>
          <a:stretch/>
        </p:blipFill>
        <p:spPr>
          <a:xfrm>
            <a:off x="4752892" y="3839533"/>
            <a:ext cx="6594177" cy="2532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82" y="3839532"/>
            <a:ext cx="3979610" cy="2532479"/>
          </a:xfrm>
          <a:prstGeom prst="rect">
            <a:avLst/>
          </a:prstGeom>
        </p:spPr>
      </p:pic>
      <p:pic>
        <p:nvPicPr>
          <p:cNvPr id="3" name="Picture 2" descr="http://magistr.mephi.ru/school/tezisy.files/image012.png">
            <a:extLst>
              <a:ext uri="{FF2B5EF4-FFF2-40B4-BE49-F238E27FC236}">
                <a16:creationId xmlns:a16="http://schemas.microsoft.com/office/drawing/2014/main" id="{311AE955-767E-4F90-B502-8E9BE090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D46DA52E-85F5-48F8-BC7F-F5BE4423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944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9742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Методика идентификации антипротонов на основе многомерного анализа данных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5353" y="1611984"/>
            <a:ext cx="11425286" cy="497169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выделения антипротонов использованы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независимые (слабо коррелирующие) признаки</a:t>
            </a:r>
            <a:endParaRPr lang="ru-RU" b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калориметре</a:t>
            </a:r>
          </a:p>
          <a:p>
            <a:pPr lvl="0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сработавших стрипов;</a:t>
            </a:r>
          </a:p>
          <a:p>
            <a:pPr lvl="0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энерговыделение в калориметре;</a:t>
            </a:r>
          </a:p>
          <a:p>
            <a:pPr lvl="0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центра масс для сработавших стрипов (в пространстве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плосткость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-стрип);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энерговыделения вдоль трека (кривая Брэгга), в частности:</a:t>
            </a:r>
          </a:p>
          <a:p>
            <a:pPr lvl="1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ионизационные потери в точке влета вдоль трека (в первой плоскости);</a:t>
            </a:r>
          </a:p>
          <a:p>
            <a:pPr lvl="1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максимум энерговыделения вдоль трека (ожидается в точке аннигиляции);</a:t>
            </a:r>
          </a:p>
          <a:p>
            <a:pPr lvl="0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пробег.</a:t>
            </a:r>
          </a:p>
          <a:p>
            <a:pPr marL="0" lvl="0" indent="0">
              <a:buNone/>
            </a:pPr>
            <a:endParaRPr lang="ru-RU" dirty="0"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во время-пролётной системе</a:t>
            </a:r>
          </a:p>
          <a:p>
            <a:pPr lvl="0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измеренная скорость;</a:t>
            </a:r>
          </a:p>
          <a:p>
            <a:pPr lvl="0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ионизационные потери в каждой из плоскостей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ru-RU" dirty="0"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t>6</a:t>
            </a:fld>
            <a:endParaRPr lang="ru-RU" noProof="1"/>
          </a:p>
        </p:txBody>
      </p:sp>
      <p:pic>
        <p:nvPicPr>
          <p:cNvPr id="6" name="Picture 2" descr="http://magistr.mephi.ru/school/tezisy.files/image012.png">
            <a:extLst>
              <a:ext uri="{FF2B5EF4-FFF2-40B4-BE49-F238E27FC236}">
                <a16:creationId xmlns:a16="http://schemas.microsoft.com/office/drawing/2014/main" id="{1C5B87CF-1C92-4B69-92F6-DDCC4064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28B49A20-C7B3-4288-A457-C039CEBF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045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13513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Методика идентификации антипротонов на основе многомерного анализа данных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7</a:t>
            </a:fld>
            <a:endParaRPr lang="ru-RU" noProof="1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0738"/>
          <a:stretch/>
        </p:blipFill>
        <p:spPr>
          <a:xfrm>
            <a:off x="2862649" y="2090402"/>
            <a:ext cx="6466702" cy="4632465"/>
          </a:xfrm>
          <a:prstGeom prst="rect">
            <a:avLst/>
          </a:prstGeom>
        </p:spPr>
      </p:pic>
      <p:pic>
        <p:nvPicPr>
          <p:cNvPr id="3" name="Picture 2" descr="http://magistr.mephi.ru/school/tezisy.files/image012.png">
            <a:extLst>
              <a:ext uri="{FF2B5EF4-FFF2-40B4-BE49-F238E27FC236}">
                <a16:creationId xmlns:a16="http://schemas.microsoft.com/office/drawing/2014/main" id="{F636A97E-E24B-4AD9-93A2-2F059DDD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09F11092-D003-4BAB-9681-D2EA2C0B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B4A3855-DE0B-42CD-90D1-0FF029A483B6}"/>
              </a:ext>
            </a:extLst>
          </p:cNvPr>
          <p:cNvSpPr txBox="1">
            <a:spLocks/>
          </p:cNvSpPr>
          <p:nvPr/>
        </p:nvSpPr>
        <p:spPr>
          <a:xfrm>
            <a:off x="2605216" y="1586996"/>
            <a:ext cx="6981568" cy="4953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энергии протонами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антипротонами в третьей плоскости ВПС в зависимости от скорости частиц</a:t>
            </a:r>
          </a:p>
        </p:txBody>
      </p:sp>
    </p:spTree>
    <p:extLst>
      <p:ext uri="{BB962C8B-B14F-4D97-AF65-F5344CB8AC3E}">
        <p14:creationId xmlns:p14="http://schemas.microsoft.com/office/powerpoint/2010/main" val="244943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13513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Методика идентификации антипротонов на основе многомерного анализа данных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8</a:t>
            </a:fld>
            <a:endParaRPr lang="ru-RU" noProof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945" y="1565663"/>
            <a:ext cx="6120109" cy="4928672"/>
          </a:xfrm>
          <a:prstGeom prst="rect">
            <a:avLst/>
          </a:prstGeom>
        </p:spPr>
      </p:pic>
      <p:pic>
        <p:nvPicPr>
          <p:cNvPr id="3" name="Picture 2" descr="http://magistr.mephi.ru/school/tezisy.files/image012.png">
            <a:extLst>
              <a:ext uri="{FF2B5EF4-FFF2-40B4-BE49-F238E27FC236}">
                <a16:creationId xmlns:a16="http://schemas.microsoft.com/office/drawing/2014/main" id="{395CBD9A-097A-4CD3-8102-08D55A34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23C7801C-6B13-43FA-A36C-0D95B7C4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33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135133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Методика идентификации антипротонов на основе многомерного анализа данных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ru-RU" noProof="1" smtClean="0"/>
              <a:pPr rtl="0"/>
              <a:t>9</a:t>
            </a:fld>
            <a:endParaRPr lang="ru-RU" noProof="1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932" y="1549055"/>
            <a:ext cx="7974136" cy="5034625"/>
          </a:xfrm>
          <a:prstGeom prst="rect">
            <a:avLst/>
          </a:prstGeom>
        </p:spPr>
      </p:pic>
      <p:pic>
        <p:nvPicPr>
          <p:cNvPr id="3" name="Picture 2" descr="http://magistr.mephi.ru/school/tezisy.files/image012.png">
            <a:extLst>
              <a:ext uri="{FF2B5EF4-FFF2-40B4-BE49-F238E27FC236}">
                <a16:creationId xmlns:a16="http://schemas.microsoft.com/office/drawing/2014/main" id="{D2F01701-3FDB-4B3F-BC8E-96F5DFB5D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0" y="37708"/>
            <a:ext cx="540740" cy="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3ED49D24-DCB5-4E2A-B0C6-2361D37D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4930" y="0"/>
            <a:ext cx="697070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0945058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78_TF56596226.potx" id="{D2167EBB-772B-42BB-B91D-40A7056DDBD1}" vid="{12BCA95D-5DC3-49D9-88C8-8645D35FAFA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775A23-75CA-4614-9647-C9B2CE742CA2}">
  <ds:schemaRefs>
    <ds:schemaRef ds:uri="71af3243-3dd4-4a8d-8c0d-dd76da1f02a5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Посылка</Template>
  <TotalTime>0</TotalTime>
  <Words>358</Words>
  <Application>Microsoft Office PowerPoint</Application>
  <PresentationFormat>Широкоэкранный</PresentationFormat>
  <Paragraphs>59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Gill Sans MT</vt:lpstr>
      <vt:lpstr>Times New Roman</vt:lpstr>
      <vt:lpstr>Посылка</vt:lpstr>
      <vt:lpstr>Регистрация антипротонов в радиационном поясе в эксперименте ПАМЕЛА</vt:lpstr>
      <vt:lpstr>Поток антипротонов в радиационном поясе по данным эксперимента ПАМЕЛА</vt:lpstr>
      <vt:lpstr>Презентация PowerPoint</vt:lpstr>
      <vt:lpstr>Исследование Антипротонов в радиационном поясе</vt:lpstr>
      <vt:lpstr>Восстановление треков антипротонов в калориметре</vt:lpstr>
      <vt:lpstr>Методика идентификации антипротонов на основе многомерного анализа данных</vt:lpstr>
      <vt:lpstr>Методика идентификации антипротонов на основе многомерного анализа данных</vt:lpstr>
      <vt:lpstr>Методика идентификации антипротонов на основе многомерного анализа данных</vt:lpstr>
      <vt:lpstr>Методика идентификации антипротонов на основе многомерного анализа данных</vt:lpstr>
      <vt:lpstr>Распределение событий по энерговыделению в точке аннигиляции</vt:lpstr>
      <vt:lpstr>Светосила отбора и режекция фона</vt:lpstr>
      <vt:lpstr>Поток антипротонов в радиационном поясе по данным эксперимента ПАМЕЛА</vt:lpstr>
      <vt:lpstr>Заключение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2019-12-19T16:13:39Z</dcterms:created>
  <dcterms:modified xsi:type="dcterms:W3CDTF">2020-10-01T13:14:17Z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