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93" r:id="rId4"/>
    <p:sldId id="280" r:id="rId5"/>
    <p:sldId id="258" r:id="rId6"/>
    <p:sldId id="281" r:id="rId7"/>
    <p:sldId id="283" r:id="rId8"/>
    <p:sldId id="288" r:id="rId9"/>
    <p:sldId id="290" r:id="rId10"/>
    <p:sldId id="291" r:id="rId11"/>
    <p:sldId id="292" r:id="rId12"/>
    <p:sldId id="277" r:id="rId13"/>
    <p:sldId id="278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0" d="100"/>
          <a:sy n="110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A9AC2-854E-4D6B-8F98-806247DC03D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F34E-B0A7-4CBD-874A-932A990C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7F34E-B0A7-4CBD-874A-932A990CFD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3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7F34E-B0A7-4CBD-874A-932A990CFD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4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9" Type="http://schemas.openxmlformats.org/officeDocument/2006/relationships/image" Target="../media/image5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971600" y="1256611"/>
            <a:ext cx="7200800" cy="21723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потоков частиц прямого и возвратного альбедо спектрометром </a:t>
            </a:r>
            <a:r>
              <a:rPr lang="ru-RU" sz="3600" spc="-1" dirty="0">
                <a:solidFill>
                  <a:srgbClr val="000000"/>
                </a:solidFill>
                <a:latin typeface="Times New Roman"/>
              </a:rPr>
              <a:t>PAMELA</a:t>
            </a:r>
            <a:endParaRPr lang="ru-RU" sz="3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51520" y="4830840"/>
            <a:ext cx="8640960" cy="686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 О.А., НИЯУ МИФИ</a:t>
            </a: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21487B-26C4-4A1A-AB04-22BAC15D960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E06CE-7F04-46B2-9B2F-D501805B09E8}"/>
              </a:ext>
            </a:extLst>
          </p:cNvPr>
          <p:cNvSpPr txBox="1"/>
          <p:nvPr/>
        </p:nvSpPr>
        <p:spPr>
          <a:xfrm>
            <a:off x="3059832" y="6351508"/>
            <a:ext cx="300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- 2020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DC341F-E1E2-44DD-A934-0C0715399EAD}"/>
              </a:ext>
            </a:extLst>
          </p:cNvPr>
          <p:cNvSpPr txBox="1"/>
          <p:nvPr/>
        </p:nvSpPr>
        <p:spPr>
          <a:xfrm>
            <a:off x="262703" y="548680"/>
            <a:ext cx="861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Дифференциальные энергетические спектры протонов прямого и возвратного альбедо, а также ГКЛ по данным эксперимента PAMELA (|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8DB257-6ECF-4E5F-848D-25F729D00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3" y="1988840"/>
            <a:ext cx="861859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5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51520" y="548680"/>
            <a:ext cx="8640960" cy="6966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Заключение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394DC-F162-485E-BEC3-0C058CB3BE71}"/>
              </a:ext>
            </a:extLst>
          </p:cNvPr>
          <p:cNvSpPr txBox="1"/>
          <p:nvPr/>
        </p:nvSpPr>
        <p:spPr>
          <a:xfrm>
            <a:off x="251520" y="1443841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выработана методика для выделения потоков вторичных протонов, летящих сверху вниз (возвратное альбедо) и снизу вверх (прямое альбедо) относительно вертикальной приборной оси спектрометра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методика применена к экспериментальным данным спектрометра PAMELA собранных в период работы с 19 июля 2006 по 26 марта 2007. Отобраны протоны прямого и возвратного альбедо и восстановлены их дифференциальные энергетические спектры для низких и высоких геомагнитных широт.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Выработанная методика позволяет регистрировать частицы, летящие снизу, частицы прямого альбедо, что дает возможность рассматривать альбедную компоненту в приполярных областях.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1520" y="2708920"/>
            <a:ext cx="8640960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Спасибо за внимание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6C85D19-EE6F-4259-A3F5-82811A552C3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7D89A-2332-455F-BE2C-9CA9C21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DAC54-115B-480A-8E36-0AFC659C6C7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51520" y="1281018"/>
            <a:ext cx="864096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дифференциальных энергетических спектров протонов прямого и возвратного альбедо в разных областях околоземного пространства с использованием данных, полученных спектрометром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256A5-A833-49B9-8944-9A7ABB0AD994}"/>
              </a:ext>
            </a:extLst>
          </p:cNvPr>
          <p:cNvSpPr txBox="1"/>
          <p:nvPr/>
        </p:nvSpPr>
        <p:spPr>
          <a:xfrm>
            <a:off x="251520" y="342900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Альбедо космических лучей в околоземном пространстве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экспериментальных данных: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критериев отбора для идентификации частиц прямого и возвратного альбедо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дифференциальных энергетических спектров протонов прямого и возвратного альбедо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37050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51519" y="548680"/>
            <a:ext cx="8632331" cy="706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Альбедо космических лучей в околоземном пространстве</a:t>
            </a:r>
            <a:endParaRPr lang="ru-RU" sz="28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950ADE7-1CB6-4D2B-B737-D4466A591FF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F4C1509-63D4-45AF-8753-FD7418C8B78B}"/>
              </a:ext>
            </a:extLst>
          </p:cNvPr>
          <p:cNvSpPr/>
          <p:nvPr/>
        </p:nvSpPr>
        <p:spPr>
          <a:xfrm>
            <a:off x="6040419" y="2669013"/>
            <a:ext cx="2124221" cy="7599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 альбедо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CC0400E-1E06-4EF4-9B6A-5FCF581C7C8C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7127841" y="3429000"/>
            <a:ext cx="1035930" cy="68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712A8C-1A5A-4CCD-B88E-46036AEDED32}"/>
              </a:ext>
            </a:extLst>
          </p:cNvPr>
          <p:cNvSpPr/>
          <p:nvPr/>
        </p:nvSpPr>
        <p:spPr>
          <a:xfrm>
            <a:off x="7443690" y="4118565"/>
            <a:ext cx="1440161" cy="7064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7B2EBE9-BCA0-4087-85FE-55628879C88C}"/>
              </a:ext>
            </a:extLst>
          </p:cNvPr>
          <p:cNvCxnSpPr>
            <a:cxnSpLocks/>
            <a:stCxn id="2" idx="2"/>
            <a:endCxn id="25" idx="0"/>
          </p:cNvCxnSpPr>
          <p:nvPr/>
        </p:nvCxnSpPr>
        <p:spPr>
          <a:xfrm flipH="1">
            <a:off x="6012160" y="3429001"/>
            <a:ext cx="1090370" cy="71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D68A79C-C436-475C-9E9E-2DA115767D89}"/>
              </a:ext>
            </a:extLst>
          </p:cNvPr>
          <p:cNvSpPr/>
          <p:nvPr/>
        </p:nvSpPr>
        <p:spPr>
          <a:xfrm>
            <a:off x="5292079" y="4141151"/>
            <a:ext cx="1440161" cy="7064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0A1DF38-6269-4A29-BA3A-A784114B979F}"/>
              </a:ext>
            </a:extLst>
          </p:cNvPr>
          <p:cNvSpPr/>
          <p:nvPr/>
        </p:nvSpPr>
        <p:spPr>
          <a:xfrm>
            <a:off x="520505" y="4684542"/>
            <a:ext cx="407963" cy="5302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8C31E7-776B-4BFE-BCE1-1738B1C6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38" y="1973582"/>
            <a:ext cx="4311851" cy="3600399"/>
          </a:xfrm>
          <a:prstGeom prst="rect">
            <a:avLst/>
          </a:prstGeom>
        </p:spPr>
      </p:pic>
      <p:sp>
        <p:nvSpPr>
          <p:cNvPr id="19" name="CustomShape 4">
            <a:extLst>
              <a:ext uri="{FF2B5EF4-FFF2-40B4-BE49-F238E27FC236}">
                <a16:creationId xmlns:a16="http://schemas.microsoft.com/office/drawing/2014/main" id="{5538E1CA-CFEB-4045-9D1B-158D47670656}"/>
              </a:ext>
            </a:extLst>
          </p:cNvPr>
          <p:cNvSpPr/>
          <p:nvPr/>
        </p:nvSpPr>
        <p:spPr>
          <a:xfrm>
            <a:off x="469277" y="5589239"/>
            <a:ext cx="4311851" cy="720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Движение частиц альбедо в магнитном поле Земли</a:t>
            </a: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9841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51520" y="548680"/>
            <a:ext cx="864096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Эксперимент PAMELA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950ADE7-1CB6-4D2B-B737-D4466A591FF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3851920" y="1649239"/>
            <a:ext cx="5040560" cy="4660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1,3,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 -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пролетная система;</a:t>
            </a:r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2,4,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 -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система антисовпадений;</a:t>
            </a:r>
            <a:endParaRPr lang="ru-RU" sz="2000" b="0" strike="noStrike" spc="-1" dirty="0">
              <a:latin typeface="Arial"/>
            </a:endParaRPr>
          </a:p>
          <a:p>
            <a:r>
              <a:rPr lang="en-GB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трековая система;</a:t>
            </a:r>
            <a:endParaRPr lang="ru-RU" sz="2000" b="0" strike="noStrike" spc="-1" dirty="0">
              <a:latin typeface="Arial"/>
            </a:endParaRPr>
          </a:p>
          <a:p>
            <a:r>
              <a:rPr lang="en-GB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магнит;</a:t>
            </a:r>
            <a:endParaRPr lang="ru-RU" sz="2000" b="0" strike="noStrike" spc="-1" dirty="0">
              <a:latin typeface="Arial"/>
            </a:endParaRPr>
          </a:p>
          <a:p>
            <a:r>
              <a:rPr lang="en-GB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9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координатно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чувствительный калориметр;</a:t>
            </a:r>
            <a:endParaRPr lang="ru-RU" sz="2000" b="0" strike="noStrike" spc="-1" dirty="0">
              <a:latin typeface="Arial"/>
            </a:endParaRPr>
          </a:p>
          <a:p>
            <a:r>
              <a:rPr lang="en-GB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10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сцинтилляционный ливневый детектор;</a:t>
            </a:r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нейтронный детектор;</a:t>
            </a:r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гермоконтейнер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251520" y="6013760"/>
            <a:ext cx="2880320" cy="2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Схема научной аппаратуры PAMELA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1F95C6-4B11-414B-A3C5-72F116F79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49239"/>
            <a:ext cx="288032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51520" y="548680"/>
            <a:ext cx="864096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Базовые критерии отбора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950ADE7-1CB6-4D2B-B737-D4466A591FF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3831030" y="1268760"/>
            <a:ext cx="5040560" cy="432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трековой системе идентифицирован 1 трек, не касающийся стенок магнита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трекере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восстановлена с использованием 4-х и более точек в отклоняющей проекции X, 3-х и более точек в ортогональной проекции 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сигналов во всех счетчиках системы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антисовпадений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из 6 плоскостей ВПС не более 1-го сработавшего сцинтилляционного счётчика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926C18-7DB8-4E24-82FC-F0703171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64365"/>
            <a:ext cx="2736304" cy="4951627"/>
          </a:xfrm>
          <a:prstGeom prst="rect">
            <a:avLst/>
          </a:prstGeom>
        </p:spPr>
      </p:pic>
      <p:sp>
        <p:nvSpPr>
          <p:cNvPr id="8" name="Надпись 2">
            <a:extLst>
              <a:ext uri="{FF2B5EF4-FFF2-40B4-BE49-F238E27FC236}">
                <a16:creationId xmlns:a16="http://schemas.microsoft.com/office/drawing/2014/main" id="{15AE99C4-5B30-43F0-9FB6-D1F087AE0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315992"/>
            <a:ext cx="3600400" cy="542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события, удовлетворяющего базовым критериям отбора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0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73158" y="547292"/>
            <a:ext cx="8619322" cy="730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Дополнительные критерии отбора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950ADE7-1CB6-4D2B-B737-D4466A591FF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7F1F0EDA-DD81-4BCD-9978-C5E66C0F7AC1}"/>
              </a:ext>
            </a:extLst>
          </p:cNvPr>
          <p:cNvSpPr/>
          <p:nvPr/>
        </p:nvSpPr>
        <p:spPr>
          <a:xfrm>
            <a:off x="3873559" y="1277501"/>
            <a:ext cx="5018921" cy="50332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Частица прилетела снизу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прохождения частицы детектор насквозь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энерговыделений в верхней и нижней половинах калориметра ~1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частиц пришедших в калориметр сбоку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сработавших стрипов в каждой из 22-х плоскостей калориметра для протонов не более 3-х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отсечения ядерных взаимодействий в калориметре установлен порог энерговыделения в каждой плоскости калориметра </a:t>
            </a:r>
          </a:p>
        </p:txBody>
      </p:sp>
      <p:sp>
        <p:nvSpPr>
          <p:cNvPr id="13" name="Надпись 2">
            <a:extLst>
              <a:ext uri="{FF2B5EF4-FFF2-40B4-BE49-F238E27FC236}">
                <a16:creationId xmlns:a16="http://schemas.microsoft.com/office/drawing/2014/main" id="{7D75CB19-999F-415C-A5B7-F1CC1CDD8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58" y="6315992"/>
            <a:ext cx="3600401" cy="542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события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удовлетворяющего дополнительным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критериям отбора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93D9A1-9345-4249-8FC8-358CFA2D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74091"/>
            <a:ext cx="2930690" cy="48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98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950ADE7-1CB6-4D2B-B737-D4466A591FF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9CE78DE-5221-4700-9709-CE27AE9ECE56}"/>
                  </a:ext>
                </a:extLst>
              </p:cNvPr>
              <p:cNvSpPr/>
              <p:nvPr/>
            </p:nvSpPr>
            <p:spPr>
              <a:xfrm>
                <a:off x="1689618" y="4124276"/>
                <a:ext cx="5760640" cy="846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400" i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</a:rPr>
                            <m:t>sq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∙(1−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2400" i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)∙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9CE78DE-5221-4700-9709-CE27AE9EC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18" y="4124276"/>
                <a:ext cx="5760640" cy="8465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E923688-CB35-45EE-8950-FEF7E2D7CC03}"/>
                  </a:ext>
                </a:extLst>
              </p:cNvPr>
              <p:cNvSpPr/>
              <p:nvPr/>
            </p:nvSpPr>
            <p:spPr>
              <a:xfrm>
                <a:off x="278694" y="5136056"/>
                <a:ext cx="8640961" cy="1184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𝑠𝑞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(-32 ÷ 32)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(-27 ÷ 27) = 3456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площадка, через которую проводилось моделирование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0° ÷ 50° - зенитный угол, под которым в моделировании на прибор запускались частицы;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количество отобранных событий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ru-RU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изначальное количество событий в моделировании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E923688-CB35-45EE-8950-FEF7E2D7C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94" y="5136056"/>
                <a:ext cx="8640961" cy="1184555"/>
              </a:xfrm>
              <a:prstGeom prst="rect">
                <a:avLst/>
              </a:prstGeom>
              <a:blipFill>
                <a:blip r:embed="rId8"/>
                <a:stretch>
                  <a:fillRect l="-423" b="-6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BFAE94-7B82-4C81-A121-7DB1F1532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0" y="358610"/>
            <a:ext cx="84249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68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9CD78-5735-4C2D-9E34-924B3C45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44016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дифференциальных энергетических спектров протонов прямого и возвратного альбедо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DC8EC9-5D6C-456C-8873-27DDEC17FB6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33404" y="2420888"/>
            <a:ext cx="8640960" cy="288032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Обработаны экспериментальные данные спектрометра PAMELA за период 19 июля 2006 - 26 марта 2007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энергетический диапазон, в котором работает PAMELA (от 100 МэВ до нескольких сотен ГэВ) разбит на узкие энергетические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спектры с использованием светосилы, приведённой выше, для различных диапазонов геомагнитных широт</a:t>
            </a:r>
          </a:p>
        </p:txBody>
      </p:sp>
    </p:spTree>
    <p:extLst>
      <p:ext uri="{BB962C8B-B14F-4D97-AF65-F5344CB8AC3E}">
        <p14:creationId xmlns:p14="http://schemas.microsoft.com/office/powerpoint/2010/main" val="143602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A666DC-2DD2-4CF2-91C7-FA203CB0D115}"/>
              </a:ext>
            </a:extLst>
          </p:cNvPr>
          <p:cNvSpPr txBox="1"/>
          <p:nvPr/>
        </p:nvSpPr>
        <p:spPr>
          <a:xfrm>
            <a:off x="251520" y="57924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Дифференциальные энергетические спектры протонов прямого и возвратного альбедо, а также ГКЛ по данным эксперимента PAMELA (0&lt;|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|&lt;0.35)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B0698F-9FD3-40D0-A4BB-11474C5A9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4241"/>
            <a:ext cx="8640960" cy="4314513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32CEE1A-F007-4470-B4FC-DE922C657124}"/>
              </a:ext>
            </a:extLst>
          </p:cNvPr>
          <p:cNvCxnSpPr/>
          <p:nvPr/>
        </p:nvCxnSpPr>
        <p:spPr>
          <a:xfrm>
            <a:off x="6086764" y="3429000"/>
            <a:ext cx="0" cy="2066636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A5FE5FD-6906-4050-813A-2F2F8968456E}"/>
              </a:ext>
            </a:extLst>
          </p:cNvPr>
          <p:cNvCxnSpPr/>
          <p:nvPr/>
        </p:nvCxnSpPr>
        <p:spPr>
          <a:xfrm>
            <a:off x="5130800" y="3429000"/>
            <a:ext cx="0" cy="2066636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FDAD8D-6A99-4051-B978-C5B451A4E712}"/>
              </a:ext>
            </a:extLst>
          </p:cNvPr>
          <p:cNvSpPr txBox="1"/>
          <p:nvPr/>
        </p:nvSpPr>
        <p:spPr>
          <a:xfrm>
            <a:off x="2595418" y="3696260"/>
            <a:ext cx="3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8D09F-AA52-496E-B81A-5B923AD38ACC}"/>
              </a:ext>
            </a:extLst>
          </p:cNvPr>
          <p:cNvSpPr txBox="1"/>
          <p:nvPr/>
        </p:nvSpPr>
        <p:spPr>
          <a:xfrm>
            <a:off x="5442529" y="3696260"/>
            <a:ext cx="3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32E1F-A0C8-4BF2-A629-784B2567FD0D}"/>
              </a:ext>
            </a:extLst>
          </p:cNvPr>
          <p:cNvSpPr txBox="1"/>
          <p:nvPr/>
        </p:nvSpPr>
        <p:spPr>
          <a:xfrm>
            <a:off x="7333677" y="3696260"/>
            <a:ext cx="3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822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12118</TotalTime>
  <Words>560</Words>
  <Application>Microsoft Office PowerPoint</Application>
  <PresentationFormat>Экран (4:3)</PresentationFormat>
  <Paragraphs>70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Восстановление дифференциальных энергетических спектров протонов прямого и возвратного альбедо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cosmic gamma-rays by PAMELA</dc:title>
  <dc:subject/>
  <dc:creator>Ольга Голуб</dc:creator>
  <dc:description/>
  <cp:lastModifiedBy>Ольга Голуб</cp:lastModifiedBy>
  <cp:revision>187</cp:revision>
  <dcterms:created xsi:type="dcterms:W3CDTF">2017-12-26T08:49:29Z</dcterms:created>
  <dcterms:modified xsi:type="dcterms:W3CDTF">2020-09-29T06:13:47Z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