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7" r:id="rId3"/>
    <p:sldId id="283" r:id="rId4"/>
    <p:sldId id="284" r:id="rId5"/>
    <p:sldId id="285" r:id="rId6"/>
    <p:sldId id="258" r:id="rId7"/>
    <p:sldId id="259" r:id="rId8"/>
    <p:sldId id="286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8" autoAdjust="0"/>
    <p:restoredTop sz="94660"/>
  </p:normalViewPr>
  <p:slideViewPr>
    <p:cSldViewPr>
      <p:cViewPr varScale="1">
        <p:scale>
          <a:sx n="77" d="100"/>
          <a:sy n="7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11012-9AC8-419D-923A-B62FCDF20453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435-3697-4EE6-9DEC-5B4175AAE9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31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A435-3697-4EE6-9DEC-5B4175AAE9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28EC-A7CD-41BB-9D1E-E7949E3BE96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CD55-5268-40F9-81B6-00758BDA1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speria.gsfc.nasa.gov/rhessi3/" TargetMode="External"/><Relationship Id="rId2" Type="http://schemas.openxmlformats.org/officeDocument/2006/relationships/hyperlink" Target="https://satdat.ngdc.noaa.gov/sem/goes/data/av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cdaw.gsfc.nasa.gov/CME_li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1783"/>
            <a:ext cx="7543800" cy="76971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геофизики имени академика Е.К.Федорова </a:t>
            </a: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«ИПГ»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93783" cy="1859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момента инжекции протонов в солнечных протонных событиях (СПС) по их временному ходу</a:t>
            </a:r>
            <a:endParaRPr lang="en-US" sz="24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6601"/>
            <a:ext cx="891746" cy="891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" y="61101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/>
          <a:srcRect l="42972" t="11687" r="43078" b="62942"/>
          <a:stretch/>
        </p:blipFill>
        <p:spPr bwMode="auto">
          <a:xfrm>
            <a:off x="8411190" y="276451"/>
            <a:ext cx="702167" cy="700803"/>
          </a:xfrm>
          <a:prstGeom prst="ellipse">
            <a:avLst/>
          </a:prstGeom>
          <a:solidFill>
            <a:schemeClr val="bg2">
              <a:lumMod val="75000"/>
              <a:alpha val="0"/>
            </a:schemeClr>
          </a:solidFill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 descr="http://www.meteorf.ru/upload/iblock/b58/logo2015_2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01"/>
            <a:ext cx="741409" cy="71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347864" y="3284984"/>
            <a:ext cx="224112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Очелков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Ю.П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143529"/>
            <a:ext cx="1725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1956 г.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634" y="6110145"/>
            <a:ext cx="8391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i="1" dirty="0" smtClean="0">
                <a:solidFill>
                  <a:srgbClr val="C00000"/>
                </a:solidFill>
              </a:rPr>
              <a:t>36 Всероссийская  конференция по космическим лучам</a:t>
            </a:r>
            <a:endParaRPr lang="ru-RU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91654" y="404664"/>
          <a:ext cx="8174510" cy="5735786"/>
        </p:xfrm>
        <a:graphic>
          <a:graphicData uri="http://schemas.openxmlformats.org/presentationml/2006/ole">
            <p:oleObj spid="_x0000_s3085" name="Graph" r:id="rId3" imgW="4127500" imgH="289560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6165304"/>
            <a:ext cx="7051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Tinj</a:t>
            </a:r>
            <a:r>
              <a:rPr lang="en-US" sz="1600" dirty="0" smtClean="0"/>
              <a:t> (60-100 </a:t>
            </a:r>
            <a:r>
              <a:rPr lang="en-US" sz="1600" dirty="0" err="1" smtClean="0"/>
              <a:t>MeV</a:t>
            </a:r>
            <a:r>
              <a:rPr lang="en-US" sz="1600" dirty="0" smtClean="0"/>
              <a:t>)=805 </a:t>
            </a:r>
            <a:r>
              <a:rPr lang="ru-RU" sz="1600" dirty="0" smtClean="0"/>
              <a:t>(пунктир- инжекция в момент максимума</a:t>
            </a:r>
            <a:r>
              <a:rPr lang="en-US" sz="1600" dirty="0" smtClean="0"/>
              <a:t> S</a:t>
            </a:r>
            <a:r>
              <a:rPr lang="ru-RU" sz="1600" dirty="0" smtClean="0"/>
              <a:t>Х-вспышки</a:t>
            </a:r>
            <a:r>
              <a:rPr lang="en-US" sz="1600" dirty="0" smtClean="0"/>
              <a:t>  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39552" y="324966"/>
          <a:ext cx="7805193" cy="5481325"/>
        </p:xfrm>
        <a:graphic>
          <a:graphicData uri="http://schemas.openxmlformats.org/presentationml/2006/ole">
            <p:oleObj spid="_x0000_s4108" name="Graph" r:id="rId3" imgW="4127500" imgH="28956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5661248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                    Tinj (30-50MeV)= Tinj (50-60 MeV)=805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0355459"/>
              </p:ext>
            </p:extLst>
          </p:nvPr>
        </p:nvGraphicFramePr>
        <p:xfrm>
          <a:off x="1062008" y="-459432"/>
          <a:ext cx="7690244" cy="5400600"/>
        </p:xfrm>
        <a:graphic>
          <a:graphicData uri="http://schemas.openxmlformats.org/presentationml/2006/ole">
            <p:oleObj spid="_x0000_s5142" name="Graph" r:id="rId3" imgW="4127500" imgH="2895600" progId="Origin50.Graph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6548" y="5013176"/>
            <a:ext cx="8479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Tsx,max=822, T</a:t>
            </a:r>
            <a:r>
              <a:rPr lang="en-US" sz="1400" dirty="0" smtClean="0"/>
              <a:t>CME,start</a:t>
            </a:r>
            <a:r>
              <a:rPr lang="en-US" dirty="0" smtClean="0"/>
              <a:t>=794, T</a:t>
            </a:r>
            <a:r>
              <a:rPr lang="en-US" sz="1400" dirty="0" smtClean="0"/>
              <a:t>CME,r=rs</a:t>
            </a:r>
            <a:r>
              <a:rPr lang="en-US" dirty="0" smtClean="0"/>
              <a:t>=802</a:t>
            </a:r>
            <a:r>
              <a:rPr lang="ru-RU" dirty="0" smtClean="0"/>
              <a:t>,</a:t>
            </a:r>
            <a:r>
              <a:rPr lang="en-US" dirty="0" smtClean="0"/>
              <a:t>  Tinj(30-50MeV)=805</a:t>
            </a:r>
            <a:r>
              <a:rPr lang="ru-RU" dirty="0" smtClean="0"/>
              <a:t>,</a:t>
            </a:r>
            <a:r>
              <a:rPr lang="en-US" dirty="0" smtClean="0"/>
              <a:t>  Tinj(50-60 MeV)=</a:t>
            </a:r>
            <a:r>
              <a:rPr lang="en-US" dirty="0"/>
              <a:t>805 </a:t>
            </a:r>
            <a:r>
              <a:rPr lang="ru-RU" dirty="0" smtClean="0"/>
              <a:t>,</a:t>
            </a:r>
            <a:endParaRPr lang="en-US" dirty="0"/>
          </a:p>
          <a:p>
            <a:r>
              <a:rPr lang="en-US" dirty="0"/>
              <a:t>Tinj (</a:t>
            </a:r>
            <a:r>
              <a:rPr lang="en-US" dirty="0" smtClean="0"/>
              <a:t>60-100 MeV)=805</a:t>
            </a:r>
            <a:r>
              <a:rPr lang="ru-RU" dirty="0" smtClean="0"/>
              <a:t>,</a:t>
            </a:r>
            <a:r>
              <a:rPr lang="en-US" dirty="0" smtClean="0"/>
              <a:t>     Tinj </a:t>
            </a:r>
            <a:r>
              <a:rPr lang="en-US" dirty="0"/>
              <a:t>(&gt;</a:t>
            </a:r>
            <a:r>
              <a:rPr lang="en-US" dirty="0" smtClean="0"/>
              <a:t>100 MeV)=</a:t>
            </a:r>
            <a:r>
              <a:rPr lang="en-US" dirty="0"/>
              <a:t>805 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Вывод </a:t>
            </a:r>
            <a:r>
              <a:rPr lang="ru-RU" dirty="0"/>
              <a:t>: Вывод : инжекция связана с КВМ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11560" y="692696"/>
          <a:ext cx="8238417" cy="5268526"/>
        </p:xfrm>
        <a:graphic>
          <a:graphicData uri="http://schemas.openxmlformats.org/presentationml/2006/ole">
            <p:oleObj spid="_x0000_s6157" name="Graph" r:id="rId3" imgW="4635500" imgH="29591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11663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СПС 1</a:t>
            </a:r>
            <a:r>
              <a:rPr lang="en-US" b="1" dirty="0" smtClean="0"/>
              <a:t>3</a:t>
            </a:r>
            <a:r>
              <a:rPr lang="ru-RU" b="1" dirty="0" smtClean="0"/>
              <a:t>.0</a:t>
            </a:r>
            <a:r>
              <a:rPr lang="en-US" b="1" dirty="0" smtClean="0"/>
              <a:t>2.</a:t>
            </a:r>
            <a:r>
              <a:rPr lang="ru-RU" b="1" dirty="0" smtClean="0"/>
              <a:t> 200</a:t>
            </a:r>
            <a:r>
              <a:rPr lang="en-US" b="1" dirty="0" smtClean="0"/>
              <a:t>6</a:t>
            </a:r>
            <a:r>
              <a:rPr lang="ru-RU" b="1" dirty="0" smtClean="0"/>
              <a:t>     </a:t>
            </a:r>
            <a:r>
              <a:rPr lang="en-US" b="1" dirty="0" smtClean="0"/>
              <a:t>S07W 24   X3.4/4B     </a:t>
            </a:r>
            <a:r>
              <a:rPr lang="en-US" b="1" dirty="0" err="1" smtClean="0"/>
              <a:t>Tsx</a:t>
            </a:r>
            <a:r>
              <a:rPr lang="en-US" b="1" dirty="0" smtClean="0"/>
              <a:t> max=02:40   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8772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</a:t>
            </a:r>
            <a:r>
              <a:rPr lang="en-US" dirty="0" err="1" smtClean="0"/>
              <a:t>Tinj</a:t>
            </a:r>
            <a:r>
              <a:rPr lang="en-US" dirty="0" smtClean="0"/>
              <a:t> (&gt;100MeV) =</a:t>
            </a:r>
            <a:r>
              <a:rPr lang="en-US" dirty="0" err="1" smtClean="0"/>
              <a:t>Tinj</a:t>
            </a:r>
            <a:r>
              <a:rPr lang="en-US" dirty="0" smtClean="0"/>
              <a:t> (60-100 </a:t>
            </a:r>
            <a:r>
              <a:rPr lang="en-US" dirty="0" err="1" smtClean="0"/>
              <a:t>MeV</a:t>
            </a:r>
            <a:r>
              <a:rPr lang="en-US" dirty="0" smtClean="0"/>
              <a:t>)=135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83568" y="188640"/>
          <a:ext cx="7485169" cy="5256583"/>
        </p:xfrm>
        <a:graphic>
          <a:graphicData uri="http://schemas.openxmlformats.org/presentationml/2006/ole">
            <p:oleObj spid="_x0000_s9228" name="Graph" r:id="rId3" imgW="4127500" imgH="28956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5589240"/>
            <a:ext cx="774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Tinj</a:t>
            </a:r>
            <a:r>
              <a:rPr lang="en-US" dirty="0" smtClean="0"/>
              <a:t> (50-60 </a:t>
            </a:r>
            <a:r>
              <a:rPr lang="en-US" dirty="0" err="1" smtClean="0"/>
              <a:t>MeV</a:t>
            </a:r>
            <a:r>
              <a:rPr lang="en-US" dirty="0" smtClean="0"/>
              <a:t>) =130        </a:t>
            </a:r>
            <a:r>
              <a:rPr lang="ru-RU" dirty="0" smtClean="0"/>
              <a:t>Верхняя кривая для интегрального канала </a:t>
            </a:r>
            <a:r>
              <a:rPr lang="en-US" dirty="0" smtClean="0"/>
              <a:t>&gt;50 </a:t>
            </a:r>
            <a:r>
              <a:rPr lang="ru-RU" dirty="0" smtClean="0"/>
              <a:t>МэВ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8100388" cy="5688632"/>
        </p:xfrm>
        <a:graphic>
          <a:graphicData uri="http://schemas.openxmlformats.org/presentationml/2006/ole">
            <p:oleObj spid="_x0000_s10252" name="Graph" r:id="rId3" imgW="4127500" imgH="28956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5661248"/>
            <a:ext cx="7664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Tinj</a:t>
            </a:r>
            <a:r>
              <a:rPr lang="en-US" dirty="0" smtClean="0"/>
              <a:t> (40-80 </a:t>
            </a:r>
            <a:r>
              <a:rPr lang="en-US" dirty="0" err="1" smtClean="0"/>
              <a:t>MeV</a:t>
            </a:r>
            <a:r>
              <a:rPr lang="en-US" dirty="0" smtClean="0"/>
              <a:t>) =130   </a:t>
            </a:r>
            <a:r>
              <a:rPr lang="en-US" dirty="0" err="1" smtClean="0"/>
              <a:t>Tinj</a:t>
            </a:r>
            <a:r>
              <a:rPr lang="en-US" dirty="0" smtClean="0"/>
              <a:t> (80-165 </a:t>
            </a:r>
            <a:r>
              <a:rPr lang="en-US" dirty="0" err="1" smtClean="0"/>
              <a:t>MeV</a:t>
            </a:r>
            <a:r>
              <a:rPr lang="en-US" dirty="0" smtClean="0"/>
              <a:t>) =135   </a:t>
            </a:r>
            <a:r>
              <a:rPr lang="en-US" dirty="0" err="1" smtClean="0"/>
              <a:t>Tinj</a:t>
            </a:r>
            <a:r>
              <a:rPr lang="en-US" dirty="0" smtClean="0"/>
              <a:t> (165-500 </a:t>
            </a:r>
            <a:r>
              <a:rPr lang="en-US" dirty="0" err="1" smtClean="0"/>
              <a:t>MeV</a:t>
            </a:r>
            <a:r>
              <a:rPr lang="en-US" dirty="0" smtClean="0"/>
              <a:t>) =135        </a:t>
            </a:r>
            <a:endParaRPr lang="ru-RU" dirty="0" smtClean="0"/>
          </a:p>
          <a:p>
            <a:r>
              <a:rPr lang="en-US" dirty="0" smtClean="0"/>
              <a:t>     </a:t>
            </a:r>
            <a:endParaRPr lang="ru-RU" dirty="0" smtClean="0"/>
          </a:p>
          <a:p>
            <a:r>
              <a:rPr lang="en-US" dirty="0" smtClean="0"/>
              <a:t>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22920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Tsx,max=</a:t>
            </a:r>
            <a:r>
              <a:rPr lang="ru-RU" dirty="0" smtClean="0"/>
              <a:t>152</a:t>
            </a:r>
            <a:r>
              <a:rPr lang="en-US" dirty="0" smtClean="0"/>
              <a:t>, T</a:t>
            </a:r>
            <a:r>
              <a:rPr lang="en-US" sz="1400" dirty="0" smtClean="0"/>
              <a:t>CME,start</a:t>
            </a:r>
            <a:r>
              <a:rPr lang="en-US" dirty="0" smtClean="0"/>
              <a:t>=</a:t>
            </a:r>
            <a:r>
              <a:rPr lang="ru-RU" dirty="0" smtClean="0"/>
              <a:t>130</a:t>
            </a:r>
            <a:r>
              <a:rPr lang="en-US" dirty="0" smtClean="0"/>
              <a:t>, T</a:t>
            </a:r>
            <a:r>
              <a:rPr lang="en-US" sz="1400" dirty="0" smtClean="0"/>
              <a:t>CME,r=Rs</a:t>
            </a:r>
            <a:r>
              <a:rPr lang="en-US" dirty="0" smtClean="0"/>
              <a:t>=</a:t>
            </a:r>
            <a:r>
              <a:rPr lang="ru-RU" dirty="0" smtClean="0"/>
              <a:t>137</a:t>
            </a:r>
            <a:r>
              <a:rPr lang="en-US" dirty="0" smtClean="0"/>
              <a:t>   Tinj(</a:t>
            </a:r>
            <a:r>
              <a:rPr lang="ru-RU" dirty="0" smtClean="0"/>
              <a:t>40-80</a:t>
            </a:r>
            <a:r>
              <a:rPr lang="en-US" dirty="0" smtClean="0"/>
              <a:t>)=</a:t>
            </a:r>
            <a:r>
              <a:rPr lang="ru-RU" dirty="0" smtClean="0"/>
              <a:t>130</a:t>
            </a:r>
            <a:r>
              <a:rPr lang="en-US" dirty="0" smtClean="0"/>
              <a:t>  Tinj(</a:t>
            </a:r>
            <a:r>
              <a:rPr lang="ru-RU" dirty="0" smtClean="0"/>
              <a:t>80-165</a:t>
            </a:r>
            <a:r>
              <a:rPr lang="en-US" dirty="0" smtClean="0"/>
              <a:t> </a:t>
            </a:r>
            <a:r>
              <a:rPr lang="en-US" dirty="0"/>
              <a:t>MeV</a:t>
            </a:r>
            <a:r>
              <a:rPr lang="en-US" dirty="0" smtClean="0"/>
              <a:t>)=</a:t>
            </a:r>
            <a:r>
              <a:rPr lang="ru-RU" dirty="0" smtClean="0"/>
              <a:t>135</a:t>
            </a:r>
            <a:r>
              <a:rPr lang="en-US" dirty="0" smtClean="0"/>
              <a:t> Tinj (</a:t>
            </a:r>
            <a:r>
              <a:rPr lang="ru-RU" dirty="0" smtClean="0"/>
              <a:t>1</a:t>
            </a:r>
            <a:r>
              <a:rPr lang="en-US" dirty="0" smtClean="0"/>
              <a:t>6</a:t>
            </a:r>
            <a:r>
              <a:rPr lang="ru-RU" dirty="0" smtClean="0"/>
              <a:t>5</a:t>
            </a:r>
            <a:r>
              <a:rPr lang="en-US" dirty="0" smtClean="0"/>
              <a:t>-</a:t>
            </a:r>
            <a:r>
              <a:rPr lang="ru-RU" dirty="0" smtClean="0"/>
              <a:t>5</a:t>
            </a:r>
            <a:r>
              <a:rPr lang="en-US" dirty="0" smtClean="0"/>
              <a:t>00 </a:t>
            </a:r>
            <a:r>
              <a:rPr lang="en-US" dirty="0"/>
              <a:t>MeV</a:t>
            </a:r>
            <a:r>
              <a:rPr lang="en-US" dirty="0" smtClean="0"/>
              <a:t>)=</a:t>
            </a:r>
            <a:r>
              <a:rPr lang="ru-RU" dirty="0" smtClean="0"/>
              <a:t>135</a:t>
            </a:r>
            <a:r>
              <a:rPr lang="en-US" dirty="0" smtClean="0"/>
              <a:t>     </a:t>
            </a:r>
            <a:r>
              <a:rPr lang="en-US" dirty="0"/>
              <a:t>Tinj (&gt;100 MeV</a:t>
            </a:r>
            <a:r>
              <a:rPr lang="en-US" dirty="0" smtClean="0"/>
              <a:t>)=</a:t>
            </a:r>
            <a:r>
              <a:rPr lang="ru-RU" dirty="0" smtClean="0"/>
              <a:t>135</a:t>
            </a:r>
            <a:r>
              <a:rPr lang="en-US" dirty="0" smtClean="0"/>
              <a:t> </a:t>
            </a:r>
            <a:r>
              <a:rPr lang="en-US" dirty="0"/>
              <a:t>Tinj </a:t>
            </a:r>
            <a:r>
              <a:rPr lang="en-US" dirty="0" smtClean="0"/>
              <a:t>(</a:t>
            </a:r>
            <a:r>
              <a:rPr lang="ru-RU" dirty="0" smtClean="0"/>
              <a:t>60-</a:t>
            </a:r>
            <a:r>
              <a:rPr lang="en-US" dirty="0" smtClean="0"/>
              <a:t>100 </a:t>
            </a:r>
            <a:r>
              <a:rPr lang="en-US" dirty="0"/>
              <a:t>MeV)=</a:t>
            </a:r>
            <a:r>
              <a:rPr lang="ru-RU" dirty="0"/>
              <a:t>135</a:t>
            </a:r>
            <a:r>
              <a:rPr lang="en-US" dirty="0"/>
              <a:t> Tinj </a:t>
            </a:r>
            <a:r>
              <a:rPr lang="en-US" dirty="0" smtClean="0"/>
              <a:t>(</a:t>
            </a:r>
            <a:r>
              <a:rPr lang="ru-RU" dirty="0" smtClean="0"/>
              <a:t>50-60</a:t>
            </a:r>
            <a:r>
              <a:rPr lang="en-US" dirty="0" smtClean="0"/>
              <a:t> </a:t>
            </a:r>
            <a:r>
              <a:rPr lang="en-US" dirty="0"/>
              <a:t>MeV)=</a:t>
            </a:r>
            <a:r>
              <a:rPr lang="ru-RU" dirty="0" smtClean="0"/>
              <a:t>130</a:t>
            </a:r>
            <a:r>
              <a:rPr lang="en-US" dirty="0" smtClean="0"/>
              <a:t> </a:t>
            </a:r>
            <a:r>
              <a:rPr lang="ru-RU" dirty="0" smtClean="0"/>
              <a:t>Вывод </a:t>
            </a:r>
            <a:r>
              <a:rPr lang="ru-RU" dirty="0"/>
              <a:t>: </a:t>
            </a:r>
            <a:r>
              <a:rPr lang="ru-RU" dirty="0" smtClean="0"/>
              <a:t> </a:t>
            </a:r>
            <a:r>
              <a:rPr lang="ru-RU" dirty="0"/>
              <a:t>инжекция связана с КВМ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5213513"/>
              </p:ext>
            </p:extLst>
          </p:nvPr>
        </p:nvGraphicFramePr>
        <p:xfrm>
          <a:off x="890903" y="92706"/>
          <a:ext cx="7290185" cy="5119653"/>
        </p:xfrm>
        <a:graphic>
          <a:graphicData uri="http://schemas.openxmlformats.org/presentationml/2006/ole">
            <p:oleObj spid="_x0000_s11281" name="Graph" r:id="rId3" imgW="4131720" imgH="2901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9552" y="548680"/>
          <a:ext cx="7589838" cy="5332412"/>
        </p:xfrm>
        <a:graphic>
          <a:graphicData uri="http://schemas.openxmlformats.org/presentationml/2006/ole">
            <p:oleObj spid="_x0000_s12302" name="Graph" r:id="rId3" imgW="4127500" imgH="28956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26064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СПС </a:t>
            </a:r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11.</a:t>
            </a:r>
            <a:r>
              <a:rPr lang="ru-RU" b="1" dirty="0" smtClean="0"/>
              <a:t> </a:t>
            </a:r>
            <a:r>
              <a:rPr lang="en-US" b="1" dirty="0" smtClean="0"/>
              <a:t>1997</a:t>
            </a:r>
            <a:r>
              <a:rPr lang="ru-RU" b="1" dirty="0" smtClean="0"/>
              <a:t>     </a:t>
            </a:r>
            <a:r>
              <a:rPr lang="en-US" b="1" dirty="0" smtClean="0"/>
              <a:t>S18W 63   X9.4/2B     </a:t>
            </a:r>
            <a:r>
              <a:rPr lang="en-US" b="1" dirty="0" err="1" smtClean="0"/>
              <a:t>Tsx</a:t>
            </a:r>
            <a:r>
              <a:rPr lang="en-US" b="1" dirty="0" smtClean="0"/>
              <a:t> max=11:55   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02128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Tinj</a:t>
            </a:r>
            <a:r>
              <a:rPr lang="en-US" dirty="0" smtClean="0"/>
              <a:t> (&gt;100 </a:t>
            </a:r>
            <a:r>
              <a:rPr lang="en-US" dirty="0" err="1" smtClean="0"/>
              <a:t>MeV</a:t>
            </a:r>
            <a:r>
              <a:rPr lang="en-US" dirty="0" smtClean="0"/>
              <a:t>)=684 </a:t>
            </a:r>
            <a:r>
              <a:rPr lang="ru-RU" dirty="0" smtClean="0"/>
              <a:t>(пунктир- инжекция в момент максимума</a:t>
            </a:r>
            <a:r>
              <a:rPr lang="en-US" dirty="0" smtClean="0"/>
              <a:t> S</a:t>
            </a:r>
            <a:r>
              <a:rPr lang="ru-RU" dirty="0" smtClean="0"/>
              <a:t>Х-вспышки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70186" y="260648"/>
          <a:ext cx="7891177" cy="5536902"/>
        </p:xfrm>
        <a:graphic>
          <a:graphicData uri="http://schemas.openxmlformats.org/presentationml/2006/ole">
            <p:oleObj spid="_x0000_s13324" name="Graph" r:id="rId3" imgW="4127500" imgH="28956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56612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Tinj</a:t>
            </a:r>
            <a:r>
              <a:rPr lang="en-US" dirty="0" smtClean="0"/>
              <a:t> (60-100 </a:t>
            </a:r>
            <a:r>
              <a:rPr lang="en-US" dirty="0" err="1" smtClean="0"/>
              <a:t>MeV</a:t>
            </a:r>
            <a:r>
              <a:rPr lang="en-US" dirty="0" smtClean="0"/>
              <a:t>)=690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27584" y="260648"/>
          <a:ext cx="7285038" cy="5116512"/>
        </p:xfrm>
        <a:graphic>
          <a:graphicData uri="http://schemas.openxmlformats.org/presentationml/2006/ole">
            <p:oleObj spid="_x0000_s14348" name="Graph" r:id="rId3" imgW="4127500" imgH="289560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522920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</a:t>
            </a:r>
            <a:r>
              <a:rPr lang="en-US" dirty="0" err="1" smtClean="0"/>
              <a:t>Tinj</a:t>
            </a:r>
            <a:r>
              <a:rPr lang="en-US" dirty="0" smtClean="0"/>
              <a:t> (&gt;100 </a:t>
            </a:r>
            <a:r>
              <a:rPr lang="en-US" dirty="0" err="1" smtClean="0"/>
              <a:t>MeV</a:t>
            </a:r>
            <a:r>
              <a:rPr lang="en-US" dirty="0" smtClean="0"/>
              <a:t>)=690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Введение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Определение момента инжекции протонов в солнечных протонных событиях (СПС) имеет важное значение в решении вопроса о том , где ускоряются солнечные протоны : в солнечных вспышках или при движении корональных выбросов масс (КВМ) . Этот вопрос является важнейшим в физике солнечных космических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 сих пор является не решенным. Существуют различные точки зрения и различные подходы к его решению. Обычно исследуется начальная стадия СПС и по первому приходу протонов делаются попытки определить момент инжекции протонов в область свободного распространения.  Недостатки такого подхода: использование только одного измерения для решения задачи и трудности определения времени распространения частиц от Солнца до Земли. Кроме того не ясно, как связано ускорение первых пришедших частиц с ускорением основной массы частиц. Другой подход ,определение момента инжекции по временному ходу, также встречается с трудностями, так как  временные ходы событий СПС  отличаются большим разнообразием из-за многообразия условий распространения частиц , и  поэтому отсутствует достаточно  хорошая  их аппроксимация . В работе показывается, что существует целый ряд событий, временной ход которых обладает свойством масштабного подобия ( для энергий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100 МэВ) , что позволяет определять момент инжекции протонов в этих событиях по их временному ходу.</a:t>
            </a:r>
          </a:p>
          <a:p>
            <a:r>
              <a:rPr lang="ru-RU" dirty="0" smtClean="0">
                <a:latin typeface="Calibri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67717421"/>
              </p:ext>
            </p:extLst>
          </p:nvPr>
        </p:nvGraphicFramePr>
        <p:xfrm>
          <a:off x="755576" y="116632"/>
          <a:ext cx="8219743" cy="5256584"/>
        </p:xfrm>
        <a:graphic>
          <a:graphicData uri="http://schemas.openxmlformats.org/presentationml/2006/ole">
            <p:oleObj spid="_x0000_s15380" name="Graph" r:id="rId3" imgW="4637520" imgH="2964960" progId="Origin50.Grap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5696381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Tsx,max=</a:t>
            </a:r>
            <a:r>
              <a:rPr lang="ru-RU" dirty="0" smtClean="0"/>
              <a:t>707</a:t>
            </a:r>
            <a:r>
              <a:rPr lang="en-US" dirty="0" smtClean="0"/>
              <a:t>, T</a:t>
            </a:r>
            <a:r>
              <a:rPr lang="en-US" sz="1400" dirty="0" smtClean="0"/>
              <a:t>CME,start</a:t>
            </a:r>
            <a:r>
              <a:rPr lang="en-US" dirty="0" smtClean="0"/>
              <a:t>=</a:t>
            </a:r>
            <a:r>
              <a:rPr lang="ru-RU" dirty="0" smtClean="0"/>
              <a:t>682</a:t>
            </a:r>
            <a:r>
              <a:rPr lang="en-US" dirty="0" smtClean="0"/>
              <a:t>, T</a:t>
            </a:r>
            <a:r>
              <a:rPr lang="en-US" sz="1400" dirty="0" smtClean="0"/>
              <a:t>CME,r=rs</a:t>
            </a:r>
            <a:r>
              <a:rPr lang="en-US" dirty="0" smtClean="0"/>
              <a:t>=</a:t>
            </a:r>
            <a:r>
              <a:rPr lang="ru-RU" dirty="0" smtClean="0"/>
              <a:t>690,</a:t>
            </a:r>
            <a:r>
              <a:rPr lang="en-US" dirty="0" smtClean="0"/>
              <a:t>  </a:t>
            </a:r>
            <a:r>
              <a:rPr lang="en-US" dirty="0"/>
              <a:t>Tinj(30-50MeV</a:t>
            </a:r>
            <a:r>
              <a:rPr lang="en-US" dirty="0" smtClean="0"/>
              <a:t>)=</a:t>
            </a:r>
            <a:r>
              <a:rPr lang="ru-RU" dirty="0" smtClean="0"/>
              <a:t>690,</a:t>
            </a:r>
            <a:r>
              <a:rPr lang="en-US" dirty="0" smtClean="0"/>
              <a:t>  Tinj </a:t>
            </a:r>
            <a:r>
              <a:rPr lang="en-US" dirty="0"/>
              <a:t>(</a:t>
            </a:r>
            <a:r>
              <a:rPr lang="en-US" dirty="0" smtClean="0"/>
              <a:t>60-</a:t>
            </a:r>
            <a:r>
              <a:rPr lang="ru-RU" dirty="0" smtClean="0"/>
              <a:t>1</a:t>
            </a:r>
            <a:r>
              <a:rPr lang="en-US" dirty="0" smtClean="0"/>
              <a:t>00MeV)=</a:t>
            </a:r>
            <a:r>
              <a:rPr lang="ru-RU" dirty="0" smtClean="0"/>
              <a:t>690</a:t>
            </a:r>
            <a:r>
              <a:rPr lang="en-US" dirty="0" smtClean="0"/>
              <a:t>     </a:t>
            </a:r>
            <a:r>
              <a:rPr lang="en-US" dirty="0"/>
              <a:t>Tinj (&gt;100 MeV</a:t>
            </a:r>
            <a:r>
              <a:rPr lang="en-US" dirty="0" smtClean="0"/>
              <a:t>)=</a:t>
            </a:r>
            <a:r>
              <a:rPr lang="ru-RU" dirty="0" smtClean="0"/>
              <a:t>684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/>
              <a:t>Вывод : инжекция связана с КВМ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71601" y="836712"/>
          <a:ext cx="7290922" cy="5120170"/>
        </p:xfrm>
        <a:graphic>
          <a:graphicData uri="http://schemas.openxmlformats.org/presentationml/2006/ole">
            <p:oleObj spid="_x0000_s16397" name="Graph" r:id="rId3" imgW="4127500" imgH="2895600" progId="Origin50.Graph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11663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СПС </a:t>
            </a:r>
            <a:r>
              <a:rPr lang="ru-RU" b="1" dirty="0" smtClean="0"/>
              <a:t>4.</a:t>
            </a:r>
            <a:r>
              <a:rPr lang="en-US" b="1" dirty="0"/>
              <a:t>11.</a:t>
            </a:r>
            <a:r>
              <a:rPr lang="ru-RU" b="1" dirty="0"/>
              <a:t> </a:t>
            </a:r>
            <a:r>
              <a:rPr lang="en-US" b="1" dirty="0"/>
              <a:t>1997</a:t>
            </a:r>
            <a:r>
              <a:rPr lang="ru-RU" b="1" dirty="0"/>
              <a:t>     </a:t>
            </a:r>
            <a:r>
              <a:rPr lang="en-US" b="1" dirty="0" smtClean="0"/>
              <a:t>S1</a:t>
            </a:r>
            <a:r>
              <a:rPr lang="ru-RU" b="1" dirty="0" smtClean="0"/>
              <a:t>4</a:t>
            </a:r>
            <a:r>
              <a:rPr lang="en-US" b="1" dirty="0" smtClean="0"/>
              <a:t>W </a:t>
            </a:r>
            <a:r>
              <a:rPr lang="ru-RU" b="1" dirty="0" smtClean="0"/>
              <a:t>34</a:t>
            </a:r>
            <a:r>
              <a:rPr lang="en-US" b="1" dirty="0" smtClean="0"/>
              <a:t>   X</a:t>
            </a:r>
            <a:r>
              <a:rPr lang="ru-RU" b="1" dirty="0" smtClean="0"/>
              <a:t>2</a:t>
            </a:r>
            <a:r>
              <a:rPr lang="en-US" b="1" dirty="0" smtClean="0"/>
              <a:t>.</a:t>
            </a:r>
            <a:r>
              <a:rPr lang="ru-RU" b="1" dirty="0" smtClean="0"/>
              <a:t>1</a:t>
            </a:r>
            <a:r>
              <a:rPr lang="en-US" b="1" dirty="0" smtClean="0"/>
              <a:t>/</a:t>
            </a:r>
            <a:r>
              <a:rPr lang="ru-RU" b="1" dirty="0" smtClean="0"/>
              <a:t>3</a:t>
            </a:r>
            <a:r>
              <a:rPr lang="en-US" b="1" dirty="0" smtClean="0"/>
              <a:t>B     </a:t>
            </a:r>
            <a:r>
              <a:rPr lang="en-US" b="1" dirty="0"/>
              <a:t>Tsx </a:t>
            </a:r>
            <a:r>
              <a:rPr lang="en-US" b="1" dirty="0" smtClean="0"/>
              <a:t>max=</a:t>
            </a:r>
            <a:r>
              <a:rPr lang="ru-RU" b="1" dirty="0" smtClean="0"/>
              <a:t>5</a:t>
            </a:r>
            <a:r>
              <a:rPr lang="en-US" b="1" dirty="0" smtClean="0"/>
              <a:t>:5</a:t>
            </a:r>
            <a:r>
              <a:rPr lang="ru-RU" b="1" dirty="0" smtClean="0"/>
              <a:t>8</a:t>
            </a:r>
            <a:r>
              <a:rPr lang="en-US" b="1" dirty="0" smtClean="0"/>
              <a:t>  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6140043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Tinj (&gt;100MeV)=340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2483782"/>
              </p:ext>
            </p:extLst>
          </p:nvPr>
        </p:nvGraphicFramePr>
        <p:xfrm>
          <a:off x="899592" y="188640"/>
          <a:ext cx="7773076" cy="5458771"/>
        </p:xfrm>
        <a:graphic>
          <a:graphicData uri="http://schemas.openxmlformats.org/presentationml/2006/ole">
            <p:oleObj spid="_x0000_s17421" name="Graph" r:id="rId3" imgW="4127500" imgH="2895600" progId="Origin50.Graph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31840" y="5908630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Tinj </a:t>
            </a:r>
            <a:r>
              <a:rPr lang="en-US" dirty="0" smtClean="0"/>
              <a:t>(60-100MeV</a:t>
            </a:r>
            <a:r>
              <a:rPr lang="en-US" dirty="0"/>
              <a:t>)=340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1725926"/>
              </p:ext>
            </p:extLst>
          </p:nvPr>
        </p:nvGraphicFramePr>
        <p:xfrm>
          <a:off x="539552" y="44624"/>
          <a:ext cx="7792779" cy="5472608"/>
        </p:xfrm>
        <a:graphic>
          <a:graphicData uri="http://schemas.openxmlformats.org/presentationml/2006/ole">
            <p:oleObj spid="_x0000_s18446" name="Graph" r:id="rId3" imgW="4127500" imgH="2895600" progId="Origin50.Graph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5517232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Tsx,max=</a:t>
            </a:r>
            <a:r>
              <a:rPr lang="ru-RU" dirty="0" smtClean="0"/>
              <a:t>350</a:t>
            </a:r>
            <a:r>
              <a:rPr lang="en-US" dirty="0" smtClean="0"/>
              <a:t>,  Tsx,0=</a:t>
            </a:r>
            <a:r>
              <a:rPr lang="ru-RU" dirty="0" smtClean="0"/>
              <a:t>3</a:t>
            </a:r>
            <a:r>
              <a:rPr lang="en-US" dirty="0" smtClean="0"/>
              <a:t>47,       T</a:t>
            </a:r>
            <a:r>
              <a:rPr lang="en-US" sz="1400" dirty="0" smtClean="0"/>
              <a:t>CME,start</a:t>
            </a:r>
            <a:r>
              <a:rPr lang="en-US" dirty="0" smtClean="0"/>
              <a:t>=</a:t>
            </a:r>
            <a:r>
              <a:rPr lang="ru-RU" dirty="0" smtClean="0"/>
              <a:t>300</a:t>
            </a:r>
            <a:r>
              <a:rPr lang="en-US" dirty="0" smtClean="0"/>
              <a:t>, T</a:t>
            </a:r>
            <a:r>
              <a:rPr lang="en-US" sz="1400" dirty="0" smtClean="0"/>
              <a:t>CME,r=rs</a:t>
            </a:r>
            <a:r>
              <a:rPr lang="en-US" dirty="0" smtClean="0"/>
              <a:t>=</a:t>
            </a:r>
            <a:r>
              <a:rPr lang="ru-RU" dirty="0" smtClean="0"/>
              <a:t>318</a:t>
            </a:r>
            <a:r>
              <a:rPr lang="en-US" dirty="0" smtClean="0"/>
              <a:t> ,       Tinj </a:t>
            </a:r>
            <a:r>
              <a:rPr lang="en-US" dirty="0"/>
              <a:t>(60-100 MeV</a:t>
            </a:r>
            <a:r>
              <a:rPr lang="en-US" dirty="0" smtClean="0"/>
              <a:t>)=</a:t>
            </a:r>
            <a:r>
              <a:rPr lang="ru-RU" dirty="0" smtClean="0"/>
              <a:t>340</a:t>
            </a:r>
            <a:r>
              <a:rPr lang="en-US" dirty="0" smtClean="0"/>
              <a:t>,  </a:t>
            </a:r>
          </a:p>
          <a:p>
            <a:r>
              <a:rPr lang="en-US" dirty="0" smtClean="0"/>
              <a:t>Tinj </a:t>
            </a:r>
            <a:r>
              <a:rPr lang="en-US" dirty="0"/>
              <a:t>(&gt;</a:t>
            </a:r>
            <a:r>
              <a:rPr lang="en-US" dirty="0" smtClean="0"/>
              <a:t>100MeV)=</a:t>
            </a:r>
            <a:r>
              <a:rPr lang="ru-RU" dirty="0" smtClean="0"/>
              <a:t>340</a:t>
            </a:r>
            <a:r>
              <a:rPr lang="en-US" dirty="0" smtClean="0"/>
              <a:t>  </a:t>
            </a:r>
            <a:r>
              <a:rPr lang="ru-RU" dirty="0" smtClean="0"/>
              <a:t>          </a:t>
            </a:r>
            <a:r>
              <a:rPr lang="ru-RU" dirty="0"/>
              <a:t>Вывод : инжекция связана с КВМ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71600" y="764704"/>
          <a:ext cx="7075022" cy="4968551"/>
        </p:xfrm>
        <a:graphic>
          <a:graphicData uri="http://schemas.openxmlformats.org/presentationml/2006/ole">
            <p:oleObj spid="_x0000_s19468" name="Graph" r:id="rId3" imgW="4127500" imgH="2895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259632" y="620688"/>
          <a:ext cx="6972486" cy="4896544"/>
        </p:xfrm>
        <a:graphic>
          <a:graphicData uri="http://schemas.openxmlformats.org/presentationml/2006/ole">
            <p:oleObj spid="_x0000_s20492" name="Graph" r:id="rId3" imgW="4127500" imgH="2895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2660536"/>
              </p:ext>
            </p:extLst>
          </p:nvPr>
        </p:nvGraphicFramePr>
        <p:xfrm>
          <a:off x="192378" y="116632"/>
          <a:ext cx="7485168" cy="5256583"/>
        </p:xfrm>
        <a:graphic>
          <a:graphicData uri="http://schemas.openxmlformats.org/presentationml/2006/ole">
            <p:oleObj spid="_x0000_s21519" name="Graph" r:id="rId3" imgW="4127500" imgH="2895600" progId="Origin50.Graph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5229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Tsx,max=355  T</a:t>
            </a:r>
            <a:r>
              <a:rPr lang="en-US" sz="1400" dirty="0" smtClean="0"/>
              <a:t>CME,start</a:t>
            </a:r>
            <a:r>
              <a:rPr lang="en-US" dirty="0" smtClean="0"/>
              <a:t>=309, T</a:t>
            </a:r>
            <a:r>
              <a:rPr lang="en-US" sz="1400" dirty="0" smtClean="0"/>
              <a:t>CME,r=Rs</a:t>
            </a:r>
            <a:r>
              <a:rPr lang="en-US" dirty="0" smtClean="0"/>
              <a:t>=331   Tinj(50-60 MeV)=</a:t>
            </a:r>
            <a:r>
              <a:rPr lang="en-US" dirty="0"/>
              <a:t>340 </a:t>
            </a:r>
            <a:r>
              <a:rPr lang="en-US" dirty="0" smtClean="0"/>
              <a:t> Tinj </a:t>
            </a:r>
            <a:r>
              <a:rPr lang="en-US" dirty="0"/>
              <a:t>(</a:t>
            </a:r>
            <a:r>
              <a:rPr lang="en-US" dirty="0" smtClean="0"/>
              <a:t>60-100MeV)=</a:t>
            </a:r>
            <a:r>
              <a:rPr lang="en-US" dirty="0"/>
              <a:t>340 </a:t>
            </a:r>
          </a:p>
          <a:p>
            <a:r>
              <a:rPr lang="en-US" dirty="0"/>
              <a:t>Tinj (&gt;</a:t>
            </a:r>
            <a:r>
              <a:rPr lang="en-US" dirty="0" smtClean="0"/>
              <a:t>100 MeV)=</a:t>
            </a:r>
            <a:r>
              <a:rPr lang="en-US" dirty="0"/>
              <a:t>337 </a:t>
            </a:r>
            <a:r>
              <a:rPr lang="ru-RU" dirty="0" smtClean="0"/>
              <a:t>      Вывод </a:t>
            </a:r>
            <a:r>
              <a:rPr lang="ru-RU" dirty="0"/>
              <a:t>: </a:t>
            </a:r>
            <a:r>
              <a:rPr lang="ru-RU" dirty="0" smtClean="0"/>
              <a:t>инжекция связана с КВМ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  </a:t>
            </a:r>
            <a:r>
              <a:rPr lang="ru-RU" sz="2000" b="1" dirty="0" smtClean="0"/>
              <a:t>Выводы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1" y="1268760"/>
            <a:ext cx="91450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1600" dirty="0" smtClean="0"/>
              <a:t>Как показало проведенное исследование для всех 5 событий 15.04.2001, 13.12.2006,</a:t>
            </a:r>
          </a:p>
          <a:p>
            <a:r>
              <a:rPr lang="ru-RU" sz="1600" dirty="0" smtClean="0"/>
              <a:t>6.11.1997, </a:t>
            </a:r>
            <a:r>
              <a:rPr lang="ru-RU" sz="1600" smtClean="0"/>
              <a:t>4.11.1997</a:t>
            </a:r>
            <a:r>
              <a:rPr lang="ru-RU" sz="1600" smtClean="0"/>
              <a:t>, 20.05.2001 </a:t>
            </a:r>
            <a:r>
              <a:rPr lang="ru-RU" sz="1600" dirty="0" smtClean="0"/>
              <a:t>инжекция протонов связана с КВМ и происходит в момент 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остижения  КВМ расстояния в 1-2 </a:t>
            </a:r>
            <a:r>
              <a:rPr lang="en-US" sz="1600" dirty="0" smtClean="0"/>
              <a:t>Rs</a:t>
            </a:r>
            <a:r>
              <a:rPr lang="ru-RU" sz="1600" dirty="0" smtClean="0"/>
              <a:t> ( где </a:t>
            </a:r>
            <a:r>
              <a:rPr lang="en-US" sz="1600" dirty="0" smtClean="0"/>
              <a:t>Rs</a:t>
            </a:r>
            <a:r>
              <a:rPr lang="ru-RU" sz="1600" dirty="0" smtClean="0"/>
              <a:t>-радиус Солнца). </a:t>
            </a:r>
          </a:p>
          <a:p>
            <a:endParaRPr lang="ru-RU" sz="1600" dirty="0" smtClean="0"/>
          </a:p>
          <a:p>
            <a:r>
              <a:rPr lang="ru-RU" sz="1600" dirty="0" smtClean="0"/>
              <a:t>         Инжекция начинается для всех энергий  в диапазоне от 10 до 100 МэВ практически</a:t>
            </a:r>
          </a:p>
          <a:p>
            <a:r>
              <a:rPr lang="ru-RU" sz="1600" dirty="0" smtClean="0"/>
              <a:t>одновременно ( с точностью до 5 минут).</a:t>
            </a:r>
          </a:p>
          <a:p>
            <a:endParaRPr lang="ru-RU" sz="1600" dirty="0"/>
          </a:p>
          <a:p>
            <a:r>
              <a:rPr lang="ru-RU" sz="1600" dirty="0" smtClean="0"/>
              <a:t>          </a:t>
            </a:r>
            <a:r>
              <a:rPr lang="ru-RU" sz="1600" dirty="0"/>
              <a:t>Д</a:t>
            </a:r>
            <a:r>
              <a:rPr lang="ru-RU" sz="1600" dirty="0" smtClean="0"/>
              <a:t>ля протонов малых энергий часто наблюдается длительная инжекция( с характерным </a:t>
            </a:r>
          </a:p>
          <a:p>
            <a:r>
              <a:rPr lang="ru-RU" sz="1600" dirty="0" smtClean="0"/>
              <a:t>временем инжекции сравнимым с временем достижения максимума временного хода). </a:t>
            </a:r>
          </a:p>
          <a:p>
            <a:endParaRPr lang="ru-RU" sz="1600" dirty="0"/>
          </a:p>
          <a:p>
            <a:r>
              <a:rPr lang="ru-RU" sz="1600" dirty="0" smtClean="0"/>
              <a:t>           Имеется существенное различие найденной времени инжекции с временем инжекции </a:t>
            </a:r>
          </a:p>
          <a:p>
            <a:r>
              <a:rPr lang="ru-RU" sz="1600" dirty="0" smtClean="0"/>
              <a:t>релятивистских протонов, определенным по первым наблюдением прихода релятивистских</a:t>
            </a:r>
          </a:p>
          <a:p>
            <a:r>
              <a:rPr lang="ru-RU" sz="1600" dirty="0" smtClean="0"/>
              <a:t> протонов . Причины различия требуют дополнительного анализа.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207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348880"/>
            <a:ext cx="4996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051719" y="1412776"/>
                <a:ext cx="3680623" cy="392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𝐸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  <m:r>
                        <a:rPr lang="ru-RU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  <m:r>
                        <a:rPr lang="ru-RU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…..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, 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19" y="1412776"/>
                <a:ext cx="3680623" cy="3927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248" y="2055933"/>
                <a:ext cx="8650253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Для определенного интервала времени </a:t>
                </a:r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dirty="0" smtClean="0"/>
                  <a:t>t</a:t>
                </a:r>
                <a:r>
                  <a:rPr lang="ru-RU" dirty="0" smtClean="0"/>
                  <a:t> может реализоваться случай когда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b="0" i="1" smtClean="0">
                        <a:latin typeface="Cambria Math"/>
                      </a:rPr>
                      <m:t>,</m:t>
                    </m:r>
                  </m:oMath>
                </a14:m>
                <a:endParaRPr lang="ru-RU" b="0" dirty="0" smtClean="0"/>
              </a:p>
              <a:p>
                <a:r>
                  <a:rPr lang="ru-RU" dirty="0"/>
                  <a:t>а</a:t>
                </a:r>
                <a:r>
                  <a:rPr lang="ru-RU" dirty="0" smtClean="0"/>
                  <a:t> остальные временные параметры либо много больше либо много меньше  </a:t>
                </a:r>
                <a:r>
                  <a:rPr lang="en-US" sz="2000" dirty="0" smtClean="0">
                    <a:latin typeface="Symbol" pitchFamily="18" charset="2"/>
                  </a:rPr>
                  <a:t>t</a:t>
                </a:r>
                <a:r>
                  <a:rPr lang="en-US" sz="1000" dirty="0" smtClean="0">
                    <a:latin typeface="Symbol" pitchFamily="18" charset="2"/>
                  </a:rPr>
                  <a:t>1, </a:t>
                </a:r>
                <a:r>
                  <a:rPr lang="en-US" sz="1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тогда</a:t>
                </a:r>
              </a:p>
              <a:p>
                <a:r>
                  <a:rPr lang="ru-RU" dirty="0">
                    <a:cs typeface="Times New Roman" pitchFamily="18" charset="0"/>
                  </a:rPr>
                  <a:t>п</a:t>
                </a:r>
                <a:r>
                  <a:rPr lang="ru-RU" dirty="0" smtClean="0">
                    <a:cs typeface="Times New Roman" pitchFamily="18" charset="0"/>
                  </a:rPr>
                  <a:t>олучим: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8" y="2055933"/>
                <a:ext cx="8650253" cy="123110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34" t="-3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516525" y="3090671"/>
                <a:ext cx="2751010" cy="392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𝐸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  <m:r>
                        <a:rPr lang="ru-RU" i="1">
                          <a:latin typeface="Cambria Math"/>
                        </a:rPr>
                        <m:t>𝑓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  <m:r>
                        <a:rPr lang="ru-RU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, 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25" y="3090671"/>
                <a:ext cx="2751010" cy="39273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1520" y="3933056"/>
                <a:ext cx="8608319" cy="1663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Если реализуется ситуация, когда </a:t>
                </a:r>
                <a:r>
                  <a:rPr lang="en-US" i="1" dirty="0" smtClean="0">
                    <a:latin typeface="Symbol" pitchFamily="18" charset="2"/>
                  </a:rPr>
                  <a:t>a</a:t>
                </a:r>
                <a:r>
                  <a:rPr lang="en-US" i="1" dirty="0" smtClean="0"/>
                  <a:t>(E)=const(E), </a:t>
                </a:r>
                <a:r>
                  <a:rPr lang="ru-RU" dirty="0" smtClean="0"/>
                  <a:t>то функция </a:t>
                </a:r>
                <a:r>
                  <a:rPr lang="en-US" i="1" dirty="0" smtClean="0"/>
                  <a:t>f ,</a:t>
                </a:r>
                <a:r>
                  <a:rPr lang="ru-RU" dirty="0" smtClean="0"/>
                  <a:t>будет одинаковая</a:t>
                </a:r>
              </a:p>
              <a:p>
                <a:r>
                  <a:rPr lang="ru-RU" dirty="0" smtClean="0"/>
                  <a:t>для всех событий и всех энергий и будет зависеть от одного временного параметра,</a:t>
                </a:r>
              </a:p>
              <a:p>
                <a:r>
                  <a:rPr lang="ru-RU" dirty="0" smtClean="0"/>
                  <a:t>Тогда можно записать: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𝐽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den>
                    </m:f>
                  </m:oMath>
                </a14:m>
                <a:r>
                  <a:rPr lang="ru-RU" dirty="0" smtClean="0"/>
                  <a:t>   и можно говорить о масштабном </a:t>
                </a:r>
              </a:p>
              <a:p>
                <a:r>
                  <a:rPr lang="ru-RU" dirty="0"/>
                  <a:t>п</a:t>
                </a:r>
                <a:r>
                  <a:rPr lang="ru-RU" dirty="0" smtClean="0"/>
                  <a:t>одобии СПС.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33056"/>
                <a:ext cx="8608319" cy="166346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67" t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600" y="908720"/>
            <a:ext cx="660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общем виде временной ход СПС может быть описан формулой: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13476" y="292586"/>
            <a:ext cx="3118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Масштабное подобие СПС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800739" cy="580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3017245"/>
              </p:ext>
            </p:extLst>
          </p:nvPr>
        </p:nvGraphicFramePr>
        <p:xfrm>
          <a:off x="5580111" y="764704"/>
          <a:ext cx="2779509" cy="1080120"/>
        </p:xfrm>
        <a:graphic>
          <a:graphicData uri="http://schemas.openxmlformats.org/presentationml/2006/ole">
            <p:oleObj spid="_x0000_s35882" r:id="rId4" imgW="1841500" imgH="711200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7294736"/>
              </p:ext>
            </p:extLst>
          </p:nvPr>
        </p:nvGraphicFramePr>
        <p:xfrm>
          <a:off x="5510772" y="2060848"/>
          <a:ext cx="646174" cy="329183"/>
        </p:xfrm>
        <a:graphic>
          <a:graphicData uri="http://schemas.openxmlformats.org/presentationml/2006/ole">
            <p:oleObj spid="_x0000_s35883" r:id="rId5" imgW="507780" imgH="253890" progId="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8116931"/>
              </p:ext>
            </p:extLst>
          </p:nvPr>
        </p:nvGraphicFramePr>
        <p:xfrm>
          <a:off x="6876256" y="2607769"/>
          <a:ext cx="648072" cy="312463"/>
        </p:xfrm>
        <a:graphic>
          <a:graphicData uri="http://schemas.openxmlformats.org/presentationml/2006/ole">
            <p:oleObj spid="_x0000_s35884" r:id="rId6" imgW="533169" imgH="25389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8333763"/>
              </p:ext>
            </p:extLst>
          </p:nvPr>
        </p:nvGraphicFramePr>
        <p:xfrm>
          <a:off x="7236296" y="2060848"/>
          <a:ext cx="801621" cy="300608"/>
        </p:xfrm>
        <a:graphic>
          <a:graphicData uri="http://schemas.openxmlformats.org/presentationml/2006/ole">
            <p:oleObj spid="_x0000_s35885" r:id="rId7" imgW="609600" imgH="228600" progId="">
              <p:embed/>
            </p:oleObj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00192" y="2037765"/>
            <a:ext cx="6115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24328" y="2613829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част/см2сср 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321297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Список событий с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Ep&gt;60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МэВ: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1960.10.04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1968.09.29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1969.02.25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1969.02.27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1971.04.06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8864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М.Н.,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Очелков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Ю.П. Геомагнетизм и аэрономия ,1981.т.21,№5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054085" y="1457787"/>
                <a:ext cx="1840376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𝑖𝑛𝑗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85" y="1457787"/>
                <a:ext cx="1840376" cy="3955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99592" y="2324916"/>
            <a:ext cx="234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inj</a:t>
            </a:r>
            <a:r>
              <a:rPr lang="ru-RU" i="1" dirty="0"/>
              <a:t>  -</a:t>
            </a:r>
            <a:r>
              <a:rPr lang="ru-RU" dirty="0"/>
              <a:t>время инжекции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0126" y="2324916"/>
            <a:ext cx="302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</a:t>
            </a:r>
            <a:r>
              <a:rPr lang="en-US" i="1" baseline="-25000" dirty="0"/>
              <a:t>m</a:t>
            </a:r>
            <a:r>
              <a:rPr lang="ru-RU" dirty="0"/>
              <a:t>  - время максимума СПС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844707"/>
              </p:ext>
            </p:extLst>
          </p:nvPr>
        </p:nvGraphicFramePr>
        <p:xfrm>
          <a:off x="496117" y="2924944"/>
          <a:ext cx="7681913" cy="647700"/>
        </p:xfrm>
        <a:graphic>
          <a:graphicData uri="http://schemas.openxmlformats.org/presentationml/2006/ole">
            <p:oleObj spid="_x0000_s36885" r:id="rId4" imgW="6210300" imgH="5207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820398"/>
            <a:ext cx="879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(Солнечные </a:t>
            </a:r>
            <a:r>
              <a:rPr lang="ru-RU" i="1" dirty="0"/>
              <a:t>космические лучи 1968. Москва, «Наука». </a:t>
            </a:r>
            <a:r>
              <a:rPr lang="ru-RU" i="1" dirty="0" err="1"/>
              <a:t>Л.И.Дорман</a:t>
            </a:r>
            <a:r>
              <a:rPr lang="ru-RU" i="1" dirty="0"/>
              <a:t>, Л.И. </a:t>
            </a:r>
            <a:r>
              <a:rPr lang="ru-RU" i="1" dirty="0" err="1" smtClean="0"/>
              <a:t>Миошниченко</a:t>
            </a:r>
            <a:r>
              <a:rPr lang="ru-RU" i="1" dirty="0" smtClean="0"/>
              <a:t>)</a:t>
            </a:r>
            <a:endParaRPr lang="ru-RU" i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053499" y="4365104"/>
                <a:ext cx="3877985" cy="526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𝛽</m:t>
                    </m:r>
                    <m:r>
                      <a:rPr lang="ru-RU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𝑐𝑜𝑛𝑠𝑡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1 ,  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𝜎</m:t>
                        </m:r>
                        <m:r>
                          <a:rPr lang="ru-RU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2−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  =3,  </m:t>
                    </m:r>
                    <m:r>
                      <a:rPr lang="ru-RU" i="1">
                        <a:latin typeface="Cambria Math"/>
                      </a:rPr>
                      <m:t>𝜎</m:t>
                    </m:r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	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499" y="4365104"/>
                <a:ext cx="3877985" cy="52649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72" b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193242" y="620688"/>
                <a:ext cx="3353767" cy="618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    </a:t>
                </a:r>
                <a:r>
                  <a:rPr lang="en-US" dirty="0" smtClean="0"/>
                  <a:t>/1/</a:t>
                </a:r>
                <a:endParaRPr lang="ru-RU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42" y="620688"/>
                <a:ext cx="3353767" cy="61888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2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824612" y="1429832"/>
                <a:ext cx="1745927" cy="669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12" y="1429832"/>
                <a:ext cx="1745927" cy="66935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92" y="5051025"/>
            <a:ext cx="91657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работе </a:t>
            </a:r>
            <a:r>
              <a:rPr lang="ru-RU" i="1" dirty="0" err="1" smtClean="0"/>
              <a:t>Очелков</a:t>
            </a:r>
            <a:r>
              <a:rPr lang="ru-RU" i="1" dirty="0" smtClean="0"/>
              <a:t> </a:t>
            </a:r>
            <a:r>
              <a:rPr lang="ru-RU" i="1" dirty="0"/>
              <a:t>Ю.П</a:t>
            </a:r>
            <a:r>
              <a:rPr lang="ru-RU" i="1" dirty="0" smtClean="0"/>
              <a:t>. </a:t>
            </a:r>
            <a:r>
              <a:rPr lang="ru-RU" i="1" dirty="0"/>
              <a:t>(Масштабное подобие временного развития солнечных</a:t>
            </a:r>
          </a:p>
          <a:p>
            <a:r>
              <a:rPr lang="ru-RU" i="1" dirty="0"/>
              <a:t> протонных событий. Гелиогеофизические исследования. 2018 г., выпуск </a:t>
            </a:r>
            <a:r>
              <a:rPr lang="ru-RU" i="1" dirty="0" smtClean="0"/>
              <a:t>19 </a:t>
            </a:r>
            <a:r>
              <a:rPr lang="ru-RU" i="1" dirty="0"/>
              <a:t>с </a:t>
            </a:r>
            <a:r>
              <a:rPr lang="ru-RU" i="1" dirty="0" smtClean="0"/>
              <a:t>47-74) </a:t>
            </a:r>
          </a:p>
          <a:p>
            <a:r>
              <a:rPr lang="ru-RU" dirty="0" smtClean="0"/>
              <a:t>было </a:t>
            </a:r>
            <a:r>
              <a:rPr lang="ru-RU" dirty="0" err="1" smtClean="0"/>
              <a:t>показано,что</a:t>
            </a:r>
            <a:r>
              <a:rPr lang="ru-RU" dirty="0" smtClean="0"/>
              <a:t> временной ход целого ряда различных событий с разными энергиями </a:t>
            </a:r>
          </a:p>
          <a:p>
            <a:r>
              <a:rPr lang="ru-RU" dirty="0" smtClean="0"/>
              <a:t>протонов (от 10 до 100 МэВ) хорошо описывается зависимостью </a:t>
            </a:r>
            <a:r>
              <a:rPr lang="en-US" dirty="0"/>
              <a:t>/1/ </a:t>
            </a:r>
            <a:r>
              <a:rPr lang="ru-RU" dirty="0" smtClean="0"/>
              <a:t>при соответствующем</a:t>
            </a:r>
          </a:p>
          <a:p>
            <a:r>
              <a:rPr lang="ru-RU" dirty="0" smtClean="0"/>
              <a:t> выборе </a:t>
            </a:r>
            <a:r>
              <a:rPr lang="ru-RU" b="1" dirty="0" smtClean="0"/>
              <a:t>времени инжекции и использовании дифференциальных энергетических </a:t>
            </a:r>
          </a:p>
          <a:p>
            <a:r>
              <a:rPr lang="ru-RU" b="1" dirty="0" smtClean="0"/>
              <a:t> каналов, </a:t>
            </a:r>
            <a:r>
              <a:rPr lang="ru-RU" dirty="0" smtClean="0"/>
              <a:t>то есть временные профили для этих событий являются </a:t>
            </a:r>
            <a:r>
              <a:rPr lang="ru-RU" dirty="0" err="1" smtClean="0"/>
              <a:t>масштабноподобными</a:t>
            </a:r>
            <a:r>
              <a:rPr lang="ru-RU" dirty="0" smtClean="0"/>
              <a:t> 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7002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9974" y="260648"/>
          <a:ext cx="8100389" cy="5688632"/>
        </p:xfrm>
        <a:graphic>
          <a:graphicData uri="http://schemas.openxmlformats.org/presentationml/2006/ole">
            <p:oleObj spid="_x0000_s1041" name="Graph" r:id="rId3" imgW="4127500" imgH="2895600" progId="Origin50.Graph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728" y="260648"/>
            <a:ext cx="550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Пример </a:t>
            </a:r>
            <a:r>
              <a:rPr lang="ru-RU" b="1" dirty="0" err="1" smtClean="0"/>
              <a:t>масштабноподобного</a:t>
            </a:r>
            <a:r>
              <a:rPr lang="ru-RU" b="1" dirty="0" smtClean="0"/>
              <a:t> временного профиля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6659" y="6165304"/>
            <a:ext cx="608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Tinj</a:t>
            </a:r>
            <a:r>
              <a:rPr lang="ru-RU" dirty="0" smtClean="0"/>
              <a:t>=135 минут,  тонкие линии: </a:t>
            </a:r>
            <a:r>
              <a:rPr lang="en-US" dirty="0" smtClean="0"/>
              <a:t>Tinj</a:t>
            </a:r>
            <a:r>
              <a:rPr lang="ru-RU" u="sng" dirty="0" smtClean="0"/>
              <a:t>+</a:t>
            </a:r>
            <a:r>
              <a:rPr lang="ru-RU" dirty="0" smtClean="0"/>
              <a:t> 5 минут, </a:t>
            </a:r>
            <a:r>
              <a:rPr lang="en-US" dirty="0" smtClean="0"/>
              <a:t>Tinj</a:t>
            </a:r>
            <a:r>
              <a:rPr lang="ru-RU" dirty="0" smtClean="0"/>
              <a:t> </a:t>
            </a:r>
            <a:r>
              <a:rPr lang="ru-RU" u="sng" dirty="0" smtClean="0"/>
              <a:t>+</a:t>
            </a:r>
            <a:r>
              <a:rPr lang="ru-RU" dirty="0" smtClean="0"/>
              <a:t> 10 минут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9" y="2276872"/>
            <a:ext cx="4248472" cy="2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310812"/>
            <a:ext cx="4087421" cy="227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598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Возмущения </a:t>
            </a:r>
            <a:r>
              <a:rPr lang="ru-RU" b="1" dirty="0" err="1" smtClean="0"/>
              <a:t>масштабноподобного</a:t>
            </a:r>
            <a:r>
              <a:rPr lang="ru-RU" b="1" dirty="0" smtClean="0"/>
              <a:t> временного  профиля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779" y="978419"/>
            <a:ext cx="8945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Невозмущенный временной ход встречается редко, для многих событий имеют место возмущения.</a:t>
            </a:r>
          </a:p>
          <a:p>
            <a:pPr algn="just"/>
            <a:r>
              <a:rPr lang="ru-RU" sz="1600" dirty="0" smtClean="0"/>
              <a:t>           На стадии максимума это в основном  влияние длительной инжекции, на стадии спада – </a:t>
            </a:r>
          </a:p>
          <a:p>
            <a:pPr algn="just"/>
            <a:r>
              <a:rPr lang="ru-RU" sz="1600" dirty="0"/>
              <a:t>в</a:t>
            </a:r>
            <a:r>
              <a:rPr lang="ru-RU" sz="1600" dirty="0" smtClean="0"/>
              <a:t>лияние ударных </a:t>
            </a:r>
            <a:r>
              <a:rPr lang="ru-RU" sz="1600" dirty="0" smtClean="0"/>
              <a:t>волн </a:t>
            </a:r>
            <a:r>
              <a:rPr lang="ru-RU" sz="1600" dirty="0" smtClean="0"/>
              <a:t>от </a:t>
            </a:r>
            <a:r>
              <a:rPr lang="ru-RU" sz="1600" dirty="0" smtClean="0"/>
              <a:t>коронального выброса  масс  (КВМ) для события, в котором были</a:t>
            </a:r>
          </a:p>
          <a:p>
            <a:pPr algn="just"/>
            <a:r>
              <a:rPr lang="ru-RU" sz="1600" dirty="0" smtClean="0"/>
              <a:t>инжектированы  протоны, либо от предшествующих корональных выбросов 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18874" y="4941168"/>
            <a:ext cx="44137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Пример </a:t>
            </a:r>
            <a:r>
              <a:rPr lang="ru-RU" sz="1200" dirty="0"/>
              <a:t>длительной инжекции. Точки </a:t>
            </a:r>
            <a:r>
              <a:rPr lang="ru-RU" sz="1200" dirty="0" smtClean="0"/>
              <a:t>–рассчитанные </a:t>
            </a:r>
            <a:r>
              <a:rPr lang="ru-RU" sz="1200" dirty="0"/>
              <a:t>значения. </a:t>
            </a:r>
            <a:endParaRPr lang="ru-RU" sz="1200" dirty="0" smtClean="0"/>
          </a:p>
          <a:p>
            <a:r>
              <a:rPr lang="ru-RU" sz="1200" dirty="0" smtClean="0"/>
              <a:t>Сплошные линии-аппроксимация </a:t>
            </a:r>
            <a:r>
              <a:rPr lang="ru-RU" sz="1200" dirty="0"/>
              <a:t>зависимостью </a:t>
            </a:r>
            <a:r>
              <a:rPr lang="en-US" sz="1200" dirty="0"/>
              <a:t>/1</a:t>
            </a:r>
            <a:r>
              <a:rPr lang="en-US" sz="1200" dirty="0" smtClean="0"/>
              <a:t>/. </a:t>
            </a:r>
            <a:r>
              <a:rPr lang="ru-RU" sz="1200" dirty="0" smtClean="0"/>
              <a:t>Нижняя </a:t>
            </a:r>
          </a:p>
          <a:p>
            <a:r>
              <a:rPr lang="ru-RU" sz="1200" dirty="0" smtClean="0"/>
              <a:t>кривая-мгновенная инжекция  </a:t>
            </a:r>
          </a:p>
          <a:p>
            <a:r>
              <a:rPr lang="ru-RU" sz="1200" i="1" dirty="0" err="1" smtClean="0"/>
              <a:t>Очелков</a:t>
            </a:r>
            <a:r>
              <a:rPr lang="ru-RU" sz="1200" i="1" dirty="0" smtClean="0"/>
              <a:t> </a:t>
            </a:r>
            <a:r>
              <a:rPr lang="ru-RU" sz="1200" i="1" dirty="0"/>
              <a:t>Ю.П</a:t>
            </a:r>
            <a:r>
              <a:rPr lang="ru-RU" sz="1200" dirty="0"/>
              <a:t>. </a:t>
            </a:r>
            <a:r>
              <a:rPr lang="ru-RU" sz="1200" i="1" dirty="0" smtClean="0"/>
              <a:t>Масштабное </a:t>
            </a:r>
            <a:r>
              <a:rPr lang="ru-RU" sz="1200" i="1" dirty="0"/>
              <a:t>подобие </a:t>
            </a:r>
            <a:r>
              <a:rPr lang="ru-RU" sz="1200" i="1" dirty="0" smtClean="0"/>
              <a:t>временного </a:t>
            </a:r>
            <a:r>
              <a:rPr lang="ru-RU" sz="1200" i="1" dirty="0"/>
              <a:t>развития </a:t>
            </a:r>
            <a:endParaRPr lang="ru-RU" sz="1200" i="1" dirty="0" smtClean="0"/>
          </a:p>
          <a:p>
            <a:r>
              <a:rPr lang="ru-RU" sz="1200" i="1" dirty="0" smtClean="0"/>
              <a:t>солнечных </a:t>
            </a:r>
            <a:r>
              <a:rPr lang="ru-RU" sz="1200" i="1" dirty="0"/>
              <a:t>протонных событий</a:t>
            </a:r>
            <a:r>
              <a:rPr lang="ru-RU" sz="1200" i="1" dirty="0" smtClean="0"/>
              <a:t>. Гелиогеофизические </a:t>
            </a:r>
          </a:p>
          <a:p>
            <a:r>
              <a:rPr lang="ru-RU" sz="1200" i="1" dirty="0" smtClean="0"/>
              <a:t>исследования.2018 </a:t>
            </a:r>
            <a:r>
              <a:rPr lang="ru-RU" sz="1200" i="1" dirty="0"/>
              <a:t>г., выпуск 19, с 47-74) </a:t>
            </a:r>
          </a:p>
          <a:p>
            <a:r>
              <a:rPr lang="ru-RU" sz="1200" dirty="0" smtClean="0"/>
              <a:t> </a:t>
            </a:r>
            <a:r>
              <a:rPr lang="en-US" sz="1200" dirty="0" smtClean="0"/>
              <a:t>[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802652"/>
            <a:ext cx="3271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Пример возмущения от ударной волны.</a:t>
            </a:r>
            <a:endParaRPr lang="en-US" sz="1200" dirty="0" smtClean="0"/>
          </a:p>
          <a:p>
            <a:r>
              <a:rPr lang="ru-RU" sz="1200" dirty="0" smtClean="0"/>
              <a:t>Снизу вверх </a:t>
            </a:r>
            <a:r>
              <a:rPr lang="en-US" sz="1200" dirty="0" smtClean="0"/>
              <a:t>&gt;100, &gt;60,&gt;50,&gt;30,&gt;10 </a:t>
            </a:r>
            <a:r>
              <a:rPr lang="ru-RU" sz="1200" dirty="0" smtClean="0"/>
              <a:t>МэВ</a:t>
            </a:r>
            <a:r>
              <a:rPr lang="en-US" sz="1200" dirty="0" smtClean="0"/>
              <a:t> (</a:t>
            </a:r>
            <a:r>
              <a:rPr lang="ru-RU" sz="1200" dirty="0" smtClean="0"/>
              <a:t> </a:t>
            </a:r>
            <a:r>
              <a:rPr lang="en-US" sz="1200" dirty="0" smtClean="0"/>
              <a:t>GOES)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38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Определение момента инжекции для конкретных событий СПС:</a:t>
            </a:r>
          </a:p>
          <a:p>
            <a:r>
              <a:rPr lang="ru-RU" b="1" dirty="0" smtClean="0"/>
              <a:t>    15.04.2001,  13.12.2006,  6.11.1997,  4.11.1997,  20.05.2001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Данные по потокам протонов с КА </a:t>
            </a:r>
            <a:r>
              <a:rPr lang="en-US" sz="1400" dirty="0" smtClean="0"/>
              <a:t>GOES </a:t>
            </a:r>
            <a:r>
              <a:rPr lang="ru-RU" sz="1400" dirty="0" smtClean="0"/>
              <a:t>с пятиминутным усреднением с сайта </a:t>
            </a:r>
            <a:r>
              <a:rPr lang="en-US" sz="1400" dirty="0" smtClean="0">
                <a:hlinkClick r:id="rId2"/>
              </a:rPr>
              <a:t>https://satdat.ngdc.noaa.gov/sem/goes/data/avg/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Данные для каналов 10-30 МэВ, 30-50 МэВ, 50-60 МэВ, 60-100 МэВ  получены путем вычитания данных интегральных каналов </a:t>
            </a:r>
            <a:r>
              <a:rPr lang="en-US" sz="1400" dirty="0" smtClean="0"/>
              <a:t>&gt;10,&gt;30,&gt;50,&gt;60,&gt;100 </a:t>
            </a:r>
            <a:r>
              <a:rPr lang="ru-RU" sz="1400" dirty="0" smtClean="0"/>
              <a:t>МэВ. </a:t>
            </a:r>
          </a:p>
          <a:p>
            <a:pPr algn="just"/>
            <a:r>
              <a:rPr lang="ru-RU" sz="1400" dirty="0" smtClean="0"/>
              <a:t>         На всех рисунках ось Х –время в минутах, начало отсчета-00 </a:t>
            </a:r>
            <a:r>
              <a:rPr lang="en-US" sz="1400" dirty="0" smtClean="0"/>
              <a:t>UT </a:t>
            </a:r>
            <a:r>
              <a:rPr lang="ru-RU" sz="1400" dirty="0" smtClean="0"/>
              <a:t>для суток начала протонного события. Все временные параметры также в минутах.</a:t>
            </a:r>
            <a:r>
              <a:rPr lang="en-US" sz="1400" dirty="0" smtClean="0"/>
              <a:t> </a:t>
            </a:r>
            <a:r>
              <a:rPr lang="ru-RU" sz="1400" dirty="0" smtClean="0"/>
              <a:t>На рисунках: точки – данные </a:t>
            </a:r>
            <a:r>
              <a:rPr lang="en-US" sz="1400" dirty="0" smtClean="0"/>
              <a:t>GOES, </a:t>
            </a:r>
            <a:r>
              <a:rPr lang="ru-RU" sz="1400" dirty="0" smtClean="0"/>
              <a:t>сплошные и пунктирные линии – аппроксимация зависимостью: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</a:t>
            </a:r>
          </a:p>
          <a:p>
            <a:pPr algn="just"/>
            <a:r>
              <a:rPr lang="ru-RU" sz="1400" dirty="0" smtClean="0"/>
              <a:t>Данные по мягкому рентгеновскому излучению с КА </a:t>
            </a:r>
            <a:r>
              <a:rPr lang="en-US" sz="1400" dirty="0" smtClean="0"/>
              <a:t>GOES </a:t>
            </a:r>
            <a:r>
              <a:rPr lang="ru-RU" sz="1400" dirty="0" smtClean="0"/>
              <a:t> (диапазон 0.1-0.8 нм) с минутным временным разрешением с сайта   </a:t>
            </a:r>
            <a:r>
              <a:rPr lang="en-US" sz="1400" dirty="0" smtClean="0">
                <a:hlinkClick r:id="rId2"/>
              </a:rPr>
              <a:t>https://satdat.ngdc.noaa.gov/sem/goes/data/avg/</a:t>
            </a:r>
            <a:r>
              <a:rPr lang="ru-RU" sz="1400" dirty="0" smtClean="0"/>
              <a:t>. Время соответствует времени на Солнце.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Данные по жесткому рентгеновскому излучению  с сайта </a:t>
            </a:r>
            <a:r>
              <a:rPr lang="en-US" sz="1400" dirty="0" smtClean="0">
                <a:hlinkClick r:id="rId3"/>
              </a:rPr>
              <a:t>https://hesperia.gsfc.nasa.gov/rhessi3/</a:t>
            </a:r>
            <a:r>
              <a:rPr lang="ru-RU" sz="1400" dirty="0" smtClean="0"/>
              <a:t>   (</a:t>
            </a:r>
            <a:r>
              <a:rPr lang="en-US" sz="1400" dirty="0" smtClean="0"/>
              <a:t>RHESSI</a:t>
            </a:r>
            <a:r>
              <a:rPr lang="ru-RU" sz="1400" dirty="0" smtClean="0"/>
              <a:t>)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Время</a:t>
            </a:r>
            <a:r>
              <a:rPr lang="en-US" sz="1400" dirty="0" smtClean="0"/>
              <a:t> </a:t>
            </a:r>
            <a:r>
              <a:rPr lang="ru-RU" sz="1400" dirty="0" smtClean="0"/>
              <a:t>соответствует времени на Солнце.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Данные по КВМ (</a:t>
            </a:r>
            <a:r>
              <a:rPr lang="en-US" sz="1400" dirty="0" smtClean="0"/>
              <a:t>CME) </a:t>
            </a:r>
            <a:r>
              <a:rPr lang="ru-RU" sz="1400" dirty="0" smtClean="0"/>
              <a:t>взяты с сайта  </a:t>
            </a:r>
            <a:r>
              <a:rPr lang="en-US" sz="1400" u="sng" dirty="0" smtClean="0">
                <a:hlinkClick r:id="rId4"/>
              </a:rPr>
              <a:t>https</a:t>
            </a:r>
            <a:r>
              <a:rPr lang="ru-RU" sz="1400" u="sng" dirty="0" smtClean="0">
                <a:hlinkClick r:id="rId4"/>
              </a:rPr>
              <a:t>://</a:t>
            </a:r>
            <a:r>
              <a:rPr lang="en-US" sz="1400" u="sng" dirty="0" err="1" smtClean="0">
                <a:hlinkClick r:id="rId4"/>
              </a:rPr>
              <a:t>cdaw</a:t>
            </a:r>
            <a:r>
              <a:rPr lang="ru-RU" sz="1400" u="sng" dirty="0" smtClean="0">
                <a:hlinkClick r:id="rId4"/>
              </a:rPr>
              <a:t>.</a:t>
            </a:r>
            <a:r>
              <a:rPr lang="en-US" sz="1400" u="sng" dirty="0" err="1" smtClean="0">
                <a:hlinkClick r:id="rId4"/>
              </a:rPr>
              <a:t>gsfc</a:t>
            </a:r>
            <a:r>
              <a:rPr lang="ru-RU" sz="1400" u="sng" dirty="0" smtClean="0">
                <a:hlinkClick r:id="rId4"/>
              </a:rPr>
              <a:t>.</a:t>
            </a:r>
            <a:r>
              <a:rPr lang="en-US" sz="1400" u="sng" dirty="0" err="1" smtClean="0">
                <a:hlinkClick r:id="rId4"/>
              </a:rPr>
              <a:t>nasa</a:t>
            </a:r>
            <a:r>
              <a:rPr lang="ru-RU" sz="1400" u="sng" dirty="0" smtClean="0">
                <a:hlinkClick r:id="rId4"/>
              </a:rPr>
              <a:t>.</a:t>
            </a:r>
            <a:r>
              <a:rPr lang="en-US" sz="1400" u="sng" dirty="0" err="1" smtClean="0">
                <a:hlinkClick r:id="rId4"/>
              </a:rPr>
              <a:t>gov</a:t>
            </a:r>
            <a:r>
              <a:rPr lang="ru-RU" sz="1400" u="sng" dirty="0" smtClean="0">
                <a:hlinkClick r:id="rId4"/>
              </a:rPr>
              <a:t>/</a:t>
            </a:r>
            <a:r>
              <a:rPr lang="en-US" sz="1400" u="sng" dirty="0" smtClean="0">
                <a:hlinkClick r:id="rId4"/>
              </a:rPr>
              <a:t>CME</a:t>
            </a:r>
            <a:r>
              <a:rPr lang="ru-RU" sz="1400" u="sng" dirty="0" smtClean="0">
                <a:hlinkClick r:id="rId4"/>
              </a:rPr>
              <a:t>_</a:t>
            </a:r>
            <a:r>
              <a:rPr lang="en-US" sz="1400" u="sng" dirty="0" smtClean="0">
                <a:hlinkClick r:id="rId4"/>
              </a:rPr>
              <a:t>list</a:t>
            </a:r>
            <a:r>
              <a:rPr lang="ru-RU" sz="1400" u="sng" dirty="0" smtClean="0">
                <a:hlinkClick r:id="rId4"/>
              </a:rPr>
              <a:t>/</a:t>
            </a:r>
            <a:r>
              <a:rPr lang="ru-RU" sz="1400" dirty="0" smtClean="0"/>
              <a:t>                                                                           Время соответствует времени на Солнце.</a:t>
            </a:r>
          </a:p>
          <a:p>
            <a:pPr algn="just"/>
            <a:r>
              <a:rPr lang="ru-RU" sz="1400" dirty="0" smtClean="0"/>
              <a:t>Время инжекции релятивистских протонов для событий 15.04.2001 и 6.11.1997 взяты из работы</a:t>
            </a:r>
          </a:p>
          <a:p>
            <a:pPr algn="just"/>
            <a:r>
              <a:rPr lang="en-US" sz="1400" i="1" dirty="0" smtClean="0"/>
              <a:t>G.A. Bazilevskaya .On the early phase of relativistic solar partcle events: Are there signatures of acceleration mechanism? Advances in Space Research 2009,43, 530-536</a:t>
            </a:r>
            <a:endParaRPr lang="ru-RU" sz="1400" i="1" dirty="0"/>
          </a:p>
          <a:p>
            <a:pPr algn="just"/>
            <a:r>
              <a:rPr lang="ru-RU" sz="1400" dirty="0" smtClean="0"/>
              <a:t>На рисунках время максимума вспышки мягкого рентгеновского излучения, время старта КВМ, время КВМ для расстояния </a:t>
            </a:r>
            <a:r>
              <a:rPr lang="en-US" sz="1400" dirty="0" smtClean="0"/>
              <a:t>Rs (</a:t>
            </a:r>
            <a:r>
              <a:rPr lang="ru-RU" sz="1400" dirty="0" smtClean="0"/>
              <a:t>радиус Солнца) , время максимума жесткого рентгена обозначены синими стрелками, длина которых условна. Время инжекции протонов разных энергий обозначены красными стрелками.</a:t>
            </a:r>
          </a:p>
          <a:p>
            <a:pPr algn="just"/>
            <a:endParaRPr lang="ru-RU" sz="1400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852936"/>
            <a:ext cx="2990850" cy="4572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1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6270315"/>
              </p:ext>
            </p:extLst>
          </p:nvPr>
        </p:nvGraphicFramePr>
        <p:xfrm>
          <a:off x="173038" y="539750"/>
          <a:ext cx="8175625" cy="5740400"/>
        </p:xfrm>
        <a:graphic>
          <a:graphicData uri="http://schemas.openxmlformats.org/presentationml/2006/ole">
            <p:oleObj spid="_x0000_s2062" name="Graph" r:id="rId3" imgW="4127500" imgH="289560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188640"/>
            <a:ext cx="569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СПС 15.04 2001     </a:t>
            </a:r>
            <a:r>
              <a:rPr lang="en-US" b="1" dirty="0" smtClean="0"/>
              <a:t>S20W 84   X14.4/2B     </a:t>
            </a:r>
            <a:r>
              <a:rPr lang="en-US" b="1" dirty="0" err="1" smtClean="0"/>
              <a:t>Tsx</a:t>
            </a:r>
            <a:r>
              <a:rPr lang="en-US" b="1" dirty="0" smtClean="0"/>
              <a:t> max=13:50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246591"/>
            <a:ext cx="714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         </a:t>
            </a:r>
            <a:r>
              <a:rPr lang="en-US" sz="1600" dirty="0" err="1" smtClean="0"/>
              <a:t>Tinj</a:t>
            </a:r>
            <a:r>
              <a:rPr lang="en-US" sz="1600" dirty="0" smtClean="0"/>
              <a:t>(&gt;100 </a:t>
            </a:r>
            <a:r>
              <a:rPr lang="en-US" sz="1600" dirty="0" err="1" smtClean="0"/>
              <a:t>MeV</a:t>
            </a:r>
            <a:r>
              <a:rPr lang="en-US" sz="1600" dirty="0" smtClean="0"/>
              <a:t>)=805 </a:t>
            </a:r>
            <a:r>
              <a:rPr lang="ru-RU" sz="1600" dirty="0" smtClean="0"/>
              <a:t>минут </a:t>
            </a:r>
            <a:r>
              <a:rPr lang="ru-RU" dirty="0" smtClean="0"/>
              <a:t>(</a:t>
            </a:r>
            <a:r>
              <a:rPr lang="ru-RU" sz="1400" dirty="0" smtClean="0"/>
              <a:t>пунктир -инжекция в момент максимума</a:t>
            </a:r>
            <a:r>
              <a:rPr lang="en-US" sz="1400" dirty="0" smtClean="0"/>
              <a:t> S</a:t>
            </a:r>
            <a:r>
              <a:rPr lang="ru-RU" sz="1400" dirty="0" smtClean="0"/>
              <a:t>Х-вспышки)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1289</Words>
  <Application>Microsoft Office PowerPoint</Application>
  <PresentationFormat>Экран (4:3)</PresentationFormat>
  <Paragraphs>108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Graph</vt:lpstr>
      <vt:lpstr> Институт прикладной геофизики имени академика Е.К.Федорова       ФГБУ «ИПГ»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Определения момента инжекции протонов в солнечных протонных событиях (СПС) по их временному ходу   Oчелков Ю.П.  Институт  прикладной геофизики (ИПГ), Москва, Россия</dc:title>
  <dc:creator>IPGuser</dc:creator>
  <cp:lastModifiedBy>IPGuser</cp:lastModifiedBy>
  <cp:revision>85</cp:revision>
  <dcterms:created xsi:type="dcterms:W3CDTF">2020-09-21T08:34:19Z</dcterms:created>
  <dcterms:modified xsi:type="dcterms:W3CDTF">2020-09-24T08:44:35Z</dcterms:modified>
</cp:coreProperties>
</file>