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0" r:id="rId4"/>
    <p:sldId id="262" r:id="rId5"/>
    <p:sldId id="270" r:id="rId6"/>
    <p:sldId id="263" r:id="rId7"/>
    <p:sldId id="271" r:id="rId8"/>
    <p:sldId id="266" r:id="rId9"/>
    <p:sldId id="269" r:id="rId10"/>
    <p:sldId id="264" r:id="rId11"/>
    <p:sldId id="265" r:id="rId12"/>
    <p:sldId id="268" r:id="rId13"/>
    <p:sldId id="257" r:id="rId14"/>
    <p:sldId id="258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6D6FD-EC2F-433B-845E-E39A9F566883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76AE2-F9F2-4634-AF69-91450C36C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5E09-E0F2-4992-AC2C-483CECC63B39}" type="datetime1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0DB2-19EE-464E-9AA3-2586489B0901}" type="datetime1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F10E-7D5F-4315-8AFB-5DD60E7C8E53}" type="datetime1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5A48-4C79-47DD-866E-AE24697CE387}" type="datetime1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3642-EB49-4D41-8B4C-1763A356E95F}" type="datetime1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65B9-B4F2-49E9-94ED-FEC4EF86C19C}" type="datetime1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EEC1-139B-4080-9E8F-E25C4973E8EE}" type="datetime1">
              <a:rPr lang="ru-RU" smtClean="0"/>
              <a:pPr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11A9-6DD2-4EDD-9BE6-9FB8BD8E9BFB}" type="datetime1">
              <a:rPr lang="ru-RU" smtClean="0"/>
              <a:pPr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272-43E9-437A-8851-5C9E17923839}" type="datetime1">
              <a:rPr lang="ru-RU" smtClean="0"/>
              <a:pPr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B6FE-300E-43EB-A4F6-53D987BDA578}" type="datetime1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63C7-2F14-47BA-9603-08BA67807213}" type="datetime1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93BC-A9CD-4E29-9FA4-AFC0182835BB}" type="datetime1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6FAF7-45C8-42E3-85CF-3210A27B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СОЛНЕЧНЫЕ ЭЛЕКТРОНЫ И ПРОТОНЫ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600" b="1" dirty="0"/>
              <a:t>ВО ВСПЫШКАХ С ВЫРАЖЕННОЙ ИМПУЛЬСНОЙ ФАЗОЙ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 err="1"/>
              <a:t>Струминский</a:t>
            </a:r>
            <a:r>
              <a:rPr lang="ru-RU" i="1" dirty="0"/>
              <a:t> А.Б</a:t>
            </a:r>
            <a:r>
              <a:rPr lang="ru-RU" i="1" baseline="30000" dirty="0"/>
              <a:t>1</a:t>
            </a:r>
            <a:r>
              <a:rPr lang="ru-RU" i="1" dirty="0"/>
              <a:t>., Григорьева И.Ю.</a:t>
            </a:r>
            <a:r>
              <a:rPr lang="ru-RU" i="1" baseline="30000" dirty="0"/>
              <a:t>2</a:t>
            </a:r>
            <a:r>
              <a:rPr lang="ru-RU" i="1" dirty="0"/>
              <a:t>, Логачев Ю.И.</a:t>
            </a:r>
            <a:r>
              <a:rPr lang="ru-RU" i="1" baseline="30000" dirty="0"/>
              <a:t>3</a:t>
            </a:r>
            <a:r>
              <a:rPr lang="ru-RU" i="1" dirty="0"/>
              <a:t>,</a:t>
            </a:r>
            <a:r>
              <a:rPr lang="en-US" i="1" dirty="0"/>
              <a:t> </a:t>
            </a:r>
            <a:r>
              <a:rPr lang="ru-RU" i="1" dirty="0"/>
              <a:t>Садовский А.М.</a:t>
            </a:r>
            <a:r>
              <a:rPr lang="ru-RU" i="1" baseline="30000" dirty="0"/>
              <a:t>1</a:t>
            </a:r>
            <a:endParaRPr lang="ru-RU" dirty="0"/>
          </a:p>
          <a:p>
            <a:r>
              <a:rPr lang="ru-RU" i="1" baseline="30000" dirty="0"/>
              <a:t>1</a:t>
            </a:r>
            <a:r>
              <a:rPr lang="ru-RU" i="1" dirty="0"/>
              <a:t> ИКИ  РАН, </a:t>
            </a:r>
            <a:r>
              <a:rPr lang="ru-RU" i="1" baseline="30000" dirty="0"/>
              <a:t>2</a:t>
            </a:r>
            <a:r>
              <a:rPr lang="ru-RU" i="1" dirty="0"/>
              <a:t> ГАО РАН, </a:t>
            </a:r>
            <a:r>
              <a:rPr lang="ru-RU" i="1" baseline="30000" dirty="0"/>
              <a:t>3</a:t>
            </a:r>
            <a:r>
              <a:rPr lang="ru-RU" i="1" dirty="0"/>
              <a:t>НИИЯФ МГУ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6021288"/>
            <a:ext cx="453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ВККЛ2020, </a:t>
            </a:r>
            <a:r>
              <a:rPr lang="en-US" sz="2800" dirty="0"/>
              <a:t>28 </a:t>
            </a:r>
            <a:r>
              <a:rPr lang="ru-RU" sz="2800" dirty="0"/>
              <a:t>сентября </a:t>
            </a:r>
            <a:r>
              <a:rPr lang="en-US" sz="2800" dirty="0"/>
              <a:t>2020</a:t>
            </a:r>
            <a:endParaRPr lang="ru-RU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/>
        </p:blipFill>
        <p:spPr>
          <a:xfrm>
            <a:off x="251640" y="188640"/>
            <a:ext cx="1728000" cy="79416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tretch/>
        </p:blipFill>
        <p:spPr>
          <a:xfrm>
            <a:off x="2843808" y="260648"/>
            <a:ext cx="2915280" cy="1071720"/>
          </a:xfrm>
          <a:prstGeom prst="rect">
            <a:avLst/>
          </a:prstGeom>
          <a:ln>
            <a:noFill/>
          </a:ln>
        </p:spPr>
      </p:pic>
      <p:pic>
        <p:nvPicPr>
          <p:cNvPr id="8" name="Picture 2"/>
          <p:cNvPicPr/>
          <p:nvPr/>
        </p:nvPicPr>
        <p:blipFill>
          <a:blip r:embed="rId4" cstate="print"/>
          <a:stretch/>
        </p:blipFill>
        <p:spPr>
          <a:xfrm>
            <a:off x="7380312" y="332656"/>
            <a:ext cx="1511640" cy="95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&gt;100 </a:t>
            </a:r>
            <a:r>
              <a:rPr lang="en-US" dirty="0" err="1"/>
              <a:t>MeV</a:t>
            </a:r>
            <a:r>
              <a:rPr lang="en-US" dirty="0"/>
              <a:t> </a:t>
            </a:r>
            <a:r>
              <a:rPr lang="ru-RU" sz="3200" dirty="0"/>
              <a:t>протоны</a:t>
            </a:r>
            <a:r>
              <a:rPr lang="ru-RU" dirty="0"/>
              <a:t> </a:t>
            </a:r>
            <a:r>
              <a:rPr lang="en-US" dirty="0"/>
              <a:t>GOES</a:t>
            </a:r>
            <a:endParaRPr lang="ru-RU" dirty="0"/>
          </a:p>
        </p:txBody>
      </p:sp>
      <p:pic>
        <p:nvPicPr>
          <p:cNvPr id="6" name="Содержимое 5" descr="P100_Pulkovo2020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6171590" cy="48768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5229201"/>
            <a:ext cx="877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Условия выхода  на благоприятную силовую линию в МП  определяли  темп роста!</a:t>
            </a:r>
          </a:p>
          <a:p>
            <a:r>
              <a:rPr lang="ru-RU" dirty="0" smtClean="0"/>
              <a:t>06.11.97 – инжекция  протонов более 10 часов!</a:t>
            </a:r>
          </a:p>
          <a:p>
            <a:r>
              <a:rPr lang="ru-RU" dirty="0" smtClean="0"/>
              <a:t>09.08.2011  - 1 час и 06.07.2012 – до 6 часов. Связь с длительным гамма-излучением!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/>
              <a:t>Электроны </a:t>
            </a:r>
            <a:r>
              <a:rPr lang="en-US" sz="3600" dirty="0"/>
              <a:t>SOHO/EPHIN 2.64-10.4 M</a:t>
            </a:r>
            <a:r>
              <a:rPr lang="ru-RU" sz="3600" dirty="0"/>
              <a:t>эВ</a:t>
            </a:r>
          </a:p>
        </p:txBody>
      </p:sp>
      <p:pic>
        <p:nvPicPr>
          <p:cNvPr id="6" name="Содержимое 5" descr="EPHIN_Pulkovo2020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6364224" cy="477926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517232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Условия выхода  на благоприятную силовую линию в МП  определяли  темп роста электронов  2 фазы!</a:t>
            </a:r>
          </a:p>
          <a:p>
            <a:r>
              <a:rPr lang="ru-RU" dirty="0" smtClean="0"/>
              <a:t>06.11.97 – ускорение электронов более 10 часов!</a:t>
            </a:r>
          </a:p>
          <a:p>
            <a:r>
              <a:rPr lang="ru-RU" dirty="0" smtClean="0"/>
              <a:t>09.08.2011  - </a:t>
            </a:r>
            <a:r>
              <a:rPr lang="en-US" dirty="0" smtClean="0"/>
              <a:t>&lt;</a:t>
            </a:r>
            <a:r>
              <a:rPr lang="ru-RU" dirty="0" smtClean="0"/>
              <a:t>1 час и 06.07.2012 – </a:t>
            </a:r>
            <a:r>
              <a:rPr lang="en-US" dirty="0" smtClean="0"/>
              <a:t>&gt;</a:t>
            </a:r>
            <a:r>
              <a:rPr lang="ru-RU" dirty="0" smtClean="0"/>
              <a:t> 6 часов.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Отношение </a:t>
            </a:r>
            <a:r>
              <a:rPr lang="en-US" dirty="0"/>
              <a:t>Je/</a:t>
            </a:r>
            <a:r>
              <a:rPr lang="en-US" dirty="0" err="1"/>
              <a:t>Jp</a:t>
            </a:r>
            <a:r>
              <a:rPr lang="en-US" dirty="0"/>
              <a:t> 06/11/1997</a:t>
            </a:r>
            <a:endParaRPr lang="ru-RU" dirty="0"/>
          </a:p>
        </p:txBody>
      </p:sp>
      <p:pic>
        <p:nvPicPr>
          <p:cNvPr id="7" name="Содержимое 8" descr="JeJp ratio061197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6336704" cy="498625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580526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Более </a:t>
            </a:r>
            <a:r>
              <a:rPr lang="en-US" dirty="0" smtClean="0"/>
              <a:t>5  </a:t>
            </a:r>
            <a:r>
              <a:rPr lang="ru-RU" dirty="0" smtClean="0"/>
              <a:t>эпизодов </a:t>
            </a:r>
            <a:r>
              <a:rPr lang="ru-RU" dirty="0" smtClean="0"/>
              <a:t>ускорения и преимущественного выхода </a:t>
            </a:r>
            <a:r>
              <a:rPr lang="ru-RU" dirty="0" smtClean="0"/>
              <a:t>электронов в МП!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68897"/>
            <a:ext cx="822924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ВЫВОДЫ 1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1822758"/>
            <a:ext cx="8496944" cy="33239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Выбранные протонные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события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~100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МэВ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также являются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электронными, временные профили электронов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~10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МэВ и протонов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&gt;100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МэВ подобны.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Электроны и протоны ускорялись и распространялись одинаковым образом.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Наблюдались только электронные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возрастания 1-10 МэВ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вблизи выраженной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импульсной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фазы вспышек.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38223"/>
            <a:ext cx="822924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ВЫВОДЫ 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57200" y="1608001"/>
            <a:ext cx="8229240" cy="39703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Помимо дилеммы вспышка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пересоединение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– КВМ (ударная волна) есть третья возможность.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Стохастическое ускорение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множество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элементарных актов ускорения, чья длительность меньше всего процесса ускорения. + Удержание частиц за фронтом КВМ.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Первая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вторая фазы ускорения – наблюдательный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эффект связанный с невозможностью регистрировать протоны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&lt;10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МэВ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Длительное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пионное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гамма-излучение – результат взаимодействия  протонов, удерживаемых за ударной волной.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996952"/>
            <a:ext cx="8044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СПАСИБО ЗА ВНИМАНИЕ!</a:t>
            </a:r>
          </a:p>
        </p:txBody>
      </p:sp>
      <p:sp>
        <p:nvSpPr>
          <p:cNvPr id="3" name="Улыбающееся лицо 2"/>
          <p:cNvSpPr/>
          <p:nvPr/>
        </p:nvSpPr>
        <p:spPr>
          <a:xfrm>
            <a:off x="3779912" y="4509120"/>
            <a:ext cx="1778496" cy="158797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Проблема происхождения СКЛ</a:t>
            </a:r>
          </a:p>
        </p:txBody>
      </p:sp>
      <p:sp>
        <p:nvSpPr>
          <p:cNvPr id="5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Вспышка или ударная волна?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Что такое солнечная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вспышка? Каков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механизм выделения энергии?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Где и когда во вспышке возникают ЭМ поля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необходимые для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ускорения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latin typeface="Calibri"/>
              </a:rPr>
              <a:t>частиц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до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релятивистских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энергий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?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C48DBD0-F4D6-4660-BBD0-328C94193A0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7" name="Picture 2"/>
          <p:cNvPicPr/>
          <p:nvPr/>
        </p:nvPicPr>
        <p:blipFill>
          <a:blip r:embed="rId2" cstate="print"/>
          <a:stretch/>
        </p:blipFill>
        <p:spPr>
          <a:xfrm>
            <a:off x="467640" y="1845000"/>
            <a:ext cx="4009680" cy="3504960"/>
          </a:xfrm>
          <a:prstGeom prst="rect">
            <a:avLst/>
          </a:prstGeom>
          <a:ln w="9360"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26203" y="5349960"/>
            <a:ext cx="1985557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1" strike="noStrike" spc="-1" dirty="0" err="1">
                <a:solidFill>
                  <a:srgbClr val="000000"/>
                </a:solidFill>
                <a:latin typeface="Calibri"/>
              </a:rPr>
              <a:t>Cliver</a:t>
            </a:r>
            <a:r>
              <a:rPr lang="ru-RU" sz="1400" b="0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i="1" strike="noStrike" spc="-1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1400" b="0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i="1" strike="noStrike" spc="-1" dirty="0" err="1">
                <a:solidFill>
                  <a:srgbClr val="000000"/>
                </a:solidFill>
                <a:latin typeface="Calibri"/>
              </a:rPr>
              <a:t>al</a:t>
            </a:r>
            <a:r>
              <a:rPr lang="en-US" sz="1400" b="0" i="1" strike="noStrike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ru-RU" sz="1400" b="0" i="1" strike="noStrike" spc="-1" dirty="0">
                <a:solidFill>
                  <a:srgbClr val="000000"/>
                </a:solidFill>
                <a:latin typeface="Calibri"/>
              </a:rPr>
              <a:t>, 20</a:t>
            </a:r>
            <a:r>
              <a:rPr lang="en-US" sz="1400" b="0" i="1" strike="noStrike" spc="-1" dirty="0">
                <a:solidFill>
                  <a:srgbClr val="000000"/>
                </a:solidFill>
                <a:latin typeface="Calibri"/>
              </a:rPr>
              <a:t>1</a:t>
            </a:r>
            <a:r>
              <a:rPr lang="ru-RU" sz="1400" b="0" i="1" strike="noStrike" spc="-1" dirty="0">
                <a:solidFill>
                  <a:srgbClr val="000000"/>
                </a:solidFill>
                <a:latin typeface="Calibri"/>
              </a:rPr>
              <a:t>9</a:t>
            </a:r>
            <a:endParaRPr lang="ru-RU" sz="1400" b="0" i="1" strike="noStrike" spc="-1" dirty="0"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AE523F5-76DF-4AEB-A62E-B9F2AD5BF0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1831"/>
            <a:ext cx="3629304" cy="537321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12406" y="-22820"/>
            <a:ext cx="3826768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Фазы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вспышек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4283968" y="1484785"/>
            <a:ext cx="4608513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Ускорения частиц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–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электроны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&lt;100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кэВ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-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электроны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&gt;100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кэВ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протоны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041775" cy="237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</a:t>
            </a:r>
            <a:fld id="{FE7E05B6-612A-4DF0-AC5D-98775D2EF905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6165304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Benz, 2017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5661248"/>
            <a:ext cx="12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Cliver</a:t>
            </a:r>
            <a:r>
              <a:rPr lang="en-US" i="1" dirty="0"/>
              <a:t>, 2009</a:t>
            </a:r>
            <a:endParaRPr lang="ru-RU" i="1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41022773"/>
              </p:ext>
            </p:extLst>
          </p:nvPr>
        </p:nvGraphicFramePr>
        <p:xfrm>
          <a:off x="161764" y="489446"/>
          <a:ext cx="8820472" cy="5747113"/>
        </p:xfrm>
        <a:graphic>
          <a:graphicData uri="http://schemas.openxmlformats.org/presentationml/2006/ole">
            <p:oleObj spid="_x0000_s1028" name="Документ" r:id="rId3" imgW="6236745" imgH="4064186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501317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1.2   </a:t>
            </a:r>
            <a:r>
              <a:rPr lang="ru-RU" sz="2400" dirty="0" err="1"/>
              <a:t>а.е</a:t>
            </a:r>
            <a:r>
              <a:rPr lang="ru-RU" sz="2400" dirty="0"/>
              <a:t>. Времена запаздывания  </a:t>
            </a:r>
            <a:endParaRPr lang="en-US" sz="2400" dirty="0"/>
          </a:p>
          <a:p>
            <a:r>
              <a:rPr lang="ru-RU" sz="2400" dirty="0"/>
              <a:t>электронов </a:t>
            </a:r>
            <a:r>
              <a:rPr lang="en-US" sz="2400" dirty="0"/>
              <a:t> EPHIN </a:t>
            </a:r>
            <a:r>
              <a:rPr lang="ru-RU" sz="2400" dirty="0"/>
              <a:t>0.27–0.7, 0.67–3.0 и 2.64–10.4 МэВ</a:t>
            </a:r>
            <a:r>
              <a:rPr lang="en-US" sz="2400" dirty="0"/>
              <a:t> – 4, 3, 2 </a:t>
            </a:r>
            <a:r>
              <a:rPr lang="ru-RU" sz="2400" dirty="0"/>
              <a:t>мин</a:t>
            </a:r>
          </a:p>
          <a:p>
            <a:r>
              <a:rPr lang="ru-RU" sz="2400" dirty="0"/>
              <a:t>Протонов </a:t>
            </a:r>
            <a:r>
              <a:rPr lang="en-US" sz="2400" dirty="0"/>
              <a:t>&gt;</a:t>
            </a:r>
            <a:r>
              <a:rPr lang="ru-RU" sz="2400" dirty="0"/>
              <a:t>10. </a:t>
            </a:r>
            <a:r>
              <a:rPr lang="en-US" sz="2400" dirty="0"/>
              <a:t>&gt;</a:t>
            </a:r>
            <a:r>
              <a:rPr lang="ru-RU" sz="2400" dirty="0"/>
              <a:t>100, </a:t>
            </a:r>
            <a:r>
              <a:rPr lang="en-US" sz="2400" dirty="0"/>
              <a:t>&gt;</a:t>
            </a:r>
            <a:r>
              <a:rPr lang="ru-RU" sz="2400" dirty="0"/>
              <a:t>500 МэВ </a:t>
            </a:r>
            <a:r>
              <a:rPr lang="en-US" sz="2400" dirty="0"/>
              <a:t>  - 58, 15, 5 </a:t>
            </a:r>
            <a:r>
              <a:rPr lang="ru-RU" sz="2400" dirty="0" smtClean="0"/>
              <a:t>мин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событий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X</a:t>
            </a:r>
            <a:r>
              <a:rPr lang="ru-RU" dirty="0" smtClean="0"/>
              <a:t>9.7 6 ноября 1997, </a:t>
            </a:r>
            <a:r>
              <a:rPr lang="en-US" dirty="0" smtClean="0"/>
              <a:t>X</a:t>
            </a:r>
            <a:r>
              <a:rPr lang="ru-RU" dirty="0" smtClean="0"/>
              <a:t>6.9 9 августа 2011 и </a:t>
            </a:r>
            <a:r>
              <a:rPr lang="en-US" dirty="0" smtClean="0"/>
              <a:t>X</a:t>
            </a:r>
            <a:r>
              <a:rPr lang="ru-RU" dirty="0" smtClean="0"/>
              <a:t>1.1 6 июля 2012 </a:t>
            </a:r>
          </a:p>
          <a:p>
            <a:r>
              <a:rPr lang="ru-RU" dirty="0" smtClean="0"/>
              <a:t>В МП они сопровождались быстрыми КВМ (&gt;1500 км/с), солнечными протонами &gt;100 МэВ и релятивистскими электронами. </a:t>
            </a:r>
          </a:p>
          <a:p>
            <a:r>
              <a:rPr lang="ru-RU" dirty="0" smtClean="0"/>
              <a:t>Событие 6 ноября 1997, </a:t>
            </a:r>
            <a:r>
              <a:rPr lang="en-US" dirty="0" smtClean="0"/>
              <a:t>GLE</a:t>
            </a:r>
            <a:r>
              <a:rPr lang="ru-RU" dirty="0" smtClean="0"/>
              <a:t>, –  это первый и последний пример наблюдения КВМ коронографом </a:t>
            </a:r>
            <a:r>
              <a:rPr lang="en-US" dirty="0" smtClean="0"/>
              <a:t>LASCO</a:t>
            </a:r>
            <a:r>
              <a:rPr lang="ru-RU" dirty="0" smtClean="0"/>
              <a:t>_</a:t>
            </a:r>
            <a:r>
              <a:rPr lang="en-US" dirty="0" smtClean="0"/>
              <a:t>C</a:t>
            </a:r>
            <a:r>
              <a:rPr lang="ru-RU" dirty="0" smtClean="0"/>
              <a:t>1 без предварительного ускорения.</a:t>
            </a:r>
          </a:p>
          <a:p>
            <a:r>
              <a:rPr lang="ru-RU" dirty="0" smtClean="0"/>
              <a:t> Вспышки 9 августа 2011 и 6 июля 2012 сопровождались длительным </a:t>
            </a:r>
            <a:r>
              <a:rPr lang="ru-RU" dirty="0" err="1" smtClean="0"/>
              <a:t>γ-излучением </a:t>
            </a:r>
            <a:r>
              <a:rPr lang="ru-RU" dirty="0" smtClean="0"/>
              <a:t>&gt;100 МэВ, зарегистрированным </a:t>
            </a:r>
            <a:r>
              <a:rPr lang="en-US" dirty="0" smtClean="0"/>
              <a:t>Fermi</a:t>
            </a:r>
            <a:r>
              <a:rPr lang="ru-RU" dirty="0" smtClean="0"/>
              <a:t>/</a:t>
            </a:r>
            <a:r>
              <a:rPr lang="en-US" dirty="0" smtClean="0"/>
              <a:t>LAT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/>
              <a:t>Выраженная импульсная фаза</a:t>
            </a:r>
          </a:p>
        </p:txBody>
      </p:sp>
      <p:pic>
        <p:nvPicPr>
          <p:cNvPr id="8" name="Содержимое 7" descr="TEM_Pulkovo2020.wm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3514"/>
            <a:ext cx="4176464" cy="5217494"/>
          </a:xfrm>
        </p:spPr>
      </p:pic>
      <p:pic>
        <p:nvPicPr>
          <p:cNvPr id="7" name="Содержимое 6" descr="GHz8.8_CME.wm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3952" y="1156974"/>
            <a:ext cx="4250496" cy="508033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HXR </a:t>
            </a:r>
            <a:r>
              <a:rPr lang="ru-RU" dirty="0" smtClean="0"/>
              <a:t>излучение</a:t>
            </a:r>
            <a:r>
              <a:rPr lang="en-US" dirty="0" smtClean="0"/>
              <a:t> KONUS WIND</a:t>
            </a:r>
            <a:endParaRPr lang="ru-RU" dirty="0"/>
          </a:p>
        </p:txBody>
      </p:sp>
      <p:pic>
        <p:nvPicPr>
          <p:cNvPr id="9" name="Содержимое 8" descr="H_KONUS_WIND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6361786" cy="485241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/>
              <a:t>Импульсная и </a:t>
            </a:r>
            <a:r>
              <a:rPr lang="ru-RU" sz="2800" dirty="0" err="1"/>
              <a:t>постэруптивная</a:t>
            </a:r>
            <a:r>
              <a:rPr lang="ru-RU" sz="2800" dirty="0"/>
              <a:t> </a:t>
            </a:r>
            <a:r>
              <a:rPr lang="ru-RU" sz="2800" dirty="0" smtClean="0"/>
              <a:t>фазы</a:t>
            </a:r>
            <a:r>
              <a:rPr lang="en-US" sz="2800" dirty="0" smtClean="0"/>
              <a:t>, 06/11/1997</a:t>
            </a:r>
            <a:endParaRPr lang="ru-RU" sz="2800" dirty="0"/>
          </a:p>
        </p:txBody>
      </p:sp>
      <p:pic>
        <p:nvPicPr>
          <p:cNvPr id="5" name="Содержимое 4" descr="Graph2.wm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4309367" cy="5040559"/>
          </a:xfrm>
        </p:spPr>
      </p:pic>
      <p:pic>
        <p:nvPicPr>
          <p:cNvPr id="7" name="Содержимое 6" descr="derTEM_KW_CME.wm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1204" y="764704"/>
            <a:ext cx="4322796" cy="5044562"/>
          </a:xfrm>
        </p:spPr>
      </p:pic>
      <p:sp>
        <p:nvSpPr>
          <p:cNvPr id="8" name="TextBox 7"/>
          <p:cNvSpPr txBox="1"/>
          <p:nvPr/>
        </p:nvSpPr>
        <p:spPr>
          <a:xfrm>
            <a:off x="899592" y="5877273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Импульсная фаза – первый пик микроволн (черный),  </a:t>
            </a:r>
            <a:r>
              <a:rPr lang="en-US" sz="2000" dirty="0" err="1" smtClean="0"/>
              <a:t>Tmax</a:t>
            </a:r>
            <a:r>
              <a:rPr lang="ru-RU" sz="2000" dirty="0" smtClean="0"/>
              <a:t> (красный)</a:t>
            </a:r>
            <a:endParaRPr lang="en-US" sz="2000" dirty="0" smtClean="0"/>
          </a:p>
          <a:p>
            <a:r>
              <a:rPr lang="ru-RU" sz="2000" dirty="0" err="1" smtClean="0"/>
              <a:t>Постэруптивная</a:t>
            </a:r>
            <a:r>
              <a:rPr lang="ru-RU" sz="2000" dirty="0" smtClean="0"/>
              <a:t> фаза -рост </a:t>
            </a:r>
            <a:r>
              <a:rPr lang="en-US" sz="2000" dirty="0" smtClean="0"/>
              <a:t>EM</a:t>
            </a:r>
            <a:r>
              <a:rPr lang="ru-RU" sz="2000" dirty="0" smtClean="0"/>
              <a:t> (синий)</a:t>
            </a:r>
            <a:r>
              <a:rPr lang="en-US" sz="2000" dirty="0" smtClean="0"/>
              <a:t>, </a:t>
            </a:r>
            <a:r>
              <a:rPr lang="ru-RU" sz="2000" dirty="0" smtClean="0"/>
              <a:t>развитие КВМ по</a:t>
            </a:r>
            <a:r>
              <a:rPr lang="en-US" sz="2000" dirty="0" smtClean="0"/>
              <a:t> LASCO C1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dirty="0"/>
              <a:t>Первый приход </a:t>
            </a:r>
            <a:r>
              <a:rPr lang="ru-RU" sz="3600" dirty="0" smtClean="0"/>
              <a:t>электронов </a:t>
            </a:r>
            <a:r>
              <a:rPr lang="ru-RU" sz="3600" dirty="0"/>
              <a:t>и протонов</a:t>
            </a:r>
          </a:p>
        </p:txBody>
      </p:sp>
      <p:pic>
        <p:nvPicPr>
          <p:cNvPr id="5" name="Содержимое 4" descr="P100short.wm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9832" y="980728"/>
            <a:ext cx="2923032" cy="3845052"/>
          </a:xfrm>
        </p:spPr>
      </p:pic>
      <p:pic>
        <p:nvPicPr>
          <p:cNvPr id="6" name="Содержимое 9" descr="ep_CME_061197.wm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37860" y="1052736"/>
            <a:ext cx="3406140" cy="4009644"/>
          </a:xfrm>
        </p:spPr>
      </p:pic>
      <p:pic>
        <p:nvPicPr>
          <p:cNvPr id="7" name="Содержимое 4" descr="EPHIN_short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2974848" cy="376123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FAF7-45C8-42E3-85CF-3210A27B976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01317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1.2   </a:t>
            </a:r>
            <a:r>
              <a:rPr lang="ru-RU" dirty="0" err="1" smtClean="0"/>
              <a:t>а.е</a:t>
            </a:r>
            <a:r>
              <a:rPr lang="ru-RU" dirty="0" smtClean="0"/>
              <a:t>. Времена запаздывания  </a:t>
            </a:r>
            <a:endParaRPr lang="en-US" dirty="0" smtClean="0"/>
          </a:p>
          <a:p>
            <a:r>
              <a:rPr lang="ru-RU" dirty="0" smtClean="0"/>
              <a:t>электронов </a:t>
            </a:r>
            <a:r>
              <a:rPr lang="en-US" dirty="0" smtClean="0"/>
              <a:t> EPHIN </a:t>
            </a:r>
            <a:r>
              <a:rPr lang="ru-RU" dirty="0" smtClean="0"/>
              <a:t>0.27–0.7, 0.67–3.0 и 2.64–10.4 МэВ</a:t>
            </a:r>
            <a:r>
              <a:rPr lang="en-US" dirty="0" smtClean="0"/>
              <a:t> – 4, 3, 2 </a:t>
            </a:r>
            <a:r>
              <a:rPr lang="ru-RU" dirty="0" smtClean="0"/>
              <a:t>мин</a:t>
            </a:r>
          </a:p>
          <a:p>
            <a:r>
              <a:rPr lang="ru-RU" dirty="0" smtClean="0"/>
              <a:t>Протонов </a:t>
            </a:r>
            <a:r>
              <a:rPr lang="en-US" dirty="0" smtClean="0"/>
              <a:t>&gt;</a:t>
            </a:r>
            <a:r>
              <a:rPr lang="ru-RU" dirty="0" smtClean="0"/>
              <a:t>10. </a:t>
            </a:r>
            <a:r>
              <a:rPr lang="en-US" dirty="0" smtClean="0"/>
              <a:t>&gt;</a:t>
            </a:r>
            <a:r>
              <a:rPr lang="ru-RU" dirty="0" smtClean="0"/>
              <a:t>100, </a:t>
            </a:r>
            <a:r>
              <a:rPr lang="en-US" dirty="0" smtClean="0"/>
              <a:t>&gt;</a:t>
            </a:r>
            <a:r>
              <a:rPr lang="ru-RU" dirty="0" smtClean="0"/>
              <a:t>500 МэВ </a:t>
            </a:r>
            <a:r>
              <a:rPr lang="en-US" dirty="0" smtClean="0"/>
              <a:t>  - 58, 15, 5 </a:t>
            </a:r>
            <a:r>
              <a:rPr lang="ru-RU" dirty="0" smtClean="0"/>
              <a:t>мин</a:t>
            </a:r>
          </a:p>
          <a:p>
            <a:r>
              <a:rPr lang="ru-RU" dirty="0" smtClean="0"/>
              <a:t>Первые электроны показали приход  на +2-3 мин, первые протоны показали бы приход  на +10 </a:t>
            </a:r>
            <a:r>
              <a:rPr lang="ru-RU" dirty="0" err="1" smtClean="0"/>
              <a:t>мин,если</a:t>
            </a:r>
            <a:r>
              <a:rPr lang="ru-RU" dirty="0" smtClean="0"/>
              <a:t> бы не высокий фон!  Выход в МП не ранее 0 и +5 мин.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570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Документ</vt:lpstr>
      <vt:lpstr>СОЛНЕЧНЫЕ ЭЛЕКТРОНЫ И ПРОТОНЫ  ВО ВСПЫШКАХ С ВЫРАЖЕННОЙ ИМПУЛЬСНОЙ ФАЗОЙ</vt:lpstr>
      <vt:lpstr>Слайд 2</vt:lpstr>
      <vt:lpstr>Слайд 3</vt:lpstr>
      <vt:lpstr>Слайд 4</vt:lpstr>
      <vt:lpstr>Выбор событий</vt:lpstr>
      <vt:lpstr>Выраженная импульсная фаза</vt:lpstr>
      <vt:lpstr>HXR излучение KONUS WIND</vt:lpstr>
      <vt:lpstr>Импульсная и постэруптивная фазы, 06/11/1997</vt:lpstr>
      <vt:lpstr>Первый приход электронов и протонов</vt:lpstr>
      <vt:lpstr>&gt;100 MeV протоны GOES</vt:lpstr>
      <vt:lpstr>Электроны SOHO/EPHIN 2.64-10.4 MэВ</vt:lpstr>
      <vt:lpstr>Отношение Je/Jp 06/11/1997</vt:lpstr>
      <vt:lpstr>Слайд 13</vt:lpstr>
      <vt:lpstr>Слайд 14</vt:lpstr>
      <vt:lpstr>Слайд 15</vt:lpstr>
    </vt:vector>
  </TitlesOfParts>
  <Company>IKI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СОЛНЕЧНЫЕ ЭЛЕКТРОНЫ И ПРОТОНЫ  ВО ВСПЫШКАХ С ВЫРАЖЕННОЙ ИМПУЛЬСНОЙ ФАЗОЙ</dc:title>
  <dc:creator>Alex</dc:creator>
  <cp:lastModifiedBy>Alex</cp:lastModifiedBy>
  <cp:revision>45</cp:revision>
  <dcterms:created xsi:type="dcterms:W3CDTF">2020-09-17T19:16:03Z</dcterms:created>
  <dcterms:modified xsi:type="dcterms:W3CDTF">2020-09-26T10:41:39Z</dcterms:modified>
</cp:coreProperties>
</file>