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" y="1122680"/>
            <a:ext cx="12151360" cy="2387600"/>
          </a:xfrm>
        </p:spPr>
        <p:txBody>
          <a:bodyPr>
            <a:normAutofit/>
          </a:bodyPr>
          <a:p>
            <a:r>
              <a:rPr lang="en-US" sz="4800" b="1">
                <a:latin typeface="Calibri Bold" panose="020F0702030404030204" charset="0"/>
                <a:cs typeface="Calibri Bold" panose="020F0702030404030204" charset="0"/>
                <a:sym typeface="+mn-ea"/>
              </a:rPr>
              <a:t>Трехмерное  распределение  в  </a:t>
            </a:r>
            <a:r>
              <a:rPr lang="ru-RU" altLang="en-US" sz="4800" b="1">
                <a:latin typeface="Calibri Bold" panose="020F0702030404030204" charset="0"/>
                <a:cs typeface="Calibri Bold" panose="020F0702030404030204" charset="0"/>
                <a:sym typeface="+mn-ea"/>
              </a:rPr>
              <a:t>а</a:t>
            </a:r>
            <a:r>
              <a:rPr lang="en-US" sz="4800" b="1">
                <a:latin typeface="Calibri Bold" panose="020F0702030404030204" charset="0"/>
                <a:cs typeface="Calibri Bold" panose="020F0702030404030204" charset="0"/>
                <a:sym typeface="+mn-ea"/>
              </a:rPr>
              <a:t>тмосфере  потоков  и  доз  радиации</a:t>
            </a:r>
            <a:br>
              <a:rPr lang="en-US" sz="4800" b="1">
                <a:latin typeface="Calibri Bold" panose="020F0702030404030204" charset="0"/>
                <a:cs typeface="Calibri Bold" panose="020F0702030404030204" charset="0"/>
                <a:sym typeface="+mn-ea"/>
              </a:rPr>
            </a:br>
            <a:r>
              <a:rPr lang="en-US" sz="4800" b="1">
                <a:latin typeface="Calibri Bold" panose="020F0702030404030204" charset="0"/>
                <a:cs typeface="Calibri Bold" panose="020F0702030404030204" charset="0"/>
                <a:sym typeface="+mn-ea"/>
              </a:rPr>
              <a:t>от космических лучей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" y="3602355"/>
            <a:ext cx="12151360" cy="1655445"/>
          </a:xfr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lang="en-US">
                <a:sym typeface="+mn-ea"/>
              </a:rPr>
              <a:t>М.И.  Добындэ,  В.В.  Калегаев,  М.И.  Панасюк,  М.В.  Подзолко,  С.И.Свертилов </a:t>
            </a:r>
            <a:r>
              <a:rPr lang="en-US" i="1">
                <a:latin typeface="Calibri Italic" panose="020F0702030404030204" charset="0"/>
                <a:cs typeface="Calibri Italic" panose="020F0702030404030204" charset="0"/>
                <a:sym typeface="+mn-ea"/>
              </a:rPr>
              <a:t>mikhail.dobynde@skolkovotech.ru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Введение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4351338"/>
          </a:xfrm>
        </p:spPr>
        <p:txBody>
          <a:bodyPr>
            <a:normAutofit fontScale="60000"/>
          </a:bodyPr>
          <a:p>
            <a:pPr marL="0" indent="0" algn="just">
              <a:buNone/>
            </a:pPr>
            <a:r>
              <a:rPr>
                <a:latin typeface="Calibri" panose="020F0702030404030204" charset="0"/>
                <a:cs typeface="Calibri" panose="020F0702030404030204" charset="0"/>
                <a:sym typeface="+mn-ea"/>
              </a:rPr>
              <a:t>При распространении в атмосфере Земли, частицы космической радиации создают ливни вторичных частиц. На высотах полётов гражданской авиации эти частицы обладают достаточной энергией для прохождения через корпус воздушного судна и облучения пассажиров и экипажа. В последние десять лет в Европе и США, риски связанные с облучением вносятся в документы, регламентирующие профессиональную деятельность экипажей. Основой для оценок рисков являются информационные системы, использующие спектры потоков космической радиации для вычисления мощности радиационной дозы вдоль трасс полётов авиации.В рамках проекта Универсат-Сократ предполагается использовать данные о спектрах частиц космической радиации, полученных группировкой малых спутников, и функции отклика атмосферы для построения трёхмерной карты распределения мощности радиационных доз в атмосфере Земли. Функции отклика атмосферы являются результатом моделирования методами Монте-Карло прохождения частиц космической радиации через атмосферу Земли и алюминиевую защиту и вычисления значений дозового эквивалента в модели тела человека.</a:t>
            </a:r>
            <a:endParaRPr>
              <a:latin typeface="Calibri" panose="020F0702030404030204" charset="0"/>
              <a:cs typeface="Calibri" panose="020F0702030404030204" charset="0"/>
              <a:sym typeface="+mn-ea"/>
            </a:endParaRPr>
          </a:p>
          <a:p>
            <a:pPr marL="0" indent="0" algn="just">
              <a:buNone/>
            </a:pPr>
            <a:r>
              <a:rPr lang="en-US">
                <a:sym typeface="+mn-ea"/>
              </a:rPr>
              <a:t>В данном докладе мы описываем методику расчётов функций отклика атмосферы и представляем результаты по распределению мощности доз, полученные с использованием опорных спектров Галактических Космических Лучей и Солнечных Протонных Событий.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Методика расчёта</a:t>
            </a:r>
            <a:endParaRPr lang="ru-RU" altLang="en-US"/>
          </a:p>
        </p:txBody>
      </p:sp>
      <p:pic>
        <p:nvPicPr>
          <p:cNvPr id="4" name="Picture 3" descr="Screenshot 2020-09-28 at 10.26.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95" y="1691005"/>
            <a:ext cx="7176135" cy="431800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7454900" y="1691005"/>
            <a:ext cx="456692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just"/>
            <a:r>
              <a:rPr sz="1600" b="0">
                <a:latin typeface="Calibri" panose="020F0702030404030204" charset="0"/>
                <a:cs typeface="Calibri" panose="020F0702030404030204" charset="0"/>
              </a:rPr>
              <a:t>Для оценки доз решались две задачи. Первая задача это расчёт потоков первичных и вторичных частиц на различных высотах. Вторая задача- расчёт среднетканевого дозового эквивалента в сферическом фантоме, который находится в центре сферической оболочки из алюминия.</a:t>
            </a:r>
            <a:endParaRPr sz="1600" b="0">
              <a:latin typeface="Calibri" panose="020F0702030404030204" charset="0"/>
              <a:cs typeface="Calibri" panose="020F0702030404030204" charset="0"/>
            </a:endParaRPr>
          </a:p>
          <a:p>
            <a:pPr marL="0" indent="0" algn="just"/>
            <a:r>
              <a:rPr sz="1600" b="0">
                <a:latin typeface="Calibri" panose="020F0702030404030204" charset="0"/>
                <a:cs typeface="Calibri" panose="020F0702030404030204" charset="0"/>
              </a:rPr>
              <a:t>Для учёта углового падения мы использовали величину интегральной толщины атмосферы. Мы вычисляли толщину атмосферы вдоль направления прихода первичных частиц, а затем находили точку с такой же интегральной толщиной при перпендикулярном падении частиц КЛ.</a:t>
            </a:r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" y="365125"/>
            <a:ext cx="12190095" cy="1325880"/>
          </a:xfrm>
        </p:spPr>
        <p:txBody>
          <a:bodyPr>
            <a:normAutofit/>
          </a:bodyPr>
          <a:p>
            <a:r>
              <a:rPr lang="ru-RU" altLang="en-US"/>
              <a:t>Спектры потоков частиц созданые протонами ГКЛ</a:t>
            </a:r>
            <a:endParaRPr lang="ru-RU" altLang="en-US"/>
          </a:p>
        </p:txBody>
      </p:sp>
      <p:pic>
        <p:nvPicPr>
          <p:cNvPr id="4" name="Picture 3" descr="fig2_GCRfluence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185" y="1691005"/>
            <a:ext cx="7199630" cy="4678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55" y="365125"/>
            <a:ext cx="12208510" cy="1325880"/>
          </a:xfrm>
        </p:spPr>
        <p:txBody>
          <a:bodyPr>
            <a:normAutofit/>
          </a:bodyPr>
          <a:p>
            <a:r>
              <a:rPr lang="ru-RU" altLang="en-US">
                <a:sym typeface="+mn-ea"/>
              </a:rPr>
              <a:t>Спектры потоков частиц созданые протонами СКЛ</a:t>
            </a:r>
            <a:endParaRPr lang="en-US"/>
          </a:p>
        </p:txBody>
      </p:sp>
      <p:pic>
        <p:nvPicPr>
          <p:cNvPr id="4" name="Picture 3" descr="fig2_SEPfluence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185" y="1691005"/>
            <a:ext cx="7199630" cy="4678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59055"/>
            <a:ext cx="12153900" cy="1325880"/>
          </a:xfrm>
        </p:spPr>
        <p:txBody>
          <a:bodyPr>
            <a:normAutofit fontScale="90000"/>
          </a:bodyPr>
          <a:p>
            <a:r>
              <a:rPr lang="ru-RU" altLang="en-US"/>
              <a:t>Вертикальные профили</a:t>
            </a:r>
            <a:br>
              <a:rPr lang="ru-RU" altLang="en-US"/>
            </a:br>
            <a:r>
              <a:rPr lang="ru-RU" altLang="en-US"/>
              <a:t>среднетканевого дозового эквиваленита от ГКЛ</a:t>
            </a:r>
            <a:endParaRPr lang="ru-RU" altLang="en-US"/>
          </a:p>
        </p:txBody>
      </p:sp>
      <p:pic>
        <p:nvPicPr>
          <p:cNvPr id="12" name="Picture 12" descr="publicationFi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1384935"/>
            <a:ext cx="5271770" cy="52717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43780" y="1384935"/>
            <a:ext cx="659193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/>
            <a:r>
              <a:rPr>
                <a:latin typeface="Calibri" panose="020F0702030404030204" charset="0"/>
                <a:cs typeface="Calibri" panose="020F0702030404030204" charset="0"/>
                <a:sym typeface="+mn-ea"/>
              </a:rPr>
              <a:t>ГКЛ создают постоянный радиационный фон в атмосфере Земли. На больших высотах вблизи верхней границы атмосферы основной вклад в дозу вносят первичные частицы ГКЛ. В районе каспа, где магнитное поле слабо, за толщинами менее 30 г/см2 основной вклад вносят ТЗЧ (жёлтые линии). Это происходит из-за их большой биологической эффективности, несмотря на то что их доля в ГКЛ составляет порядка 1%. За большими толщинами защиты основной вклад дают протоны и альфа-частицы ГКЛ (красные линии). С уменьшением высоты доза от первичных частиц уменьшается, а от вторичных частиц, которые возникают в атмосфере, увеличивается. Основной вклад в дозу на низких высотах вносят вторичные нейтроны (зелёные линии). Их вклад достигает максимальных значений на высотах порядка 20 км, и затем спадает по мере приближения к поверхности Земли.</a:t>
            </a:r>
            <a:endParaRPr>
              <a:latin typeface="Calibri" panose="020F0702030404030204" charset="0"/>
              <a:cs typeface="Calibri" panose="020F070203040403020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" y="68580"/>
            <a:ext cx="12153900" cy="1325880"/>
          </a:xfrm>
        </p:spPr>
        <p:txBody>
          <a:bodyPr>
            <a:normAutofit fontScale="90000"/>
          </a:bodyPr>
          <a:p>
            <a:r>
              <a:rPr lang="ru-RU" altLang="en-US"/>
              <a:t>Вертикальные профили</a:t>
            </a:r>
            <a:br>
              <a:rPr lang="ru-RU" altLang="en-US"/>
            </a:br>
            <a:r>
              <a:rPr lang="ru-RU" altLang="en-US"/>
              <a:t>среднетканевого дозового эквиваленита от СКЛ</a:t>
            </a:r>
            <a:endParaRPr lang="ru-RU" altLang="en-US"/>
          </a:p>
        </p:txBody>
      </p:sp>
      <p:pic>
        <p:nvPicPr>
          <p:cNvPr id="6" name="Picture 5" descr="publicationFi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1394460"/>
            <a:ext cx="5398135" cy="539813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5083810" y="1394460"/>
            <a:ext cx="63055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just"/>
            <a:r>
              <a:rPr b="0">
                <a:latin typeface="Calibri" panose="020F0702030404030204" charset="0"/>
                <a:cs typeface="Calibri" panose="020F0702030404030204" charset="0"/>
              </a:rPr>
              <a:t>Профили доз СКЛ формируются аналогично профилям ГКЛ. По мере приближения к поверхности Земли, вклад от первичных протонов уменьшается, а вклад вторичных нейтронов увеличивается, достигая максимума на высоте порядка 20 км. На больших высотах за малой защитой мощность дозы от СКЛ значительно больше мощности дозы от ГКЛ, из-за большей интенсивности потоков частиц. Однако, с уменьшением высоты, доза от СКЛ убывает гораздо быстрее, поскольку энергия значительная часть частиц СКЛ недостаточна для проникновения в нижние слои атмосферы.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940" y="365125"/>
            <a:ext cx="12153900" cy="1325880"/>
          </a:xfrm>
        </p:spPr>
        <p:txBody>
          <a:bodyPr>
            <a:normAutofit fontScale="90000"/>
          </a:bodyPr>
          <a:p>
            <a:r>
              <a:rPr lang="ru-RU" altLang="en-US"/>
              <a:t>Карты распределения</a:t>
            </a:r>
            <a:br>
              <a:rPr lang="ru-RU" altLang="en-US"/>
            </a:br>
            <a:r>
              <a:rPr lang="ru-RU" altLang="en-US"/>
              <a:t>среднетканевого дозового эквиваленита от ГКЛ</a:t>
            </a:r>
            <a:endParaRPr lang="ru-RU" altLang="en-US"/>
          </a:p>
        </p:txBody>
      </p:sp>
      <p:pic>
        <p:nvPicPr>
          <p:cNvPr id="5" name="Picture 4" descr="publicatioFig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160" y="1691005"/>
            <a:ext cx="11663680" cy="3890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Выводы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1005"/>
            <a:ext cx="10515600" cy="5053330"/>
          </a:xfrm>
        </p:spPr>
        <p:txBody>
          <a:bodyPr>
            <a:normAutofit fontScale="70000"/>
          </a:bodyPr>
          <a:p>
            <a:pPr marL="0" indent="0" algn="just">
              <a:lnSpc>
                <a:spcPct val="100000"/>
              </a:lnSpc>
              <a:buNone/>
            </a:pPr>
            <a:r>
              <a:rPr lang="en-US"/>
              <a:t>В данной работе мы провели моделирование распространения частиц КЛ в атмосфере Земли. На основании полученных данных мы вычислили функции отклика атмосферы для расчёта потоков первичных и вторичных частиц, плотности ионизации атмосферы и среднетканевого дозового эквивалента за алюминиевой защитой. Мы показали, что максимум в профиле дозового эквивалента обусловлен вторичными нейтронами. Наличие максимума определяется соотношением дозы нейтронов и дозы от первичных частиц КЛ, которое зависит от жёсткости геомагнитного обрезания и толщины алюминиевой защиты. Полученные результаты могут быть использованы для оценки доз радиации при авиаперелётах и стать основой системы радиационного мониторинга. Так же, полученные результаты могут быть использованы для анализа экспериментальных данных нейтронных мониторов или стратосферных зондов.</a:t>
            </a:r>
            <a:endParaRPr lang="en-US"/>
          </a:p>
          <a:p>
            <a:pPr marL="0" indent="0" algn="just">
              <a:lnSpc>
                <a:spcPct val="100000"/>
              </a:lnSpc>
              <a:buNone/>
            </a:pPr>
            <a:endParaRPr lang="en-US"/>
          </a:p>
          <a:p>
            <a:pPr marL="0" indent="0" algn="just">
              <a:lnSpc>
                <a:spcPct val="100000"/>
              </a:lnSpc>
              <a:buNone/>
            </a:pPr>
            <a:r>
              <a:rPr lang="en-US">
                <a:latin typeface="Calibri" panose="020F0702030404030204" charset="0"/>
                <a:cs typeface="Calibri" panose="020F0702030404030204" charset="0"/>
              </a:rPr>
              <a:t>Статья подготовлена при финансовой поддержке Минобрнауки России</a:t>
            </a:r>
            <a:endParaRPr lang="en-US">
              <a:latin typeface="Calibri" panose="020F0702030404030204" charset="0"/>
              <a:cs typeface="Calibri" panose="020F070203040403020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>
                <a:latin typeface="Calibri" panose="020F0702030404030204" charset="0"/>
                <a:cs typeface="Calibri" panose="020F0702030404030204" charset="0"/>
              </a:rPr>
              <a:t>(уникальный идентификатор №RFMEFI60419X0237).</a:t>
            </a:r>
            <a:endParaRPr lang="en-US">
              <a:latin typeface="Calibri" panose="020F0702030404030204" charset="0"/>
              <a:cs typeface="Calibri" panose="020F070203040403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4656</Words>
  <Application>WPS Writer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Arial Unicode MS</vt:lpstr>
      <vt:lpstr>Calibri Light</vt:lpstr>
      <vt:lpstr>Calibri</vt:lpstr>
      <vt:lpstr>微软雅黑</vt:lpstr>
      <vt:lpstr>汉仪旗黑</vt:lpstr>
      <vt:lpstr>Calibri Bold</vt:lpstr>
      <vt:lpstr>Calibri Italic</vt:lpstr>
      <vt:lpstr>Adobe Fan Heiti Std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Вертикальные профили среднетканевого дозового эквиваленита от ГКЛ</vt:lpstr>
      <vt:lpstr>Вертикальные профили среднетканевого дозового эквиваленита от ГКЛ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Трехмерное  распределение  в  атмосфере  потоков  и  доз  радиации от космических лучей</dc:title>
  <dc:creator>Dobynde</dc:creator>
  <cp:lastModifiedBy>Dobynde</cp:lastModifiedBy>
  <cp:revision>13</cp:revision>
  <dcterms:created xsi:type="dcterms:W3CDTF">2020-09-29T07:48:52Z</dcterms:created>
  <dcterms:modified xsi:type="dcterms:W3CDTF">2020-09-29T07:48:52Z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1033-2.6.0.4284</vt:lpwstr>
  </property>
</Properties>
</file>