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7" r:id="rId3"/>
    <p:sldMasterId id="2147483669" r:id="rId4"/>
    <p:sldMasterId id="2147483681" r:id="rId5"/>
  </p:sldMasterIdLst>
  <p:notesMasterIdLst>
    <p:notesMasterId r:id="rId24"/>
  </p:notesMasterIdLst>
  <p:handoutMasterIdLst>
    <p:handoutMasterId r:id="rId25"/>
  </p:handoutMasterIdLst>
  <p:sldIdLst>
    <p:sldId id="256" r:id="rId6"/>
    <p:sldId id="275" r:id="rId7"/>
    <p:sldId id="263" r:id="rId8"/>
    <p:sldId id="279" r:id="rId9"/>
    <p:sldId id="257" r:id="rId10"/>
    <p:sldId id="267" r:id="rId11"/>
    <p:sldId id="265" r:id="rId12"/>
    <p:sldId id="276" r:id="rId13"/>
    <p:sldId id="274" r:id="rId14"/>
    <p:sldId id="271" r:id="rId15"/>
    <p:sldId id="272" r:id="rId16"/>
    <p:sldId id="273" r:id="rId17"/>
    <p:sldId id="277" r:id="rId18"/>
    <p:sldId id="281" r:id="rId19"/>
    <p:sldId id="282" r:id="rId20"/>
    <p:sldId id="283" r:id="rId21"/>
    <p:sldId id="280" r:id="rId22"/>
    <p:sldId id="270" r:id="rId23"/>
  </p:sldIdLst>
  <p:sldSz cx="9144000" cy="6858000" type="screen4x3"/>
  <p:notesSz cx="9945688" cy="68119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FFFF"/>
    <a:srgbClr val="F2850E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16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1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3588" y="1"/>
            <a:ext cx="4309798" cy="341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598FF-C415-4646-9940-4A9F974A354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70183"/>
            <a:ext cx="4309798" cy="341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3588" y="6470183"/>
            <a:ext cx="4309798" cy="341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79F94-7B6E-406C-B05D-1EB4A9CFA7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236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1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3588" y="1"/>
            <a:ext cx="4309798" cy="341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544EB-D8D2-4E92-9638-2D252C722E51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8638" cy="2300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69" y="3278257"/>
            <a:ext cx="7956550" cy="26822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70183"/>
            <a:ext cx="4309798" cy="341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3588" y="6470183"/>
            <a:ext cx="4309798" cy="341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9A22F-8DA3-4A0B-9DC7-AAF9E284BB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68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8ADE1-EB05-4E1A-B5CF-566A7516443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0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9A22F-8DA3-4A0B-9DC7-AAF9E284BB6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35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9A22F-8DA3-4A0B-9DC7-AAF9E284BB6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32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55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39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003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0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1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339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17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48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3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77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2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15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38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5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47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58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13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7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50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0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1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786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3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91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21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44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20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02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F4F2B-BCC9-4B9D-AADD-8E2B8E54B6FF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03B62-9173-4C79-BB6D-7B01082F34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9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5D778-0CFA-4A9A-8910-176FC30FEA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9B7A1-7DB0-4241-B8CB-8AC27C0047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6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obrynina@inr.ru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nt.rm.ingv.it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hyperlink" Target="http://cnt.rm.ingv.i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hyperlink" Target="http://cnt.rm.ingv.i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cnt.rm.ingv.it/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1920" y="1122365"/>
            <a:ext cx="9265920" cy="19604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Отклик детектора LVD на землетрясения в центральной Италии</a:t>
            </a:r>
            <a:br>
              <a:rPr lang="ru-RU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38401"/>
            <a:ext cx="9143999" cy="143525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ДОБРЫНИНА ЕКАТЕРИНА (ИЯИ РАН</a:t>
            </a:r>
            <a:r>
              <a:rPr lang="en-US" sz="19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9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dobrynina@inr.ru</a:t>
            </a:r>
            <a:r>
              <a:rPr lang="ru-RU" sz="19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9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9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skype</a:t>
            </a:r>
            <a:r>
              <a:rPr lang="en-US" sz="19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live:.cid.de51d71d405942c1</a:t>
            </a:r>
            <a:r>
              <a:rPr lang="ru-RU" sz="19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/>
              <a:t>Н. </a:t>
            </a:r>
            <a:r>
              <a:rPr lang="ru-RU" sz="2200" b="1" dirty="0" smtClean="0"/>
              <a:t>Агафонова, В</a:t>
            </a:r>
            <a:r>
              <a:rPr lang="ru-RU" sz="2200" b="1" dirty="0" smtClean="0"/>
              <a:t>. </a:t>
            </a:r>
            <a:r>
              <a:rPr lang="ru-RU" sz="2200" b="1" dirty="0" err="1" smtClean="0"/>
              <a:t>Ашихмин</a:t>
            </a:r>
            <a:r>
              <a:rPr lang="en-US" sz="2200" b="1" dirty="0" smtClean="0"/>
              <a:t>, </a:t>
            </a:r>
            <a:r>
              <a:rPr lang="ru-RU" sz="2200" b="1" dirty="0" smtClean="0"/>
              <a:t>Р. </a:t>
            </a:r>
            <a:r>
              <a:rPr lang="ru-RU" sz="2200" b="1" dirty="0" err="1" smtClean="0"/>
              <a:t>Еникеев</a:t>
            </a:r>
            <a:r>
              <a:rPr lang="ru-RU" sz="2200" b="1" dirty="0"/>
              <a:t>, </a:t>
            </a:r>
            <a:r>
              <a:rPr lang="ru-RU" sz="2200" b="1" dirty="0" smtClean="0"/>
              <a:t>А. </a:t>
            </a:r>
            <a:r>
              <a:rPr lang="ru-RU" sz="2200" b="1" dirty="0" err="1" smtClean="0"/>
              <a:t>Мальгин</a:t>
            </a:r>
            <a:r>
              <a:rPr lang="ru-RU" sz="2200" b="1" dirty="0"/>
              <a:t>, </a:t>
            </a:r>
            <a:r>
              <a:rPr lang="ru-RU" sz="2200" b="1" dirty="0" smtClean="0"/>
              <a:t>О. Ряжская, Н. Филимонова,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 smtClean="0"/>
              <a:t> И. </a:t>
            </a:r>
            <a:r>
              <a:rPr lang="ru-RU" sz="2200" b="1" dirty="0" err="1" smtClean="0"/>
              <a:t>Шакирьянова</a:t>
            </a:r>
            <a:r>
              <a:rPr lang="ru-RU" sz="2200" b="1" dirty="0"/>
              <a:t>, </a:t>
            </a:r>
            <a:r>
              <a:rPr lang="ru-RU" sz="2200" b="1" dirty="0" smtClean="0"/>
              <a:t>В. Якушев </a:t>
            </a:r>
            <a:r>
              <a:rPr lang="ru-RU" sz="2200" b="1" dirty="0"/>
              <a:t>от имени </a:t>
            </a:r>
            <a:r>
              <a:rPr lang="ru-RU" sz="2200" b="1" dirty="0" err="1"/>
              <a:t>Коллаборации</a:t>
            </a:r>
            <a:r>
              <a:rPr lang="ru-RU" sz="2200" b="1" dirty="0"/>
              <a:t> LVD</a:t>
            </a:r>
            <a:endParaRPr lang="ru-RU" sz="22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458" y="3873657"/>
            <a:ext cx="8979082" cy="2308324"/>
          </a:xfrm>
          <a:prstGeom prst="rect">
            <a:avLst/>
          </a:prstGeom>
          <a:noFill/>
          <a:ln w="28575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Основными источниками фона по низкому порогу в подземном Детекторе большого объема (LVD, LNGS, Италия) являются естественная радиоактивность грунта и радон, который выходит из грунтовых вод в атмосферу подземного помещения через множественные микротрещины в </a:t>
            </a:r>
            <a:r>
              <a:rPr lang="ru-RU" dirty="0" smtClean="0">
                <a:solidFill>
                  <a:prstClr val="black"/>
                </a:solidFill>
              </a:rPr>
              <a:t>породе. </a:t>
            </a:r>
            <a:r>
              <a:rPr lang="ru-RU" dirty="0">
                <a:solidFill>
                  <a:prstClr val="black"/>
                </a:solidFill>
              </a:rPr>
              <a:t>Установка LVD регистрирует гамма-кванты от распадов дочерних ядер радона. При деформациях земной коры возникает напряжение, увеличивается количество микротрещин, что приводит к повышению концентрации радона. Представлен анализ темпа счета детектора во время мощных землетрясений в центральной Италии.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9577" y="6290046"/>
            <a:ext cx="399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ВККЛ 2020, </a:t>
            </a:r>
            <a:r>
              <a:rPr lang="ru-RU" dirty="0"/>
              <a:t>Дубна</a:t>
            </a:r>
          </a:p>
        </p:txBody>
      </p:sp>
    </p:spTree>
    <p:extLst>
      <p:ext uri="{BB962C8B-B14F-4D97-AF65-F5344CB8AC3E}">
        <p14:creationId xmlns:p14="http://schemas.microsoft.com/office/powerpoint/2010/main" val="15657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4001" y="3487"/>
            <a:ext cx="57635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 августа 2016 года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43" y="1054194"/>
            <a:ext cx="514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Наиболее пострадавшие города — </a:t>
            </a:r>
            <a:r>
              <a:rPr lang="ru-RU" sz="2000" dirty="0" err="1">
                <a:solidFill>
                  <a:srgbClr val="FF0000"/>
                </a:solidFill>
              </a:rPr>
              <a:t>Аккумоли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Аматриче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 smtClean="0">
                <a:solidFill>
                  <a:srgbClr val="FF0000"/>
                </a:solidFill>
              </a:rPr>
              <a:t>Асколи-Пичено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623" y="4884125"/>
            <a:ext cx="8408339" cy="18199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6564" y="6396334"/>
            <a:ext cx="2242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http://cnt.rm.ingv.it/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61745"/>
            <a:ext cx="5220641" cy="2722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5875" y="1014439"/>
            <a:ext cx="4048125" cy="33463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043" y="17354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Данные установки</a:t>
            </a:r>
            <a:r>
              <a:rPr lang="en-US" sz="1400" dirty="0">
                <a:solidFill>
                  <a:prstClr val="black"/>
                </a:solidFill>
              </a:rPr>
              <a:t> LVD. </a:t>
            </a:r>
            <a:r>
              <a:rPr lang="ru-RU" sz="1400" dirty="0">
                <a:solidFill>
                  <a:prstClr val="black"/>
                </a:solidFill>
              </a:rPr>
              <a:t>Линиями отмечены моменты сильных толчков. </a:t>
            </a:r>
          </a:p>
        </p:txBody>
      </p:sp>
    </p:spTree>
    <p:extLst>
      <p:ext uri="{BB962C8B-B14F-4D97-AF65-F5344CB8AC3E}">
        <p14:creationId xmlns:p14="http://schemas.microsoft.com/office/powerpoint/2010/main" val="253812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5803" y="-21590"/>
            <a:ext cx="59398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26 октября 2016 года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721792"/>
            <a:ext cx="573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Землетрясение ощущалось в центральных регионах страны — </a:t>
            </a:r>
            <a:r>
              <a:rPr lang="ru-RU" dirty="0" err="1" smtClean="0">
                <a:solidFill>
                  <a:srgbClr val="FF0000"/>
                </a:solidFill>
              </a:rPr>
              <a:t>Перудже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Анконе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Фабриано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Пезаро</a:t>
            </a:r>
            <a:r>
              <a:rPr lang="ru-RU" dirty="0" smtClean="0">
                <a:solidFill>
                  <a:srgbClr val="FF0000"/>
                </a:solidFill>
              </a:rPr>
              <a:t> и Риме.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224" y="4386852"/>
            <a:ext cx="8312044" cy="24711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6490" y="6479867"/>
            <a:ext cx="1702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http://cnt.rm.ingv.it/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36501"/>
            <a:ext cx="5504642" cy="2815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2856" y="1321017"/>
            <a:ext cx="3701143" cy="30658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428724"/>
            <a:ext cx="5593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Данные установки</a:t>
            </a:r>
            <a:r>
              <a:rPr lang="en-US" sz="1400" dirty="0">
                <a:solidFill>
                  <a:prstClr val="black"/>
                </a:solidFill>
              </a:rPr>
              <a:t> LVD. </a:t>
            </a:r>
            <a:r>
              <a:rPr lang="ru-RU" sz="1400" dirty="0">
                <a:solidFill>
                  <a:prstClr val="black"/>
                </a:solidFill>
              </a:rPr>
              <a:t>Линиями отмечены моменты сильных толчков. </a:t>
            </a:r>
          </a:p>
        </p:txBody>
      </p:sp>
    </p:spTree>
    <p:extLst>
      <p:ext uri="{BB962C8B-B14F-4D97-AF65-F5344CB8AC3E}">
        <p14:creationId xmlns:p14="http://schemas.microsoft.com/office/powerpoint/2010/main" val="22128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9901" y="-111263"/>
            <a:ext cx="56691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 января 2017 года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674" y="603188"/>
            <a:ext cx="547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Землетрясение </a:t>
            </a:r>
            <a:r>
              <a:rPr lang="ru-RU" dirty="0">
                <a:solidFill>
                  <a:srgbClr val="FF0000"/>
                </a:solidFill>
              </a:rPr>
              <a:t>почувствовали в центральных регионах Италии — </a:t>
            </a:r>
            <a:r>
              <a:rPr lang="ru-RU" dirty="0" err="1">
                <a:solidFill>
                  <a:srgbClr val="FF0000"/>
                </a:solidFill>
              </a:rPr>
              <a:t>Лацио</a:t>
            </a:r>
            <a:r>
              <a:rPr lang="ru-RU" dirty="0">
                <a:solidFill>
                  <a:srgbClr val="FF0000"/>
                </a:solidFill>
              </a:rPr>
              <a:t>, Марке, </a:t>
            </a:r>
            <a:r>
              <a:rPr lang="ru-RU" dirty="0" err="1" smtClean="0">
                <a:solidFill>
                  <a:srgbClr val="FF0000"/>
                </a:solidFill>
              </a:rPr>
              <a:t>Абруццо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1105"/>
            <a:ext cx="5129348" cy="2625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87272"/>
            <a:ext cx="8839200" cy="26707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3276" y="6550223"/>
            <a:ext cx="1702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http://cnt.rm.ingv.it/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9348" y="815528"/>
            <a:ext cx="4014652" cy="33527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8674" y="118216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Данные установки</a:t>
            </a:r>
            <a:r>
              <a:rPr lang="en-US" sz="1400" dirty="0">
                <a:solidFill>
                  <a:prstClr val="black"/>
                </a:solidFill>
              </a:rPr>
              <a:t> LVD. </a:t>
            </a:r>
            <a:r>
              <a:rPr lang="ru-RU" sz="1400" dirty="0">
                <a:solidFill>
                  <a:prstClr val="black"/>
                </a:solidFill>
              </a:rPr>
              <a:t>Линиями отмечены моменты сильных толчков. </a:t>
            </a:r>
          </a:p>
        </p:txBody>
      </p:sp>
    </p:spTree>
    <p:extLst>
      <p:ext uri="{BB962C8B-B14F-4D97-AF65-F5344CB8AC3E}">
        <p14:creationId xmlns:p14="http://schemas.microsoft.com/office/powerpoint/2010/main" val="401272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21919" y="146046"/>
            <a:ext cx="585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 землетрясений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1359" y="5210568"/>
            <a:ext cx="3091543" cy="1582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8287" y="3591745"/>
            <a:ext cx="3164615" cy="1618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3082" y="1995117"/>
            <a:ext cx="3189820" cy="1663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6994" y="469212"/>
            <a:ext cx="3084727" cy="1638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0833" y="607712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06/04/09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130833" y="2159785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2D050"/>
                </a:solidFill>
              </a:rPr>
              <a:t>24/08/2016</a:t>
            </a:r>
            <a:endParaRPr lang="ru-RU" sz="1200" dirty="0">
              <a:solidFill>
                <a:srgbClr val="92D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1794" y="3704102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26/10/2016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1793" y="5268115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18/01/2017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01" y="1537872"/>
            <a:ext cx="5322086" cy="52690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205" y="957471"/>
            <a:ext cx="5712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На рисунке нанесены координаты эпицентров выше рассмотренных сейсмических событий относительно расположения установки </a:t>
            </a:r>
            <a:r>
              <a:rPr lang="en-US" sz="1400" dirty="0">
                <a:solidFill>
                  <a:prstClr val="black"/>
                </a:solidFill>
              </a:rPr>
              <a:t>LVD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80" y="2887468"/>
            <a:ext cx="4693920" cy="2881894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20450" y="6476941"/>
            <a:ext cx="27878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/>
              <a:t>Время </a:t>
            </a:r>
            <a:r>
              <a:rPr lang="en-US" sz="1200" dirty="0"/>
              <a:t>LVD=UTC+1 </a:t>
            </a:r>
            <a:r>
              <a:rPr lang="ru-RU" sz="1200" dirty="0"/>
              <a:t>час.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6706" y="6463989"/>
            <a:ext cx="1478738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http://cnt.rm.ingv.it/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E:\радон\EQ_07111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598"/>
            <a:ext cx="5007429" cy="357518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80460"/>
              </p:ext>
            </p:extLst>
          </p:nvPr>
        </p:nvGraphicFramePr>
        <p:xfrm>
          <a:off x="0" y="5107914"/>
          <a:ext cx="5207727" cy="12182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7612"/>
                <a:gridCol w="879566"/>
                <a:gridCol w="1149532"/>
                <a:gridCol w="687977"/>
                <a:gridCol w="740228"/>
                <a:gridCol w="722812"/>
              </a:tblGrid>
              <a:tr h="4354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 и время (</a:t>
                      </a:r>
                      <a:r>
                        <a:rPr lang="en-US" sz="1200" dirty="0">
                          <a:effectLst/>
                        </a:rPr>
                        <a:t>UTC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Магнитуда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Место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Глубина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Широта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Долгота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2019-11-07 17:35:21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4.4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 </a:t>
                      </a:r>
                      <a:r>
                        <a:rPr lang="ru-RU" sz="1200" dirty="0" err="1" smtClean="0">
                          <a:effectLst/>
                        </a:rPr>
                        <a:t>km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SE </a:t>
                      </a:r>
                      <a:r>
                        <a:rPr lang="ru-RU" sz="1200" dirty="0" err="1">
                          <a:effectLst/>
                        </a:rPr>
                        <a:t>Balsorano</a:t>
                      </a:r>
                      <a:r>
                        <a:rPr lang="ru-RU" sz="1200" dirty="0">
                          <a:effectLst/>
                        </a:rPr>
                        <a:t> (AQ)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41.78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13.60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2019-11-07 23:19:50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 </a:t>
                      </a:r>
                      <a:r>
                        <a:rPr lang="ru-RU" sz="1200" dirty="0" err="1">
                          <a:effectLst/>
                        </a:rPr>
                        <a:t>km</a:t>
                      </a:r>
                      <a:r>
                        <a:rPr lang="ru-RU" sz="1200" dirty="0">
                          <a:effectLst/>
                        </a:rPr>
                        <a:t> SE </a:t>
                      </a:r>
                      <a:r>
                        <a:rPr lang="ru-RU" sz="1200" dirty="0" err="1">
                          <a:effectLst/>
                        </a:rPr>
                        <a:t>Balsorano</a:t>
                      </a:r>
                      <a:r>
                        <a:rPr lang="ru-RU" sz="1200" dirty="0">
                          <a:effectLst/>
                        </a:rPr>
                        <a:t> (AQ)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41.78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13.60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430321" y="62164"/>
            <a:ext cx="2755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ноября 201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7428" y="785860"/>
            <a:ext cx="4136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Вечером 7 ноября произошло землетрясение в </a:t>
            </a:r>
            <a:r>
              <a:rPr lang="ru-RU" dirty="0" err="1"/>
              <a:t>Б</a:t>
            </a:r>
            <a:r>
              <a:rPr lang="ru-RU" dirty="0" err="1" smtClean="0"/>
              <a:t>алсорано</a:t>
            </a:r>
            <a:r>
              <a:rPr lang="ru-RU" dirty="0" smtClean="0"/>
              <a:t> (регион </a:t>
            </a:r>
            <a:r>
              <a:rPr lang="ru-RU" dirty="0" err="1" smtClean="0"/>
              <a:t>Абруццо</a:t>
            </a:r>
            <a:r>
              <a:rPr lang="ru-RU" dirty="0" smtClean="0"/>
              <a:t>, провинция </a:t>
            </a:r>
            <a:r>
              <a:rPr lang="ru-RU" dirty="0" err="1" smtClean="0"/>
              <a:t>Аквила</a:t>
            </a:r>
            <a:r>
              <a:rPr lang="ru-RU" dirty="0" smtClean="0"/>
              <a:t>) в 75 км от установки</a:t>
            </a:r>
            <a:r>
              <a:rPr lang="en-US" dirty="0" smtClean="0"/>
              <a:t> LVD.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sz="1400" dirty="0" smtClean="0"/>
              <a:t>На рисунках показаны только толчки с магнитудой больше 3.5. Обычно сильные землетрясения сопровождаются серией толчков с небольшой магнитудой. </a:t>
            </a:r>
            <a:endParaRPr lang="ru-RU" sz="1400" dirty="0"/>
          </a:p>
        </p:txBody>
      </p:sp>
      <p:sp>
        <p:nvSpPr>
          <p:cNvPr id="2" name="5-конечная звезда 1"/>
          <p:cNvSpPr/>
          <p:nvPr/>
        </p:nvSpPr>
        <p:spPr>
          <a:xfrm>
            <a:off x="7080068" y="3352801"/>
            <a:ext cx="165463" cy="148045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075713" y="3483430"/>
            <a:ext cx="418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LVD</a:t>
            </a:r>
            <a:endParaRPr lang="ru-RU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18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адон\EQ07.12.1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1471"/>
            <a:ext cx="5033554" cy="328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радон\EQ_071219_LV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2" y="1452938"/>
            <a:ext cx="5312228" cy="32712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784140"/>
              </p:ext>
            </p:extLst>
          </p:nvPr>
        </p:nvGraphicFramePr>
        <p:xfrm>
          <a:off x="0" y="5587596"/>
          <a:ext cx="8135621" cy="857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4228"/>
                <a:gridCol w="831133"/>
                <a:gridCol w="2399696"/>
                <a:gridCol w="800016"/>
                <a:gridCol w="830083"/>
                <a:gridCol w="119046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Дата и время (</a:t>
                      </a:r>
                      <a:r>
                        <a:rPr lang="en-US" sz="1100" dirty="0">
                          <a:effectLst/>
                        </a:rPr>
                        <a:t>UTC)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Магнитуда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Место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Глубина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Широта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Долгота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2019-12-07 22:55:38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 </a:t>
                      </a:r>
                      <a:r>
                        <a:rPr lang="ru-RU" sz="1100" dirty="0" err="1">
                          <a:effectLst/>
                        </a:rPr>
                        <a:t>km</a:t>
                      </a:r>
                      <a:r>
                        <a:rPr lang="ru-RU" sz="1100" dirty="0">
                          <a:effectLst/>
                        </a:rPr>
                        <a:t> NW </a:t>
                      </a:r>
                      <a:r>
                        <a:rPr lang="ru-RU" sz="1100" dirty="0" err="1">
                          <a:effectLst/>
                        </a:rPr>
                        <a:t>Barete</a:t>
                      </a:r>
                      <a:r>
                        <a:rPr lang="ru-RU" sz="1100" dirty="0">
                          <a:effectLst/>
                        </a:rPr>
                        <a:t> (AQ)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42.46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13.26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2019-12-07 23:16:54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km N Barete (AQ)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42.48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13.27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2019-12-09 04:37:04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 km N Scarperia e San Piero (FI)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44.00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11.31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+ 9 </a:t>
                      </a:r>
                      <a:r>
                        <a:rPr lang="ru-RU" sz="1100">
                          <a:effectLst/>
                        </a:rPr>
                        <a:t>толчков до 10:17:17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3.0 – 3.3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7 - 9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906897" y="127910"/>
            <a:ext cx="3138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8-9 декабря </a:t>
            </a:r>
            <a:r>
              <a:rPr lang="ru-RU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40841"/>
            <a:ext cx="9048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Ночью с 7 на 8 декабря произошло землетрясение </a:t>
            </a:r>
            <a:r>
              <a:rPr lang="ru-RU" dirty="0">
                <a:solidFill>
                  <a:prstClr val="black"/>
                </a:solidFill>
              </a:rPr>
              <a:t>в </a:t>
            </a:r>
            <a:r>
              <a:rPr lang="ru-RU" dirty="0" err="1">
                <a:solidFill>
                  <a:prstClr val="black"/>
                </a:solidFill>
              </a:rPr>
              <a:t>Б</a:t>
            </a:r>
            <a:r>
              <a:rPr lang="ru-RU" dirty="0" err="1" smtClean="0">
                <a:solidFill>
                  <a:prstClr val="black"/>
                </a:solidFill>
              </a:rPr>
              <a:t>арете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(регион </a:t>
            </a:r>
            <a:r>
              <a:rPr lang="ru-RU" dirty="0" err="1">
                <a:solidFill>
                  <a:prstClr val="black"/>
                </a:solidFill>
              </a:rPr>
              <a:t>Абруццо</a:t>
            </a:r>
            <a:r>
              <a:rPr lang="ru-RU" dirty="0">
                <a:solidFill>
                  <a:prstClr val="black"/>
                </a:solidFill>
              </a:rPr>
              <a:t>, провинция </a:t>
            </a:r>
            <a:r>
              <a:rPr lang="ru-RU" dirty="0" err="1">
                <a:solidFill>
                  <a:prstClr val="black"/>
                </a:solidFill>
              </a:rPr>
              <a:t>Аквила</a:t>
            </a:r>
            <a:r>
              <a:rPr lang="ru-RU" dirty="0" smtClean="0">
                <a:solidFill>
                  <a:prstClr val="black"/>
                </a:solidFill>
              </a:rPr>
              <a:t>), а утром 9 декабря – множественные толчки в провинции Флоренция региона Тоскана в 250 км от установки </a:t>
            </a:r>
            <a:r>
              <a:rPr lang="en-US" dirty="0" smtClean="0">
                <a:solidFill>
                  <a:prstClr val="black"/>
                </a:solidFill>
              </a:rPr>
              <a:t>LVD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3408" y="6497488"/>
            <a:ext cx="1478738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http://cnt.rm.ingv.it/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32146" y="6497488"/>
            <a:ext cx="1642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</a:rPr>
              <a:t>Время </a:t>
            </a:r>
            <a:r>
              <a:rPr lang="en-US" sz="1200" dirty="0">
                <a:solidFill>
                  <a:prstClr val="black"/>
                </a:solidFill>
              </a:rPr>
              <a:t>LVD=UTC+1 </a:t>
            </a:r>
            <a:r>
              <a:rPr lang="ru-RU" sz="1200" dirty="0">
                <a:solidFill>
                  <a:prstClr val="black"/>
                </a:solidFill>
              </a:rPr>
              <a:t>час.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491252"/>
            <a:ext cx="40407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</a:t>
            </a:r>
            <a:r>
              <a:rPr lang="ru-RU" dirty="0" smtClean="0"/>
              <a:t> </a:t>
            </a:r>
            <a:r>
              <a:rPr lang="ru-RU" sz="1400" dirty="0" smtClean="0"/>
              <a:t>сожалению, мы не можем достоверно определить на какое сейсмическое событие дает отклик установка.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33554" y="4714060"/>
            <a:ext cx="41104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Первое землетрясение произошло совсем рядом с установкой </a:t>
            </a:r>
            <a:r>
              <a:rPr lang="en-US" sz="1400" dirty="0" smtClean="0"/>
              <a:t>LVD</a:t>
            </a:r>
            <a:r>
              <a:rPr lang="ru-RU" sz="1400" dirty="0" smtClean="0"/>
              <a:t>, но оно было</a:t>
            </a:r>
            <a:r>
              <a:rPr lang="en-US" sz="1400" dirty="0" smtClean="0"/>
              <a:t> </a:t>
            </a:r>
            <a:r>
              <a:rPr lang="ru-RU" sz="1400" dirty="0" smtClean="0"/>
              <a:t>намного слабее второго события в Тоскане.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18" y="5042749"/>
            <a:ext cx="256054" cy="21337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04317" y="4949979"/>
            <a:ext cx="4188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srgbClr val="C00000"/>
                </a:solidFill>
              </a:rPr>
              <a:t>LVD</a:t>
            </a:r>
            <a:endParaRPr lang="ru-RU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59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адон\EQ_26111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51" y="892550"/>
            <a:ext cx="5159148" cy="304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радон\EQ_261119_LV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7492"/>
            <a:ext cx="4319451" cy="35095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475941"/>
              </p:ext>
            </p:extLst>
          </p:nvPr>
        </p:nvGraphicFramePr>
        <p:xfrm>
          <a:off x="4319451" y="3978864"/>
          <a:ext cx="4824548" cy="2152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1"/>
                <a:gridCol w="818605"/>
                <a:gridCol w="1097281"/>
                <a:gridCol w="646101"/>
                <a:gridCol w="677602"/>
                <a:gridCol w="67055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Дата и время (</a:t>
                      </a:r>
                      <a:r>
                        <a:rPr lang="en-US" sz="1100" dirty="0">
                          <a:effectLst/>
                        </a:rPr>
                        <a:t>UTC)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Магнитуда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Глубина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Широта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Долгота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2019-11-26 02:54:11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6.2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ALBANIA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41.37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19.47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2019-11-26 02:59:24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5.1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ALBANIA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41.40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19.54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2019-11-26 03:03:00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ALBANIA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41.49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19.53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2019-11-26 06:08:22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5.4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ALBANIA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41.56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19.35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2019-11-26 09:19:25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Bosnia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and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Herz</a:t>
                      </a:r>
                      <a:r>
                        <a:rPr lang="ru-RU" sz="1100" dirty="0">
                          <a:effectLst/>
                        </a:rPr>
                        <a:t>. [</a:t>
                      </a:r>
                      <a:r>
                        <a:rPr lang="ru-RU" sz="1100" dirty="0" err="1">
                          <a:effectLst/>
                        </a:rPr>
                        <a:t>Land</a:t>
                      </a:r>
                      <a:r>
                        <a:rPr lang="ru-RU" sz="1100" dirty="0">
                          <a:effectLst/>
                        </a:rPr>
                        <a:t>]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43.16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17.98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19451" y="6203573"/>
            <a:ext cx="1478738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200" u="sng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http://cnt.rm.ingv.it/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8189" y="6210048"/>
            <a:ext cx="1642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</a:rPr>
              <a:t>Время </a:t>
            </a:r>
            <a:r>
              <a:rPr lang="en-US" sz="1200" dirty="0">
                <a:solidFill>
                  <a:prstClr val="black"/>
                </a:solidFill>
              </a:rPr>
              <a:t>LVD=UTC+1 </a:t>
            </a:r>
            <a:r>
              <a:rPr lang="ru-RU" sz="1200" dirty="0">
                <a:solidFill>
                  <a:prstClr val="black"/>
                </a:solidFill>
              </a:rPr>
              <a:t>час.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49484" y="160786"/>
            <a:ext cx="3036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декабря 201</a:t>
            </a:r>
            <a:r>
              <a:rPr lang="en-US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734692"/>
            <a:ext cx="39848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Утром 26 декабря произошло сильное землетрясение со множественными толчками в Албании в 500 км от установки </a:t>
            </a:r>
            <a:r>
              <a:rPr lang="en-US" dirty="0" smtClean="0">
                <a:solidFill>
                  <a:prstClr val="black"/>
                </a:solidFill>
              </a:rPr>
              <a:t>LVD</a:t>
            </a:r>
            <a:r>
              <a:rPr lang="ru-RU" dirty="0" smtClean="0">
                <a:solidFill>
                  <a:prstClr val="black"/>
                </a:solidFill>
              </a:rPr>
              <a:t>, а чуть позже - в Боснии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en-US" dirty="0" smtClean="0">
                <a:solidFill>
                  <a:prstClr val="black"/>
                </a:solidFill>
              </a:rPr>
              <a:t>~ 370 </a:t>
            </a:r>
            <a:r>
              <a:rPr lang="ru-RU" dirty="0" smtClean="0">
                <a:solidFill>
                  <a:prstClr val="black"/>
                </a:solidFill>
              </a:rPr>
              <a:t>км от установки).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338061"/>
            <a:ext cx="3984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Пока непонятно, на каком расстоянии от эпицентра землетрясения установка </a:t>
            </a:r>
            <a:r>
              <a:rPr lang="en-US" sz="1400" dirty="0" smtClean="0"/>
              <a:t>LVD</a:t>
            </a:r>
            <a:r>
              <a:rPr lang="ru-RU" sz="1400" dirty="0" smtClean="0"/>
              <a:t> может дать отклик на сейсмическое событие.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311" y="2124683"/>
            <a:ext cx="256054" cy="2133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92441" y="1986183"/>
            <a:ext cx="4188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srgbClr val="C00000"/>
                </a:solidFill>
              </a:rPr>
              <a:t>LVD</a:t>
            </a:r>
            <a:endParaRPr lang="ru-RU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19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радон\EQ_07111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89" y="0"/>
            <a:ext cx="4075611" cy="2394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радон\EQ_071219_LV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02" y="2275116"/>
            <a:ext cx="4008297" cy="234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радон\EQ_261119_LVD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36" y="4491447"/>
            <a:ext cx="4008297" cy="236655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38607" y="1645328"/>
            <a:ext cx="49900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 рисунке нанесены координаты эпицентров выше рассмотренных сейсмических событий относительно расположения установки </a:t>
            </a:r>
            <a:r>
              <a:rPr lang="en-US" sz="1400" dirty="0" smtClean="0"/>
              <a:t>LVD</a:t>
            </a:r>
            <a:r>
              <a:rPr lang="ru-RU" sz="1400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25441" y="252549"/>
            <a:ext cx="1025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EQ </a:t>
            </a:r>
            <a:r>
              <a:rPr lang="ru-RU" sz="1400" dirty="0" smtClean="0">
                <a:solidFill>
                  <a:srgbClr val="92D050"/>
                </a:solidFill>
              </a:rPr>
              <a:t>7</a:t>
            </a:r>
            <a:r>
              <a:rPr lang="en-US" sz="1400" dirty="0" smtClean="0">
                <a:solidFill>
                  <a:srgbClr val="92D050"/>
                </a:solidFill>
              </a:rPr>
              <a:t>/11/19</a:t>
            </a:r>
            <a:endParaRPr lang="ru-RU" sz="1400" dirty="0">
              <a:solidFill>
                <a:srgbClr val="92D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5441" y="2275116"/>
            <a:ext cx="103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EQ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sz="1400" dirty="0" smtClean="0">
                <a:solidFill>
                  <a:srgbClr val="7030A0"/>
                </a:solidFill>
              </a:rPr>
              <a:t>7/12/19</a:t>
            </a:r>
            <a:endParaRPr lang="ru-RU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5441" y="2527665"/>
            <a:ext cx="1025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9900"/>
                </a:solidFill>
              </a:rPr>
              <a:t>EQ 9/12/19</a:t>
            </a:r>
            <a:endParaRPr lang="ru-RU" sz="1400" dirty="0">
              <a:solidFill>
                <a:srgbClr val="FF99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7689" y="4726785"/>
            <a:ext cx="1116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3399"/>
                </a:solidFill>
              </a:rPr>
              <a:t>EQ 26/12/19</a:t>
            </a:r>
            <a:endParaRPr lang="ru-RU" sz="1400" dirty="0">
              <a:solidFill>
                <a:srgbClr val="003399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0" y="2707403"/>
            <a:ext cx="5097267" cy="411820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1733" y="258480"/>
            <a:ext cx="44430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 землетрясений</a:t>
            </a:r>
          </a:p>
          <a:p>
            <a:pPr lvl="0" algn="ctr"/>
            <a:r>
              <a:rPr lang="ru-RU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года</a:t>
            </a:r>
          </a:p>
        </p:txBody>
      </p:sp>
    </p:spTree>
    <p:extLst>
      <p:ext uri="{BB962C8B-B14F-4D97-AF65-F5344CB8AC3E}">
        <p14:creationId xmlns:p14="http://schemas.microsoft.com/office/powerpoint/2010/main" val="13049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228" y="374470"/>
            <a:ext cx="7886700" cy="627017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Заключение</a:t>
            </a:r>
            <a:r>
              <a:rPr lang="ru-RU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06449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a typeface="Calibri" panose="020F0502020204030204" pitchFamily="34" charset="0"/>
              </a:rPr>
              <a:t>Исследования по выявлению связи поведения радоновых полей с сейсмической активностью проводятся во всем мире в течение многих десятилетий. </a:t>
            </a:r>
            <a:r>
              <a:rPr lang="ru-RU" sz="1600" dirty="0" smtClean="0">
                <a:ea typeface="Calibri" panose="020F0502020204030204" pitchFamily="34" charset="0"/>
              </a:rPr>
              <a:t>И мы видим отклик установки </a:t>
            </a:r>
            <a:r>
              <a:rPr lang="en-US" sz="1600" dirty="0" smtClean="0">
                <a:ea typeface="Calibri" panose="020F0502020204030204" pitchFamily="34" charset="0"/>
              </a:rPr>
              <a:t>LVD</a:t>
            </a:r>
            <a:r>
              <a:rPr lang="ru-RU" sz="1600" dirty="0" smtClean="0">
                <a:ea typeface="Calibri" panose="020F0502020204030204" pitchFamily="34" charset="0"/>
              </a:rPr>
              <a:t> на повышение сейсмической активности. В ряде случаев видно повышение концентрации радона за 2-3 дня до землетрясения, что дает надежду на возможность предсказания готовящегося события.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20971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Но прогноз </a:t>
            </a:r>
            <a:r>
              <a:rPr lang="ru-RU" sz="1600" dirty="0"/>
              <a:t>землетрясения предполагает предсказание, с известной достоверностью, трёх характеристик: силы, времени и места очага землетрясения. Мы же пока хотим выявить источники фоновых радоновых событий и a </a:t>
            </a:r>
            <a:r>
              <a:rPr lang="ru-RU" sz="1600" dirty="0" err="1"/>
              <a:t>posteriori</a:t>
            </a:r>
            <a:r>
              <a:rPr lang="ru-RU" sz="1600" dirty="0"/>
              <a:t> выделить характеристики вариаций концентрации радона под землей, коррелирующие со временем сильных землетрясений.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" y="4433343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1.  Агафонова </a:t>
            </a:r>
            <a:r>
              <a:rPr lang="ru-RU" sz="1400" dirty="0"/>
              <a:t>Н.Ю., Алексеев В.А., Добрынина Е.А. и др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ru-RU" sz="1400" dirty="0" smtClean="0"/>
              <a:t>// </a:t>
            </a:r>
            <a:r>
              <a:rPr lang="ru-RU" sz="1400" dirty="0"/>
              <a:t>Препринт № 1071/2001 ИЯИ РАН, 2001. </a:t>
            </a:r>
            <a:endParaRPr lang="en-US" sz="1400" dirty="0" smtClean="0"/>
          </a:p>
          <a:p>
            <a:r>
              <a:rPr lang="ru-RU" sz="1400" dirty="0" smtClean="0"/>
              <a:t>2.  Н</a:t>
            </a:r>
            <a:r>
              <a:rPr lang="ru-RU" sz="1400" dirty="0"/>
              <a:t>. Ю. Агафонова1</a:t>
            </a:r>
            <a:r>
              <a:rPr lang="ru-RU" sz="1400" dirty="0" smtClean="0"/>
              <a:t>, </a:t>
            </a:r>
            <a:r>
              <a:rPr lang="ru-RU" sz="1400" dirty="0"/>
              <a:t>В. В. </a:t>
            </a:r>
            <a:r>
              <a:rPr lang="ru-RU" sz="1400" dirty="0" err="1" smtClean="0"/>
              <a:t>Ашихмин</a:t>
            </a:r>
            <a:r>
              <a:rPr lang="ru-RU" sz="1400" dirty="0" smtClean="0"/>
              <a:t>, </a:t>
            </a:r>
            <a:r>
              <a:rPr lang="ru-RU" sz="1400" dirty="0"/>
              <a:t>Е. А. </a:t>
            </a:r>
            <a:r>
              <a:rPr lang="ru-RU" sz="1400" dirty="0" smtClean="0"/>
              <a:t>Добрынина и др. // Известия </a:t>
            </a:r>
            <a:r>
              <a:rPr lang="ru-RU" sz="1400" dirty="0"/>
              <a:t>РАН. </a:t>
            </a:r>
            <a:r>
              <a:rPr lang="ru-RU" sz="1400" dirty="0" smtClean="0"/>
              <a:t>Сер. Физ., </a:t>
            </a:r>
            <a:r>
              <a:rPr lang="ru-RU" sz="1400" dirty="0"/>
              <a:t>2019, том 83, № 5, </a:t>
            </a:r>
            <a:r>
              <a:rPr lang="ru-RU" sz="1400" dirty="0" smtClean="0"/>
              <a:t>с.673–675</a:t>
            </a:r>
            <a:endParaRPr lang="en-US" sz="1400" dirty="0" smtClean="0"/>
          </a:p>
          <a:p>
            <a:r>
              <a:rPr lang="ru-RU" sz="1400" dirty="0" smtClean="0"/>
              <a:t>3.  </a:t>
            </a:r>
            <a:r>
              <a:rPr lang="en-US" sz="1400" dirty="0" smtClean="0"/>
              <a:t>Bari </a:t>
            </a:r>
            <a:r>
              <a:rPr lang="en-US" sz="1400" dirty="0"/>
              <a:t>G., Bazile M., </a:t>
            </a:r>
            <a:r>
              <a:rPr lang="en-US" sz="1400" dirty="0" err="1"/>
              <a:t>Bruni</a:t>
            </a:r>
            <a:r>
              <a:rPr lang="en-US" sz="1400" dirty="0"/>
              <a:t> G. et al. // </a:t>
            </a:r>
            <a:r>
              <a:rPr lang="en-US" sz="1400" dirty="0" err="1"/>
              <a:t>Nucl</a:t>
            </a:r>
            <a:r>
              <a:rPr lang="en-US" sz="1400" dirty="0"/>
              <a:t>. </a:t>
            </a:r>
            <a:r>
              <a:rPr lang="en-US" sz="1400" dirty="0" err="1"/>
              <a:t>Instrum</a:t>
            </a:r>
            <a:r>
              <a:rPr lang="en-US" sz="1400" dirty="0"/>
              <a:t>. Meth. Phys. Res. A. 1988. V. 264. P. 5.  </a:t>
            </a:r>
            <a:endParaRPr lang="en-US" sz="1400" dirty="0" smtClean="0"/>
          </a:p>
          <a:p>
            <a:r>
              <a:rPr lang="ru-RU" sz="1400" dirty="0" smtClean="0"/>
              <a:t>4.  </a:t>
            </a:r>
            <a:r>
              <a:rPr lang="en-US" sz="1400" dirty="0" smtClean="0"/>
              <a:t>Bruno </a:t>
            </a:r>
            <a:r>
              <a:rPr lang="en-US" sz="1400" dirty="0"/>
              <a:t>G. on behalf of the LVD Collaboration // J. Phys. Conf. Ser. 2010. V. 203. Art. no. 012091</a:t>
            </a:r>
            <a:r>
              <a:rPr lang="en-US" sz="1400" dirty="0" smtClean="0"/>
              <a:t>.</a:t>
            </a:r>
          </a:p>
          <a:p>
            <a:r>
              <a:rPr lang="ru-RU" sz="1400" dirty="0" smtClean="0"/>
              <a:t>5.  </a:t>
            </a:r>
            <a:r>
              <a:rPr lang="en-US" sz="1400" dirty="0" smtClean="0"/>
              <a:t>Bruno</a:t>
            </a:r>
            <a:r>
              <a:rPr lang="en-US" sz="1400" dirty="0"/>
              <a:t>, G., </a:t>
            </a:r>
            <a:r>
              <a:rPr lang="en-US" sz="1400" dirty="0" err="1"/>
              <a:t>Menghetti</a:t>
            </a:r>
            <a:r>
              <a:rPr lang="en-US" sz="1400" dirty="0"/>
              <a:t>, </a:t>
            </a:r>
            <a:r>
              <a:rPr lang="en-US" sz="1400" dirty="0" smtClean="0"/>
              <a:t>H.</a:t>
            </a:r>
            <a:r>
              <a:rPr lang="ru-RU" sz="1400" dirty="0" smtClean="0"/>
              <a:t> //</a:t>
            </a:r>
            <a:r>
              <a:rPr lang="en-US" sz="1400" dirty="0" smtClean="0"/>
              <a:t>“Low </a:t>
            </a:r>
            <a:r>
              <a:rPr lang="en-US" sz="1400" dirty="0"/>
              <a:t>energy background measurement (~ 0.8 MeV) with the LVD</a:t>
            </a:r>
            <a:r>
              <a:rPr lang="en-US" sz="1400" dirty="0" smtClean="0"/>
              <a:t>.”</a:t>
            </a:r>
            <a:r>
              <a:rPr lang="ru-RU" sz="1400" dirty="0" smtClean="0"/>
              <a:t>, 2006,</a:t>
            </a:r>
            <a:r>
              <a:rPr lang="en-US" sz="1400" dirty="0" smtClean="0"/>
              <a:t> </a:t>
            </a:r>
            <a:r>
              <a:rPr lang="en-US" sz="1400" dirty="0"/>
              <a:t>J. Phys. Conf. </a:t>
            </a:r>
            <a:r>
              <a:rPr lang="en-US" sz="1400" dirty="0" smtClean="0"/>
              <a:t>Ser.</a:t>
            </a:r>
            <a:r>
              <a:rPr lang="ru-RU" sz="1400" dirty="0" smtClean="0"/>
              <a:t> </a:t>
            </a:r>
            <a:r>
              <a:rPr lang="en-US" sz="1400" dirty="0" smtClean="0"/>
              <a:t>39</a:t>
            </a:r>
            <a:r>
              <a:rPr lang="en-US" sz="1400" dirty="0"/>
              <a:t>, 278-280</a:t>
            </a:r>
            <a:r>
              <a:rPr lang="en-US" sz="1400" dirty="0" smtClean="0"/>
              <a:t>.</a:t>
            </a:r>
          </a:p>
          <a:p>
            <a:r>
              <a:rPr lang="ru-RU" sz="1400" dirty="0" smtClean="0"/>
              <a:t>6.  </a:t>
            </a:r>
            <a:r>
              <a:rPr lang="en-US" sz="1400" u="sng" dirty="0">
                <a:hlinkClick r:id="rId2"/>
              </a:rPr>
              <a:t>http://cnt.rm.ingv.it</a:t>
            </a:r>
            <a:r>
              <a:rPr lang="en-US" sz="1400" u="sng" dirty="0" smtClean="0">
                <a:hlinkClick r:id="rId2"/>
              </a:rPr>
              <a:t>/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160221" y="3675473"/>
            <a:ext cx="237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СПИСОК ЛИТЕРАТУРЫ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974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45531" y="3907250"/>
            <a:ext cx="2194561" cy="14157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14300" indent="342900" algn="just">
              <a:spcAft>
                <a:spcPts val="0"/>
              </a:spcAft>
              <a:tabLst>
                <a:tab pos="1028700" algn="l"/>
              </a:tabLst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LNGS</a:t>
            </a:r>
          </a:p>
          <a:p>
            <a:pPr marL="114300" indent="342900" algn="just">
              <a:spcAft>
                <a:spcPts val="0"/>
              </a:spcAft>
              <a:tabLst>
                <a:tab pos="1028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координаты  </a:t>
            </a:r>
          </a:p>
          <a:p>
            <a:pPr marL="114300" indent="342900" algn="just">
              <a:spcAft>
                <a:spcPts val="0"/>
              </a:spcAft>
              <a:tabLst>
                <a:tab pos="1028700" algn="l"/>
              </a:tabLst>
            </a:pPr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14300" indent="342900" algn="just">
              <a:spcAft>
                <a:spcPts val="0"/>
              </a:spcAft>
              <a:tabLst>
                <a:tab pos="1028700" algn="l"/>
              </a:tabLst>
            </a:pP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Long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=13.57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/>
              </a:rPr>
              <a:t></a:t>
            </a:r>
            <a:r>
              <a:rPr lang="ru-RU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/>
              </a:rPr>
              <a:t>в.д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/>
              </a:rPr>
              <a:t>.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14300" indent="342900" algn="just">
              <a:spcAft>
                <a:spcPts val="0"/>
              </a:spcAft>
              <a:tabLst>
                <a:tab pos="1028700" algn="l"/>
              </a:tabLst>
            </a:pP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Lat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=42.45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/>
              </a:rPr>
              <a:t></a:t>
            </a:r>
            <a:r>
              <a:rPr lang="ru-RU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/>
              </a:rPr>
              <a:t>с.ш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/>
              </a:rPr>
              <a:t>.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56830"/>
            <a:ext cx="7791450" cy="470117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4359" y="727358"/>
            <a:ext cx="2769641" cy="309115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-457200" y="-103639"/>
            <a:ext cx="9810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Подземная Лаборатория </a:t>
            </a:r>
            <a:r>
              <a:rPr lang="en-US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LNGS</a:t>
            </a:r>
            <a:endParaRPr lang="ru-RU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780374"/>
            <a:ext cx="6278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Лаборатория  </a:t>
            </a:r>
            <a:r>
              <a:rPr lang="en-US" sz="1600" dirty="0" smtClean="0">
                <a:solidFill>
                  <a:srgbClr val="0070C0"/>
                </a:solidFill>
              </a:rPr>
              <a:t>LNGS (</a:t>
            </a:r>
            <a:r>
              <a:rPr lang="it-IT" sz="1600" dirty="0">
                <a:solidFill>
                  <a:srgbClr val="0070C0"/>
                </a:solidFill>
              </a:rPr>
              <a:t>Laboratori Nazionali del Gran Sasso</a:t>
            </a:r>
            <a:r>
              <a:rPr lang="en-US" sz="1600" dirty="0" smtClean="0">
                <a:solidFill>
                  <a:srgbClr val="0070C0"/>
                </a:solidFill>
              </a:rPr>
              <a:t>) </a:t>
            </a:r>
            <a:r>
              <a:rPr lang="ru-RU" sz="1600" dirty="0" smtClean="0"/>
              <a:t>находится в Центральной Италии, в сердце горного массива Центральных Апеннин</a:t>
            </a:r>
            <a:r>
              <a:rPr lang="ru-RU" sz="1600" dirty="0"/>
              <a:t>. Хребет Гран </a:t>
            </a:r>
            <a:r>
              <a:rPr lang="ru-RU" sz="1600" dirty="0" err="1"/>
              <a:t>Сассо</a:t>
            </a:r>
            <a:r>
              <a:rPr lang="ru-RU" sz="1600" dirty="0"/>
              <a:t> </a:t>
            </a:r>
            <a:r>
              <a:rPr lang="ru-RU" sz="1600" dirty="0" smtClean="0"/>
              <a:t>имеет наивысшую точку 2914 м - пик </a:t>
            </a:r>
            <a:r>
              <a:rPr lang="ru-RU" sz="1600" dirty="0"/>
              <a:t>Корне Г</a:t>
            </a:r>
            <a:r>
              <a:rPr lang="ru-RU" sz="1600" dirty="0" smtClean="0"/>
              <a:t>ранде. </a:t>
            </a:r>
          </a:p>
          <a:p>
            <a:r>
              <a:rPr lang="ru-RU" sz="1600" dirty="0" smtClean="0"/>
              <a:t>В этом регионе очень высока сейсмическая активность. 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994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1620" y="3802612"/>
            <a:ext cx="5262380" cy="3080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30"/>
            <a:ext cx="5004047" cy="37499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343" y="44626"/>
            <a:ext cx="88337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Подземная Лаборатория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LNGS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7424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http://www.lngs.infn.it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Picture 5" descr="cittaeregioni_italia"/>
          <p:cNvPicPr>
            <a:picLocks noChangeAspect="1" noChangeArrowheads="1"/>
          </p:cNvPicPr>
          <p:nvPr/>
        </p:nvPicPr>
        <p:blipFill>
          <a:blip r:embed="rId4" cstate="print">
            <a:lum bright="4000" contrast="6000"/>
          </a:blip>
          <a:srcRect/>
          <a:stretch>
            <a:fillRect/>
          </a:stretch>
        </p:blipFill>
        <p:spPr bwMode="auto">
          <a:xfrm>
            <a:off x="7043726" y="1048947"/>
            <a:ext cx="1987642" cy="235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370545"/>
              </p:ext>
            </p:extLst>
          </p:nvPr>
        </p:nvGraphicFramePr>
        <p:xfrm>
          <a:off x="5004048" y="980730"/>
          <a:ext cx="1728192" cy="2716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49"/>
                <a:gridCol w="905243"/>
              </a:tblGrid>
              <a:tr h="27837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элемент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Масс.доля</a:t>
                      </a:r>
                      <a:endParaRPr lang="ru-RU" sz="1200" dirty="0"/>
                    </a:p>
                  </a:txBody>
                  <a:tcPr/>
                </a:tc>
              </a:tr>
              <a:tr h="2783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ru-RU" sz="1400" dirty="0"/>
                    </a:p>
                  </a:txBody>
                  <a:tcPr/>
                </a:tc>
              </a:tr>
              <a:tr h="2783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12.17</a:t>
                      </a:r>
                      <a:endParaRPr lang="ru-RU" sz="1400" dirty="0"/>
                    </a:p>
                  </a:txBody>
                  <a:tcPr/>
                </a:tc>
              </a:tr>
              <a:tr h="2783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50.77</a:t>
                      </a:r>
                      <a:endParaRPr lang="ru-RU" sz="1400" dirty="0"/>
                    </a:p>
                  </a:txBody>
                  <a:tcPr/>
                </a:tc>
              </a:tr>
              <a:tr h="2783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Mg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8.32</a:t>
                      </a:r>
                      <a:endParaRPr lang="ru-RU" sz="1400" dirty="0"/>
                    </a:p>
                  </a:txBody>
                  <a:tcPr/>
                </a:tc>
              </a:tr>
              <a:tr h="2783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0.63</a:t>
                      </a:r>
                      <a:endParaRPr lang="ru-RU" sz="1400" dirty="0"/>
                    </a:p>
                  </a:txBody>
                  <a:tcPr/>
                </a:tc>
              </a:tr>
              <a:tr h="2783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1.05</a:t>
                      </a:r>
                      <a:endParaRPr lang="ru-RU" sz="1400" dirty="0"/>
                    </a:p>
                  </a:txBody>
                  <a:tcPr/>
                </a:tc>
              </a:tr>
              <a:tr h="2783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</a:t>
                      </a:r>
                      <a:endParaRPr lang="ru-RU" sz="1400" dirty="0"/>
                    </a:p>
                  </a:txBody>
                  <a:tcPr/>
                </a:tc>
              </a:tr>
              <a:tr h="2783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26.89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0" y="4749951"/>
                <a:ext cx="5385766" cy="1484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Скальный грунт Гран </a:t>
                </a:r>
                <a:r>
                  <a:rPr lang="ru-RU" dirty="0" err="1"/>
                  <a:t>Сассо</a:t>
                </a:r>
                <a:r>
                  <a:rPr lang="ru-RU" dirty="0"/>
                  <a:t> содержит в основном CaCO</a:t>
                </a:r>
                <a:r>
                  <a:rPr lang="ru-RU" baseline="-25000" dirty="0"/>
                  <a:t>3</a:t>
                </a:r>
                <a:r>
                  <a:rPr lang="ru-RU" dirty="0"/>
                  <a:t> и </a:t>
                </a:r>
                <a:r>
                  <a:rPr lang="ru-RU" dirty="0" smtClean="0"/>
                  <a:t>MgCO</a:t>
                </a:r>
                <a:r>
                  <a:rPr lang="ru-RU" baseline="-25000" dirty="0" smtClean="0"/>
                  <a:t>3</a:t>
                </a:r>
                <a:r>
                  <a:rPr lang="ru-RU" dirty="0" smtClean="0"/>
                  <a:t>,</a:t>
                </a:r>
                <a:r>
                  <a:rPr lang="ru-RU" dirty="0"/>
                  <a:t> </a:t>
                </a:r>
                <a:r>
                  <a:rPr lang="ru-RU" dirty="0" smtClean="0"/>
                  <a:t>плотность</a:t>
                </a:r>
                <a:r>
                  <a:rPr lang="en-US" dirty="0" smtClean="0"/>
                  <a:t> </a:t>
                </a:r>
                <a:r>
                  <a:rPr lang="ru-RU" dirty="0"/>
                  <a:t>2.71±0.05 г/см3</a:t>
                </a:r>
                <a:r>
                  <a:rPr lang="ru-RU" dirty="0" smtClean="0"/>
                  <a:t>.</a:t>
                </a:r>
                <a:r>
                  <a:rPr lang="en-US" dirty="0" smtClean="0"/>
                  <a:t> </a:t>
                </a:r>
                <a:endParaRPr lang="ru-RU" dirty="0" smtClean="0"/>
              </a:p>
              <a:p>
                <a:endParaRPr lang="en-US" dirty="0" smtClean="0"/>
              </a:p>
              <a:p>
                <a:r>
                  <a:rPr lang="en-US" dirty="0" smtClean="0">
                    <a:latin typeface="+mj-lt"/>
                  </a:rPr>
                  <a:t>C</a:t>
                </a:r>
                <a:r>
                  <a:rPr lang="ru-RU" dirty="0" err="1" smtClean="0">
                    <a:latin typeface="+mj-lt"/>
                  </a:rPr>
                  <a:t>одержание</a:t>
                </a:r>
                <a:r>
                  <a:rPr lang="en-US" dirty="0" smtClean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ru-RU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238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  <m:r>
                      <a:rPr lang="ru-RU" i="1">
                        <a:latin typeface="Cambria Math" panose="02040503050406030204" pitchFamily="18" charset="0"/>
                      </a:rPr>
                      <m:t> в скале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.8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±0.67</m:t>
                        </m:r>
                      </m:e>
                    </m:d>
                    <m:r>
                      <a:rPr lang="ru-RU" b="0" i="1" smtClean="0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ru-RU" b="0" i="1" smtClean="0">
                        <a:latin typeface="Cambria Math" panose="02040503050406030204" pitchFamily="18" charset="0"/>
                      </a:rPr>
                      <m:t> 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г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.</a:t>
                </a:r>
                <a:endParaRPr lang="ru-RU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49951"/>
                <a:ext cx="5385766" cy="1484637"/>
              </a:xfrm>
              <a:prstGeom prst="rect">
                <a:avLst/>
              </a:prstGeom>
              <a:blipFill rotWithShape="0">
                <a:blip r:embed="rId5"/>
                <a:stretch>
                  <a:fillRect l="-906" t="-20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1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1577"/>
            <a:ext cx="5934710" cy="129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TUNNEL2_zoom"/>
          <p:cNvPicPr>
            <a:picLocks noChangeAspect="1" noChangeArrowheads="1"/>
          </p:cNvPicPr>
          <p:nvPr/>
        </p:nvPicPr>
        <p:blipFill>
          <a:blip r:embed="rId4" cstate="print"/>
          <a:srcRect t="6339"/>
          <a:stretch>
            <a:fillRect/>
          </a:stretch>
        </p:blipFill>
        <p:spPr bwMode="auto">
          <a:xfrm>
            <a:off x="0" y="1844824"/>
            <a:ext cx="5095875" cy="475355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5" name="Group 60"/>
          <p:cNvGraphicFramePr>
            <a:graphicFrameLocks noGrp="1"/>
          </p:cNvGraphicFramePr>
          <p:nvPr/>
        </p:nvGraphicFramePr>
        <p:xfrm>
          <a:off x="5148064" y="1988840"/>
          <a:ext cx="3951482" cy="4616500"/>
        </p:xfrm>
        <a:graphic>
          <a:graphicData uri="http://schemas.openxmlformats.org/drawingml/2006/table">
            <a:tbl>
              <a:tblPr/>
              <a:tblGrid>
                <a:gridCol w="2323175"/>
                <a:gridCol w="1628307"/>
              </a:tblGrid>
              <a:tr h="442334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Длина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/>
                        </a:rPr>
                        <a:t>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Ширина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/>
                        </a:rPr>
                        <a:t>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Высота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22.7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/>
                        </a:rPr>
                        <a:t>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13.2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/>
                        </a:rPr>
                        <a:t>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879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Масса железа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1020 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879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Масса сцинтиллятора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1008 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682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Число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сцинт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. счетчиков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840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879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Число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PMTs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(ФЭУ)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2520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6449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Средняя глубина (минимальная)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3620 м.в.э.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3000 м.в.э.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1038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Средняя энергия мюонов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280 ГэВ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8791">
                <a:tc>
                  <a:txBody>
                    <a:bodyPr/>
                    <a:lstStyle/>
                    <a:p>
                      <a:pPr algn="r"/>
                      <a:r>
                        <a:rPr lang="ru-RU" sz="1800" b="0" baseline="0" dirty="0" smtClean="0">
                          <a:latin typeface="Arial Narrow" pitchFamily="34" charset="0"/>
                        </a:rPr>
                        <a:t>   Е</a:t>
                      </a:r>
                      <a:r>
                        <a:rPr lang="ru-RU" sz="1800" b="0" baseline="-25000" dirty="0" smtClean="0">
                          <a:latin typeface="Arial Narrow" pitchFamily="34" charset="0"/>
                        </a:rPr>
                        <a:t>µ</a:t>
                      </a:r>
                      <a:r>
                        <a:rPr lang="ru-RU" sz="1800" b="0" baseline="0" dirty="0" smtClean="0">
                          <a:latin typeface="Arial Narrow" pitchFamily="34" charset="0"/>
                        </a:rPr>
                        <a:t> на уровне моря (мин.)</a:t>
                      </a:r>
                      <a:endParaRPr lang="ru-RU" sz="1800" b="0" dirty="0">
                        <a:latin typeface="Arial Narrow" pitchFamily="34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baseline="0" dirty="0" smtClean="0">
                          <a:latin typeface="Arial Narrow" pitchFamily="34" charset="0"/>
                        </a:rPr>
                        <a:t>1.3 </a:t>
                      </a:r>
                      <a:r>
                        <a:rPr lang="ru-RU" sz="1800" b="0" baseline="0" dirty="0" err="1" smtClean="0">
                          <a:latin typeface="Arial Narrow" pitchFamily="34" charset="0"/>
                        </a:rPr>
                        <a:t>ТэВ</a:t>
                      </a:r>
                      <a:endParaRPr lang="ru-RU" sz="1800" b="0" dirty="0"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879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Narrow" pitchFamily="34" charset="0"/>
                          <a:sym typeface="Symbol" pitchFamily="18" charset="2"/>
                        </a:rPr>
                        <a:t>Скорость счета мюонов</a:t>
                      </a:r>
                      <a:r>
                        <a:rPr lang="en-US" sz="1800" dirty="0" smtClean="0">
                          <a:latin typeface="Arial Narrow" pitchFamily="34" charset="0"/>
                          <a:sym typeface="Symbol" pitchFamily="18" charset="2"/>
                        </a:rPr>
                        <a:t> (</a:t>
                      </a:r>
                      <a:r>
                        <a:rPr lang="ru-RU" sz="1800" dirty="0" smtClean="0">
                          <a:latin typeface="Arial Narrow" pitchFamily="34" charset="0"/>
                          <a:sym typeface="Symbol" pitchFamily="18" charset="2"/>
                        </a:rPr>
                        <a:t>на </a:t>
                      </a:r>
                      <a:r>
                        <a:rPr lang="en-US" sz="1800" dirty="0" smtClean="0">
                          <a:latin typeface="Arial Narrow" pitchFamily="34" charset="0"/>
                          <a:sym typeface="Symbol" pitchFamily="18" charset="2"/>
                        </a:rPr>
                        <a:t>1 </a:t>
                      </a:r>
                      <a:r>
                        <a:rPr lang="ru-RU" sz="1800" dirty="0" smtClean="0">
                          <a:latin typeface="Arial Narrow" pitchFamily="34" charset="0"/>
                          <a:sym typeface="Symbol" pitchFamily="18" charset="2"/>
                        </a:rPr>
                        <a:t>башню)</a:t>
                      </a:r>
                      <a:endParaRPr lang="en-US" sz="1800" baseline="30000" dirty="0" smtClean="0">
                        <a:latin typeface="Arial Narrow" pitchFamily="34" charset="0"/>
                        <a:sym typeface="Symbol" pitchFamily="18" charset="2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 Narrow" pitchFamily="34" charset="0"/>
                          <a:sym typeface="Symbol" pitchFamily="18" charset="2"/>
                        </a:rPr>
                        <a:t>~ 120 </a:t>
                      </a:r>
                      <a:r>
                        <a:rPr lang="ru-RU" sz="1800" dirty="0" smtClean="0">
                          <a:latin typeface="Arial Narrow" pitchFamily="34" charset="0"/>
                          <a:sym typeface="Symbol" pitchFamily="18" charset="2"/>
                        </a:rPr>
                        <a:t>ч</a:t>
                      </a:r>
                      <a:r>
                        <a:rPr lang="en-US" sz="1800" baseline="30000" dirty="0" smtClean="0">
                          <a:latin typeface="Arial Narrow" pitchFamily="34" charset="0"/>
                          <a:sym typeface="Symbol" pitchFamily="18" charset="2"/>
                        </a:rPr>
                        <a:t>-1</a:t>
                      </a:r>
                      <a:endParaRPr lang="ru-RU" sz="1800" b="0" dirty="0"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9668">
                <a:tc>
                  <a:txBody>
                    <a:bodyPr/>
                    <a:lstStyle/>
                    <a:p>
                      <a:pPr algn="r"/>
                      <a:r>
                        <a:rPr lang="el-GR" sz="180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charset="0"/>
                          <a:sym typeface="Symbol" pitchFamily="18" charset="2"/>
                        </a:rPr>
                        <a:t></a:t>
                      </a:r>
                      <a:r>
                        <a:rPr lang="en-US" sz="1800" baseline="-25000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charset="0"/>
                        </a:rPr>
                        <a:t>th</a:t>
                      </a:r>
                      <a:r>
                        <a:rPr lang="ru-RU" sz="1800" dirty="0" smtClean="0">
                          <a:latin typeface="Arial Narrow" pitchFamily="34" charset="0"/>
                        </a:rPr>
                        <a:t>  порог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charset="0"/>
                        </a:rPr>
                        <a:t>5</a:t>
                      </a:r>
                      <a:r>
                        <a:rPr lang="ru-RU" sz="1800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charset="0"/>
                        </a:rPr>
                        <a:t>MeV</a:t>
                      </a:r>
                      <a:endParaRPr lang="ru-RU" sz="1800" dirty="0" smtClean="0">
                        <a:solidFill>
                          <a:srgbClr val="000000"/>
                        </a:solidFill>
                        <a:latin typeface="Arial Narrow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2008" y="6239053"/>
            <a:ext cx="493204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Основная задача  – </a:t>
            </a:r>
            <a:r>
              <a:rPr lang="ru-RU" b="1" dirty="0" smtClean="0">
                <a:solidFill>
                  <a:srgbClr val="FF0000"/>
                </a:solidFill>
              </a:rPr>
              <a:t>регистрация нейтрино от коллапсов звездных ядер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35231" y="-99392"/>
            <a:ext cx="7973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Детектор Большого Объема</a:t>
            </a:r>
            <a:endParaRPr lang="ru-RU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7629" y="731605"/>
            <a:ext cx="32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Large Volume Detector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385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14400" y="274639"/>
            <a:ext cx="10972800" cy="915987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Метод регистрации</a:t>
            </a:r>
            <a:br>
              <a:rPr lang="ru-RU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09" y="1034114"/>
            <a:ext cx="4989966" cy="928909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</p:pic>
      <p:sp>
        <p:nvSpPr>
          <p:cNvPr id="4" name="Стрелка вниз 3"/>
          <p:cNvSpPr/>
          <p:nvPr/>
        </p:nvSpPr>
        <p:spPr>
          <a:xfrm>
            <a:off x="2781397" y="2015854"/>
            <a:ext cx="333376" cy="461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9564" y="1008357"/>
            <a:ext cx="1037041" cy="935037"/>
          </a:xfrm>
          <a:prstGeom prst="rect">
            <a:avLst/>
          </a:prstGeom>
        </p:spPr>
      </p:pic>
      <p:graphicFrame>
        <p:nvGraphicFramePr>
          <p:cNvPr id="6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069524"/>
              </p:ext>
            </p:extLst>
          </p:nvPr>
        </p:nvGraphicFramePr>
        <p:xfrm>
          <a:off x="67809" y="2494996"/>
          <a:ext cx="4733925" cy="4093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477"/>
                <a:gridCol w="2968448"/>
              </a:tblGrid>
              <a:tr h="6823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Энергия</a:t>
                      </a:r>
                      <a:r>
                        <a:rPr lang="ru-RU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l-G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γ</a:t>
                      </a:r>
                      <a:r>
                        <a:rPr lang="ru-RU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-кванта, МэВ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Количество </a:t>
                      </a:r>
                      <a:r>
                        <a:rPr lang="el-G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γ</a:t>
                      </a:r>
                      <a:r>
                        <a:rPr lang="ru-RU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</a:t>
                      </a: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квантов на   100 ядер </a:t>
                      </a:r>
                      <a:r>
                        <a:rPr lang="ru-RU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214</a:t>
                      </a:r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Bi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1439" marR="91439"/>
                </a:tc>
              </a:tr>
              <a:tr h="379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0,609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47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</a:tr>
              <a:tr h="379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1,764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17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</a:tr>
              <a:tr h="379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1,120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17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</a:tr>
              <a:tr h="379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1,238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6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</a:tr>
              <a:tr h="379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2,204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5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</a:tr>
              <a:tr h="379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1,378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5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</a:tr>
              <a:tr h="379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0,769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5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</a:tr>
              <a:tr h="379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1,400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4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</a:tr>
              <a:tr h="379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2,445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oper Black" pitchFamily="18" charset="0"/>
                        </a:rPr>
                        <a:t>2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1734" y="3446251"/>
            <a:ext cx="4161291" cy="2592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96984" y="6038532"/>
            <a:ext cx="4361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Темп счета </a:t>
            </a:r>
            <a:r>
              <a:rPr lang="en-US" dirty="0"/>
              <a:t>LVD </a:t>
            </a:r>
            <a:r>
              <a:rPr lang="ru-RU" dirty="0"/>
              <a:t>по низкому порогу, соотнесенный с показаниями </a:t>
            </a:r>
            <a:r>
              <a:rPr lang="ru-RU" dirty="0" err="1"/>
              <a:t>радометра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242560" y="845619"/>
                <a:ext cx="3901440" cy="2608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prstClr val="black"/>
                    </a:solidFill>
                  </a:rPr>
                  <a:t>Основными источниками фона по низкому порогу в </a:t>
                </a:r>
                <a:r>
                  <a:rPr lang="ru-RU" dirty="0" smtClean="0">
                    <a:solidFill>
                      <a:prstClr val="black"/>
                    </a:solidFill>
                  </a:rPr>
                  <a:t>LVD </a:t>
                </a:r>
                <a:r>
                  <a:rPr lang="ru-RU" dirty="0">
                    <a:solidFill>
                      <a:prstClr val="black"/>
                    </a:solidFill>
                  </a:rPr>
                  <a:t>являются естественная радиоактивность грунта и </a:t>
                </a:r>
                <a:r>
                  <a:rPr lang="ru-RU" dirty="0" smtClean="0">
                    <a:solidFill>
                      <a:prstClr val="black"/>
                    </a:solidFill>
                  </a:rPr>
                  <a:t>радон.</a:t>
                </a:r>
              </a:p>
              <a:p>
                <a:r>
                  <a:rPr lang="ru-RU" dirty="0" smtClean="0"/>
                  <a:t>Мониторинг </a:t>
                </a:r>
                <a:r>
                  <a:rPr lang="ru-RU" dirty="0"/>
                  <a:t>концентрации радона осуществляется с помощью регистрации </a:t>
                </a:r>
                <a:r>
                  <a:rPr lang="el-GR" dirty="0">
                    <a:ea typeface="Cambria Math" panose="02040503050406030204" pitchFamily="18" charset="0"/>
                    <a:cs typeface="Arial" panose="020B0604020202020204" pitchFamily="34" charset="0"/>
                  </a:rPr>
                  <a:t>γ</a:t>
                </a:r>
                <a:r>
                  <a:rPr lang="ru-RU" dirty="0">
                    <a:cs typeface="Arial" panose="020B0604020202020204" pitchFamily="34" charset="0"/>
                  </a:rPr>
                  <a:t>-квантов от распадов дочерних ядер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i="1" dirty="0"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a:rPr lang="en-US" i="1" dirty="0">
                            <a:cs typeface="Arial" panose="020B0604020202020204" pitchFamily="34" charset="0"/>
                          </a:rPr>
                          <m:t>86</m:t>
                        </m:r>
                      </m:sub>
                      <m:sup>
                        <m:r>
                          <a:rPr lang="en-US" i="1"/>
                          <m:t>222</m:t>
                        </m:r>
                      </m:sup>
                      <m:e>
                        <m:r>
                          <a:rPr lang="en-US" i="1"/>
                          <m:t>𝑅𝑛</m:t>
                        </m:r>
                      </m:e>
                    </m:sPre>
                    <m:r>
                      <a:rPr lang="ru-RU" i="1" dirty="0"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ru-RU" dirty="0">
                    <a:cs typeface="Arial" panose="020B0604020202020204" pitchFamily="34" charset="0"/>
                  </a:rPr>
                  <a:t> период полураспада которого 3,8 дня.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60" y="845619"/>
                <a:ext cx="3901440" cy="2608984"/>
              </a:xfrm>
              <a:prstGeom prst="rect">
                <a:avLst/>
              </a:prstGeom>
              <a:blipFill rotWithShape="0">
                <a:blip r:embed="rId6"/>
                <a:stretch>
                  <a:fillRect l="-1250" t="-1402" r="-1719" b="-2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6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7" y="60961"/>
            <a:ext cx="8821782" cy="1271451"/>
          </a:xfrm>
        </p:spPr>
        <p:txBody>
          <a:bodyPr>
            <a:normAutofit/>
          </a:bodyPr>
          <a:lstStyle/>
          <a:p>
            <a:pPr algn="ctr"/>
            <a:r>
              <a:rPr lang="ru-RU" sz="43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43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измерений на установке </a:t>
            </a:r>
            <a:r>
              <a:rPr lang="en-US" sz="43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LVD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20508" y="5578705"/>
            <a:ext cx="9180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Число </a:t>
            </a:r>
            <a:r>
              <a:rPr lang="ru-RU" sz="1400" dirty="0">
                <a:ea typeface="SimSun" panose="02010600030101010101" pitchFamily="2" charset="-122"/>
                <a:cs typeface="Arial Unicode MS" panose="020B0604020202020204" pitchFamily="34" charset="-128"/>
              </a:rPr>
              <a:t>включаемых </a:t>
            </a:r>
            <a:r>
              <a:rPr lang="ru-RU" sz="140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в обработку </a:t>
            </a:r>
            <a:r>
              <a:rPr lang="ru-RU" sz="1400" dirty="0">
                <a:ea typeface="SimSun" panose="02010600030101010101" pitchFamily="2" charset="-122"/>
                <a:cs typeface="Arial Unicode MS" panose="020B0604020202020204" pitchFamily="34" charset="-128"/>
              </a:rPr>
              <a:t>счетчиков </a:t>
            </a:r>
            <a:r>
              <a:rPr lang="ru-RU" sz="140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по одной башне - от </a:t>
            </a:r>
            <a:r>
              <a:rPr lang="ru-RU" sz="1400" dirty="0">
                <a:ea typeface="SimSun" panose="02010600030101010101" pitchFamily="2" charset="-122"/>
                <a:cs typeface="Arial Unicode MS" panose="020B0604020202020204" pitchFamily="34" charset="-128"/>
              </a:rPr>
              <a:t>60 до </a:t>
            </a:r>
            <a:r>
              <a:rPr lang="ru-RU" sz="140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76 (внутренние счетчики). Данные суммируются за 1 час.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009979"/>
            <a:ext cx="91604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kern="150" dirty="0">
                <a:ea typeface="SimSun" panose="02010600030101010101" pitchFamily="2" charset="-122"/>
                <a:cs typeface="Arial Unicode MS" panose="020B0604020202020204" pitchFamily="34" charset="-128"/>
              </a:rPr>
              <a:t>Суммарный темп счета нормируется на один счетчик в герцах (</a:t>
            </a:r>
            <a:r>
              <a:rPr lang="en-US" sz="1400" kern="150" dirty="0">
                <a:ea typeface="SimSun" panose="02010600030101010101" pitchFamily="2" charset="-122"/>
                <a:cs typeface="Arial Unicode MS" panose="020B0604020202020204" pitchFamily="34" charset="-128"/>
              </a:rPr>
              <a:t>Hz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).</a:t>
            </a:r>
          </a:p>
          <a:p>
            <a:pPr algn="just">
              <a:spcAft>
                <a:spcPts val="0"/>
              </a:spcAft>
            </a:pP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Общее число отсчетов в одном </a:t>
            </a:r>
            <a:r>
              <a:rPr lang="ru-RU" sz="1400" kern="150" dirty="0" err="1" smtClean="0">
                <a:ea typeface="SimSun" panose="02010600030101010101" pitchFamily="2" charset="-122"/>
                <a:cs typeface="Arial Unicode MS" panose="020B0604020202020204" pitchFamily="34" charset="-128"/>
              </a:rPr>
              <a:t>бине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 </a:t>
            </a:r>
            <a:r>
              <a:rPr lang="ru-RU" sz="1400" kern="15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8"/>
              </a:rPr>
              <a:t>~ </a:t>
            </a:r>
            <a:r>
              <a:rPr lang="en-US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184000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 (</a:t>
            </a:r>
            <a:r>
              <a:rPr lang="ru-RU" sz="1400" kern="150" dirty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8"/>
              </a:rPr>
              <a:t>~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420</a:t>
            </a:r>
            <a:r>
              <a:rPr lang="en-US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отсчетов</a:t>
            </a:r>
            <a:r>
              <a:rPr lang="en-US" sz="1400" kern="150" dirty="0">
                <a:ea typeface="SimSun" panose="02010600030101010101" pitchFamily="2" charset="-122"/>
                <a:cs typeface="Arial Unicode MS" panose="020B0604020202020204" pitchFamily="34" charset="-128"/>
              </a:rPr>
              <a:t>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за 10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сек</a:t>
            </a:r>
            <a:r>
              <a:rPr lang="en-US" sz="1400" kern="15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8"/>
              </a:rPr>
              <a:t>*73</a:t>
            </a:r>
            <a:r>
              <a:rPr lang="ru-RU" sz="1400" kern="15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8"/>
              </a:rPr>
              <a:t> счетчика*6 </a:t>
            </a:r>
            <a:r>
              <a:rPr lang="ru-RU" sz="1400" kern="15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8"/>
              </a:rPr>
              <a:t>запусков в час)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, что дает относительную ошибку измерений </a:t>
            </a:r>
            <a:r>
              <a:rPr lang="ru-RU" sz="1400" kern="150" dirty="0">
                <a:latin typeface="Cambria Math" panose="02040503050406030204" pitchFamily="18" charset="0"/>
                <a:ea typeface="Cambria Math" panose="02040503050406030204" pitchFamily="18" charset="0"/>
                <a:cs typeface="Arial Unicode MS" panose="020B0604020202020204" pitchFamily="34" charset="-128"/>
              </a:rPr>
              <a:t>~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0.2 %. </a:t>
            </a:r>
            <a:endParaRPr lang="ru-RU" sz="1400" kern="150" dirty="0">
              <a:effectLst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53363" y="5057385"/>
            <a:ext cx="9197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Каждые 10 </a:t>
            </a:r>
            <a:r>
              <a:rPr lang="ru-RU" sz="1400" kern="150" dirty="0">
                <a:ea typeface="SimSun" panose="02010600030101010101" pitchFamily="2" charset="-122"/>
                <a:cs typeface="Arial Unicode MS" panose="020B0604020202020204" pitchFamily="34" charset="-128"/>
              </a:rPr>
              <a:t>минут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все счётчики</a:t>
            </a:r>
            <a:r>
              <a:rPr lang="en-US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запускаются </a:t>
            </a:r>
            <a:r>
              <a:rPr lang="ru-RU" sz="1400" kern="150" dirty="0">
                <a:ea typeface="SimSun" panose="02010600030101010101" pitchFamily="2" charset="-122"/>
                <a:cs typeface="Arial Unicode MS" panose="020B0604020202020204" pitchFamily="34" charset="-128"/>
              </a:rPr>
              <a:t>импульсом </a:t>
            </a:r>
            <a:r>
              <a:rPr lang="en-US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от </a:t>
            </a:r>
            <a:r>
              <a:rPr lang="ru-RU" sz="1400" kern="150" dirty="0">
                <a:ea typeface="SimSun" panose="02010600030101010101" pitchFamily="2" charset="-122"/>
                <a:cs typeface="Arial Unicode MS" panose="020B0604020202020204" pitchFamily="34" charset="-128"/>
              </a:rPr>
              <a:t>генератора на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регистрацию сигналов (Е</a:t>
            </a:r>
            <a:r>
              <a:rPr lang="en-US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&gt;0.5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МэВ) </a:t>
            </a:r>
            <a:r>
              <a:rPr lang="ru-RU" sz="1400" kern="150" dirty="0">
                <a:ea typeface="SimSun" panose="02010600030101010101" pitchFamily="2" charset="-122"/>
                <a:cs typeface="Arial Unicode MS" panose="020B0604020202020204" pitchFamily="34" charset="-128"/>
              </a:rPr>
              <a:t>в течение 10 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секунд (</a:t>
            </a:r>
            <a:r>
              <a:rPr lang="en-US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scaler data</a:t>
            </a:r>
            <a:r>
              <a:rPr lang="ru-RU" sz="1400" kern="150" dirty="0" smtClean="0">
                <a:ea typeface="SimSun" panose="02010600030101010101" pitchFamily="2" charset="-122"/>
                <a:cs typeface="Arial Unicode MS" panose="020B0604020202020204" pitchFamily="34" charset="-128"/>
              </a:rPr>
              <a:t>).</a:t>
            </a:r>
            <a:endParaRPr lang="en-US" kern="150" dirty="0" smtClean="0">
              <a:latin typeface="Times New Roman" panose="02020603050405020304" pitchFamily="18" charset="0"/>
              <a:ea typeface="SimSun" panose="02010600030101010101" pitchFamily="2" charset="-122"/>
              <a:cs typeface="Arial Unicode MS" panose="020B060402020202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4" y="1290854"/>
            <a:ext cx="43005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Для примера представлены данные 2015 года</a:t>
            </a:r>
            <a:r>
              <a:rPr lang="en-US" sz="1600" dirty="0"/>
              <a:t> </a:t>
            </a:r>
            <a:r>
              <a:rPr lang="en-US" sz="1400" dirty="0" smtClean="0"/>
              <a:t>(</a:t>
            </a:r>
            <a:r>
              <a:rPr lang="ru-RU" sz="1400" dirty="0" smtClean="0"/>
              <a:t>темп счета установки </a:t>
            </a:r>
            <a:r>
              <a:rPr lang="en-US" sz="1400" dirty="0" smtClean="0"/>
              <a:t>LVD  </a:t>
            </a:r>
            <a:r>
              <a:rPr lang="ru-RU" sz="1400" dirty="0" smtClean="0"/>
              <a:t>по нижнему порогу в сек.)</a:t>
            </a:r>
          </a:p>
          <a:p>
            <a:r>
              <a:rPr lang="ru-RU" sz="1600" dirty="0" smtClean="0">
                <a:solidFill>
                  <a:schemeClr val="accent5"/>
                </a:solidFill>
              </a:rPr>
              <a:t>период  с 20</a:t>
            </a:r>
            <a:r>
              <a:rPr lang="en-US" sz="1600" dirty="0" smtClean="0">
                <a:solidFill>
                  <a:schemeClr val="accent5"/>
                </a:solidFill>
              </a:rPr>
              <a:t>/03/15 </a:t>
            </a:r>
            <a:r>
              <a:rPr lang="ru-RU" sz="1600" dirty="0" smtClean="0">
                <a:solidFill>
                  <a:schemeClr val="accent5"/>
                </a:solidFill>
              </a:rPr>
              <a:t>по</a:t>
            </a:r>
            <a:r>
              <a:rPr lang="en-US" sz="1600" dirty="0" smtClean="0">
                <a:solidFill>
                  <a:schemeClr val="accent5"/>
                </a:solidFill>
              </a:rPr>
              <a:t> 30/03/15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ru-RU" sz="1600" dirty="0" smtClean="0">
                <a:solidFill>
                  <a:schemeClr val="accent5"/>
                </a:solidFill>
              </a:rPr>
              <a:t>(10 дней)</a:t>
            </a:r>
            <a:endParaRPr lang="ru-RU" sz="1600" dirty="0">
              <a:solidFill>
                <a:schemeClr val="accent5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759386" y="2303369"/>
            <a:ext cx="461554" cy="240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1315711" y="2139568"/>
            <a:ext cx="200298" cy="4196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0044"/>
            <a:ext cx="4601217" cy="229584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940" y="1327399"/>
            <a:ext cx="4773582" cy="23715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01217" y="3821670"/>
            <a:ext cx="4542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a typeface="Calibri" panose="020F0502020204030204" pitchFamily="34" charset="0"/>
              </a:rPr>
              <a:t>Система регистрации содержит </a:t>
            </a:r>
            <a:r>
              <a:rPr lang="ru-RU" sz="1400" dirty="0" err="1">
                <a:ea typeface="Calibri" panose="020F0502020204030204" pitchFamily="34" charset="0"/>
              </a:rPr>
              <a:t>низкоэнергетичный</a:t>
            </a:r>
            <a:r>
              <a:rPr lang="ru-RU" sz="1400" dirty="0">
                <a:ea typeface="Calibri" panose="020F0502020204030204" pitchFamily="34" charset="0"/>
              </a:rPr>
              <a:t> канал, порог срабатывания которого 0.5 МэВ (для внутренних, защищенных от радиоактивности породы, счетчиков). 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92188" y="2189869"/>
            <a:ext cx="767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5"/>
                </a:solidFill>
              </a:rPr>
              <a:t>за год</a:t>
            </a:r>
            <a:endParaRPr lang="ru-RU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7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0943" y="-79653"/>
            <a:ext cx="74821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Отклик на землетрясения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997" y="719942"/>
            <a:ext cx="5956663" cy="31085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14300" indent="342900" algn="just">
              <a:spcAft>
                <a:spcPts val="0"/>
              </a:spcAft>
              <a:tabLst>
                <a:tab pos="1028700" algn="l"/>
              </a:tabLst>
            </a:pP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На возможности установки LVD для изучения вариаций концентрации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радона</a:t>
            </a:r>
            <a:r>
              <a:rPr lang="en-US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под 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землей было обращено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внимание</a:t>
            </a:r>
            <a:r>
              <a:rPr lang="en-US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сотрудниками </a:t>
            </a:r>
            <a:r>
              <a:rPr lang="ru-RU" sz="1400" dirty="0" err="1" smtClean="0">
                <a:ea typeface="Times New Roman" panose="02020603050405020304" pitchFamily="18" charset="0"/>
                <a:cs typeface="Calibri" panose="020F0502020204030204" pitchFamily="34" charset="0"/>
              </a:rPr>
              <a:t>коллаборации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LVD </a:t>
            </a:r>
            <a:r>
              <a:rPr lang="ru-RU" sz="1400" dirty="0" err="1" smtClean="0">
                <a:ea typeface="Times New Roman" panose="02020603050405020304" pitchFamily="18" charset="0"/>
                <a:cs typeface="Calibri" panose="020F0502020204030204" pitchFamily="34" charset="0"/>
              </a:rPr>
              <a:t>Джовани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dirty="0" err="1" smtClean="0">
                <a:ea typeface="Times New Roman" panose="02020603050405020304" pitchFamily="18" charset="0"/>
                <a:cs typeface="Calibri" panose="020F0502020204030204" pitchFamily="34" charset="0"/>
              </a:rPr>
              <a:t>Бадино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 и Вальтером </a:t>
            </a:r>
            <a:r>
              <a:rPr lang="ru-RU" sz="1400" dirty="0" err="1" smtClean="0">
                <a:ea typeface="Times New Roman" panose="02020603050405020304" pitchFamily="18" charset="0"/>
                <a:cs typeface="Calibri" panose="020F0502020204030204" pitchFamily="34" charset="0"/>
              </a:rPr>
              <a:t>Фуджионе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после 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обнаружения аномального повышения фонового темпа счета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детектора</a:t>
            </a:r>
            <a:r>
              <a:rPr lang="en-US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в </a:t>
            </a:r>
            <a:r>
              <a:rPr lang="ru-RU" sz="1400" dirty="0"/>
              <a:t>время сильного </a:t>
            </a:r>
            <a:r>
              <a:rPr lang="ru-RU" sz="1400" dirty="0" smtClean="0"/>
              <a:t>землетрясения </a:t>
            </a:r>
            <a:r>
              <a:rPr lang="ru-RU" sz="1400" dirty="0"/>
              <a:t>в Центральной </a:t>
            </a:r>
            <a:r>
              <a:rPr lang="ru-RU" sz="1400" dirty="0" smtClean="0"/>
              <a:t>Италии </a:t>
            </a:r>
            <a:r>
              <a:rPr lang="ru-RU" sz="1400" dirty="0" smtClean="0">
                <a:cs typeface="Calibri" panose="020F0502020204030204" pitchFamily="34" charset="0"/>
              </a:rPr>
              <a:t>в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сентябре 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1997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года. Эпицентр 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толчков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находился 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примерно в 300 км от установки. </a:t>
            </a:r>
            <a:endParaRPr lang="en-US" sz="1400" dirty="0" smtClean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14300" indent="342900" algn="just">
              <a:spcAft>
                <a:spcPts val="0"/>
              </a:spcAft>
              <a:tabLst>
                <a:tab pos="1028700" algn="l"/>
              </a:tabLst>
            </a:pP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После 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похожего увеличения темпа счета в 1999 году, которое по времени появления было ассоциировано с разрушительным землетрясением в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Турции, началось 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целевое изучение вариаций темпа счёта </a:t>
            </a:r>
            <a:r>
              <a:rPr lang="ru-RU" sz="1400" dirty="0" err="1">
                <a:ea typeface="Times New Roman" panose="02020603050405020304" pitchFamily="18" charset="0"/>
                <a:cs typeface="Calibri" panose="020F0502020204030204" pitchFamily="34" charset="0"/>
              </a:rPr>
              <a:t>низкоэнергетичных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 фоновых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событий, которые отражают 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временное поведение </a:t>
            </a: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концентрации радона. </a:t>
            </a:r>
            <a:endParaRPr lang="en-US" sz="1400" dirty="0" smtClean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14300" indent="342900" algn="just">
              <a:spcAft>
                <a:spcPts val="0"/>
              </a:spcAft>
              <a:tabLst>
                <a:tab pos="1028700" algn="l"/>
              </a:tabLst>
            </a:pPr>
            <a:r>
              <a:rPr lang="ru-RU" sz="14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С </a:t>
            </a:r>
            <a:r>
              <a:rPr lang="ru-RU" sz="1400" dirty="0">
                <a:ea typeface="Times New Roman" panose="02020603050405020304" pitchFamily="18" charset="0"/>
                <a:cs typeface="Calibri" panose="020F0502020204030204" pitchFamily="34" charset="0"/>
              </a:rPr>
              <a:t>ним связываются надежды выделить предвестники сильных землетрясений.</a:t>
            </a:r>
            <a:endParaRPr lang="ru-RU" sz="14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2210" y="912139"/>
            <a:ext cx="2812865" cy="2724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9225" y="3636289"/>
            <a:ext cx="2906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Темп счета установки во время землетрясения в Италии (1997 г.).</a:t>
            </a:r>
          </a:p>
          <a:p>
            <a:r>
              <a:rPr lang="ru-RU" sz="1400" dirty="0"/>
              <a:t>Стрелками отмечены моменты сейсмических толчков.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1740" y="4094361"/>
            <a:ext cx="2496385" cy="27823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2210" y="4840415"/>
            <a:ext cx="3032840" cy="20363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932550"/>
            <a:ext cx="4257467" cy="29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656" y="156121"/>
            <a:ext cx="7886700" cy="784405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Тектонические плиты Земли</a:t>
            </a:r>
            <a:r>
              <a:rPr lang="ru-RU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09535"/>
            <a:ext cx="9144000" cy="47125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2719" y="4256624"/>
            <a:ext cx="4221281" cy="2601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660" y="5320431"/>
            <a:ext cx="4671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Тектонические плиты и их движение.</a:t>
            </a:r>
            <a:endParaRPr lang="ru-RU" dirty="0"/>
          </a:p>
          <a:p>
            <a:r>
              <a:rPr lang="ru-RU" sz="1400" dirty="0" smtClean="0"/>
              <a:t>В </a:t>
            </a:r>
            <a:r>
              <a:rPr lang="ru-RU" sz="1400" dirty="0"/>
              <a:t>течение последних нескольких миллионов </a:t>
            </a:r>
            <a:r>
              <a:rPr lang="ru-RU" sz="1400" dirty="0" smtClean="0"/>
              <a:t>лет северная </a:t>
            </a:r>
            <a:r>
              <a:rPr lang="ru-RU" sz="1400" dirty="0"/>
              <a:t>часть африканской тектонической плиты постепенно врезается под европейский континент со скоростью несколько сантиметров в </a:t>
            </a:r>
            <a:r>
              <a:rPr lang="ru-RU" sz="1400" dirty="0" smtClean="0"/>
              <a:t>год. Это движение приводит к возникновению мощных землетрясений.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456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7637" y="-132091"/>
            <a:ext cx="54589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апреля 2009 года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7" descr="ff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9259" cy="166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53263" y="595707"/>
            <a:ext cx="4307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Землетрясение в </a:t>
            </a:r>
            <a:r>
              <a:rPr lang="ru-RU" sz="2000" dirty="0" err="1">
                <a:solidFill>
                  <a:srgbClr val="FF0000"/>
                </a:solidFill>
              </a:rPr>
              <a:t>Абруццо</a:t>
            </a:r>
            <a:r>
              <a:rPr lang="ru-RU" sz="2000" dirty="0">
                <a:solidFill>
                  <a:srgbClr val="FF0000"/>
                </a:solidFill>
              </a:rPr>
              <a:t> (Италия</a:t>
            </a:r>
            <a:r>
              <a:rPr lang="ru-RU" sz="2000" dirty="0" smtClean="0">
                <a:solidFill>
                  <a:srgbClr val="FF0000"/>
                </a:solidFill>
              </a:rPr>
              <a:t>)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23893"/>
            <a:ext cx="9039497" cy="23341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815" y="6550223"/>
            <a:ext cx="1702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http://cnt.rm.ingv.it/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1674" y="1239657"/>
            <a:ext cx="4264071" cy="34731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70491"/>
            <a:ext cx="4663201" cy="24765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19259" y="931880"/>
            <a:ext cx="65247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Погибло </a:t>
            </a:r>
            <a:r>
              <a:rPr lang="ru-RU" sz="1400" dirty="0"/>
              <a:t>309 человек, ранено около 1200. </a:t>
            </a:r>
            <a:r>
              <a:rPr lang="ru-RU" sz="1400" dirty="0" smtClean="0"/>
              <a:t>Повреждено </a:t>
            </a:r>
            <a:r>
              <a:rPr lang="ru-RU" sz="1400" dirty="0"/>
              <a:t>примерно 15 </a:t>
            </a:r>
            <a:r>
              <a:rPr lang="ru-RU" sz="1400" dirty="0" smtClean="0"/>
              <a:t>тысяч зданий</a:t>
            </a:r>
            <a:r>
              <a:rPr lang="ru-RU" sz="1400" dirty="0"/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760026"/>
            <a:ext cx="4751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Данные установки</a:t>
            </a:r>
            <a:r>
              <a:rPr lang="en-US" sz="1400" dirty="0" smtClean="0"/>
              <a:t> LVD. </a:t>
            </a:r>
            <a:r>
              <a:rPr lang="ru-RU" sz="1400" dirty="0" smtClean="0"/>
              <a:t>Линиями отмечены моменты сильных толчков.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8536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E3FF.tmp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B674.tmp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6EF8.tmp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1524</Words>
  <Application>Microsoft Office PowerPoint</Application>
  <PresentationFormat>Экран (4:3)</PresentationFormat>
  <Paragraphs>249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18</vt:i4>
      </vt:variant>
    </vt:vector>
  </HeadingPairs>
  <TitlesOfParts>
    <vt:vector size="33" baseType="lpstr">
      <vt:lpstr>Arial Unicode MS</vt:lpstr>
      <vt:lpstr>SimSun</vt:lpstr>
      <vt:lpstr>Arial</vt:lpstr>
      <vt:lpstr>Arial Narrow</vt:lpstr>
      <vt:lpstr>Calibri</vt:lpstr>
      <vt:lpstr>Calibri Light</vt:lpstr>
      <vt:lpstr>Cambria Math</vt:lpstr>
      <vt:lpstr>Cooper Black</vt:lpstr>
      <vt:lpstr>Symbol</vt:lpstr>
      <vt:lpstr>Times New Roman</vt:lpstr>
      <vt:lpstr>pptE3FF.tmp</vt:lpstr>
      <vt:lpstr>pptB674.tmp</vt:lpstr>
      <vt:lpstr>ppt6EF8.tmp</vt:lpstr>
      <vt:lpstr>Тема Office</vt:lpstr>
      <vt:lpstr>1_Тема Office</vt:lpstr>
      <vt:lpstr>Отклик детектора LVD на землетрясения в центральной Италии </vt:lpstr>
      <vt:lpstr>Презентация PowerPoint</vt:lpstr>
      <vt:lpstr>Презентация PowerPoint</vt:lpstr>
      <vt:lpstr>Презентация PowerPoint</vt:lpstr>
      <vt:lpstr>Метод регистрации </vt:lpstr>
      <vt:lpstr>Результаты измерений на установке LVD</vt:lpstr>
      <vt:lpstr>Презентация PowerPoint</vt:lpstr>
      <vt:lpstr>Тектонические плиты Земли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вариаций концентрации радона в подземной лаборатории Гран Сассо с помощью        детектора LVD</dc:title>
  <dc:creator>dobrynina</dc:creator>
  <cp:lastModifiedBy>dobrynina</cp:lastModifiedBy>
  <cp:revision>196</cp:revision>
  <cp:lastPrinted>2020-09-25T09:12:49Z</cp:lastPrinted>
  <dcterms:created xsi:type="dcterms:W3CDTF">2017-01-09T06:34:43Z</dcterms:created>
  <dcterms:modified xsi:type="dcterms:W3CDTF">2020-09-25T09:24:25Z</dcterms:modified>
</cp:coreProperties>
</file>