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1011" r:id="rId2"/>
    <p:sldId id="1038" r:id="rId3"/>
    <p:sldId id="283" r:id="rId4"/>
    <p:sldId id="284" r:id="rId5"/>
    <p:sldId id="287" r:id="rId6"/>
    <p:sldId id="285" r:id="rId7"/>
    <p:sldId id="418" r:id="rId8"/>
    <p:sldId id="415" r:id="rId9"/>
    <p:sldId id="1041" r:id="rId10"/>
    <p:sldId id="424" r:id="rId11"/>
    <p:sldId id="423" r:id="rId12"/>
    <p:sldId id="1042" r:id="rId13"/>
    <p:sldId id="295" r:id="rId14"/>
    <p:sldId id="1069" r:id="rId15"/>
    <p:sldId id="449" r:id="rId16"/>
    <p:sldId id="264" r:id="rId17"/>
    <p:sldId id="1070" r:id="rId18"/>
    <p:sldId id="1063" r:id="rId19"/>
    <p:sldId id="436" r:id="rId20"/>
    <p:sldId id="455" r:id="rId21"/>
    <p:sldId id="1065" r:id="rId22"/>
    <p:sldId id="1068" r:id="rId23"/>
    <p:sldId id="402" r:id="rId24"/>
    <p:sldId id="403" r:id="rId25"/>
    <p:sldId id="393" r:id="rId26"/>
    <p:sldId id="1044" r:id="rId27"/>
    <p:sldId id="297" r:id="rId28"/>
    <p:sldId id="299" r:id="rId29"/>
    <p:sldId id="300" r:id="rId30"/>
    <p:sldId id="302" r:id="rId31"/>
    <p:sldId id="370" r:id="rId32"/>
    <p:sldId id="414" r:id="rId33"/>
    <p:sldId id="307" r:id="rId34"/>
    <p:sldId id="309" r:id="rId35"/>
    <p:sldId id="1008" r:id="rId36"/>
    <p:sldId id="1006" r:id="rId37"/>
    <p:sldId id="1077" r:id="rId38"/>
    <p:sldId id="458" r:id="rId39"/>
    <p:sldId id="1051" r:id="rId40"/>
    <p:sldId id="256" r:id="rId41"/>
    <p:sldId id="1096" r:id="rId42"/>
    <p:sldId id="377" r:id="rId43"/>
    <p:sldId id="280" r:id="rId44"/>
    <p:sldId id="1097" r:id="rId45"/>
    <p:sldId id="1036" r:id="rId46"/>
    <p:sldId id="1071" r:id="rId47"/>
    <p:sldId id="257" r:id="rId48"/>
    <p:sldId id="1054" r:id="rId49"/>
    <p:sldId id="1056" r:id="rId50"/>
    <p:sldId id="1061" r:id="rId51"/>
    <p:sldId id="1012" r:id="rId52"/>
    <p:sldId id="372" r:id="rId53"/>
    <p:sldId id="1058" r:id="rId54"/>
    <p:sldId id="1060" r:id="rId55"/>
    <p:sldId id="1072" r:id="rId56"/>
    <p:sldId id="1074" r:id="rId57"/>
    <p:sldId id="1073" r:id="rId58"/>
    <p:sldId id="1098" r:id="rId59"/>
    <p:sldId id="1095" r:id="rId60"/>
    <p:sldId id="296" r:id="rId61"/>
    <p:sldId id="1085" r:id="rId62"/>
    <p:sldId id="1088" r:id="rId63"/>
    <p:sldId id="1092" r:id="rId64"/>
    <p:sldId id="495" r:id="rId65"/>
    <p:sldId id="1086" r:id="rId66"/>
    <p:sldId id="1091" r:id="rId67"/>
    <p:sldId id="1075" r:id="rId68"/>
    <p:sldId id="1094" r:id="rId69"/>
    <p:sldId id="330" r:id="rId70"/>
    <p:sldId id="1067" r:id="rId71"/>
    <p:sldId id="1093" r:id="rId72"/>
    <p:sldId id="464" r:id="rId73"/>
    <p:sldId id="1099" r:id="rId74"/>
    <p:sldId id="1100" r:id="rId75"/>
    <p:sldId id="493" r:id="rId7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2445"/>
    <p:restoredTop sz="94721"/>
  </p:normalViewPr>
  <p:slideViewPr>
    <p:cSldViewPr snapToGrid="0" snapToObjects="1">
      <p:cViewPr varScale="1">
        <p:scale>
          <a:sx n="66" d="100"/>
          <a:sy n="66" d="100"/>
        </p:scale>
        <p:origin x="208" y="12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oleObject" Target="file:////E:\Konference\30%20bb%20srovnani%20Boru%20a%20gammy.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807257872567267"/>
          <c:y val="0.17763393450477499"/>
          <c:w val="0.70090269966254215"/>
          <c:h val="0.61951788355363879"/>
        </c:manualLayout>
      </c:layout>
      <c:barChart>
        <c:barDir val="col"/>
        <c:grouping val="clustered"/>
        <c:varyColors val="0"/>
        <c:ser>
          <c:idx val="0"/>
          <c:order val="0"/>
          <c:tx>
            <c:strRef>
              <c:f>Лист1!$A$1</c:f>
              <c:strCache>
                <c:ptCount val="1"/>
                <c:pt idx="0">
                  <c:v>γ-rays</c:v>
                </c:pt>
              </c:strCache>
            </c:strRef>
          </c:tx>
          <c:spPr>
            <a:effectLst>
              <a:outerShdw blurRad="50800" dist="38100" dir="18900000" algn="bl" rotWithShape="0">
                <a:prstClr val="black">
                  <a:alpha val="40000"/>
                </a:prstClr>
              </a:outerShdw>
            </a:effectLst>
          </c:spPr>
          <c:invertIfNegative val="0"/>
          <c:errBars>
            <c:errBarType val="both"/>
            <c:errValType val="cust"/>
            <c:noEndCap val="0"/>
            <c:plus>
              <c:numRef>
                <c:f>Лист1!$B$3:$J$3</c:f>
                <c:numCache>
                  <c:formatCode>General</c:formatCode>
                  <c:ptCount val="9"/>
                  <c:pt idx="0">
                    <c:v>3.4</c:v>
                  </c:pt>
                  <c:pt idx="1">
                    <c:v>5.7700000000000014</c:v>
                  </c:pt>
                  <c:pt idx="2">
                    <c:v>6.14</c:v>
                  </c:pt>
                  <c:pt idx="3">
                    <c:v>6.57</c:v>
                  </c:pt>
                  <c:pt idx="4">
                    <c:v>6.81</c:v>
                  </c:pt>
                  <c:pt idx="5">
                    <c:v>3.5</c:v>
                  </c:pt>
                  <c:pt idx="6">
                    <c:v>1.6500000000000001</c:v>
                  </c:pt>
                  <c:pt idx="7">
                    <c:v>1.37</c:v>
                  </c:pt>
                  <c:pt idx="8">
                    <c:v>1.9900000000000106</c:v>
                  </c:pt>
                </c:numCache>
              </c:numRef>
            </c:plus>
            <c:minus>
              <c:numRef>
                <c:f>Лист1!$B$3:$J$3</c:f>
                <c:numCache>
                  <c:formatCode>General</c:formatCode>
                  <c:ptCount val="9"/>
                  <c:pt idx="0">
                    <c:v>3.4</c:v>
                  </c:pt>
                  <c:pt idx="1">
                    <c:v>5.7700000000000014</c:v>
                  </c:pt>
                  <c:pt idx="2">
                    <c:v>6.14</c:v>
                  </c:pt>
                  <c:pt idx="3">
                    <c:v>6.57</c:v>
                  </c:pt>
                  <c:pt idx="4">
                    <c:v>6.81</c:v>
                  </c:pt>
                  <c:pt idx="5">
                    <c:v>3.5</c:v>
                  </c:pt>
                  <c:pt idx="6">
                    <c:v>1.6500000000000001</c:v>
                  </c:pt>
                  <c:pt idx="7">
                    <c:v>1.37</c:v>
                  </c:pt>
                  <c:pt idx="8">
                    <c:v>1.9900000000000106</c:v>
                  </c:pt>
                </c:numCache>
              </c:numRef>
            </c:minus>
            <c:spPr>
              <a:ln>
                <a:solidFill>
                  <a:sysClr val="windowText" lastClr="000000">
                    <a:alpha val="40000"/>
                  </a:sysClr>
                </a:solidFill>
              </a:ln>
            </c:spPr>
          </c:errBars>
          <c:cat>
            <c:strRef>
              <c:f>'[30 bb srovnani Boru a gammy.xlsx]Лист1'!$B$5:$C$5,'[30 bb srovnani Boru a gammy.xlsx]Лист1'!$D$4,'[30 bb srovnani Boru a gammy.xlsx]Лист1'!$E$5:$J$5</c:f>
              <c:strCache>
                <c:ptCount val="9"/>
                <c:pt idx="0">
                  <c:v>5 min</c:v>
                </c:pt>
                <c:pt idx="1">
                  <c:v>15 min</c:v>
                </c:pt>
                <c:pt idx="2">
                  <c:v>30/45 min</c:v>
                </c:pt>
                <c:pt idx="3">
                  <c:v>1 h</c:v>
                </c:pt>
                <c:pt idx="4">
                  <c:v>2 h</c:v>
                </c:pt>
                <c:pt idx="5">
                  <c:v>4 h</c:v>
                </c:pt>
                <c:pt idx="6">
                  <c:v>24 h</c:v>
                </c:pt>
                <c:pt idx="7">
                  <c:v>48 h</c:v>
                </c:pt>
                <c:pt idx="8">
                  <c:v>96 h</c:v>
                </c:pt>
              </c:strCache>
            </c:strRef>
          </c:cat>
          <c:val>
            <c:numRef>
              <c:f>Лист1!$B$2:$J$2</c:f>
              <c:numCache>
                <c:formatCode>General</c:formatCode>
                <c:ptCount val="9"/>
                <c:pt idx="0">
                  <c:v>4.24</c:v>
                </c:pt>
                <c:pt idx="1">
                  <c:v>15.43</c:v>
                </c:pt>
                <c:pt idx="2">
                  <c:v>18.959999999999987</c:v>
                </c:pt>
                <c:pt idx="3">
                  <c:v>24.479999999999986</c:v>
                </c:pt>
                <c:pt idx="4">
                  <c:v>18.100000000000001</c:v>
                </c:pt>
                <c:pt idx="5">
                  <c:v>6.13</c:v>
                </c:pt>
                <c:pt idx="6">
                  <c:v>1.86</c:v>
                </c:pt>
                <c:pt idx="7">
                  <c:v>1.42</c:v>
                </c:pt>
                <c:pt idx="8">
                  <c:v>1.45</c:v>
                </c:pt>
              </c:numCache>
            </c:numRef>
          </c:val>
          <c:extLst>
            <c:ext xmlns:c16="http://schemas.microsoft.com/office/drawing/2014/chart" uri="{C3380CC4-5D6E-409C-BE32-E72D297353CC}">
              <c16:uniqueId val="{00000000-C893-4220-AA5A-8F2B34C9A52D}"/>
            </c:ext>
          </c:extLst>
        </c:ser>
        <c:ser>
          <c:idx val="1"/>
          <c:order val="1"/>
          <c:tx>
            <c:strRef>
              <c:f>Лист1!$A$5</c:f>
              <c:strCache>
                <c:ptCount val="1"/>
                <c:pt idx="0">
                  <c:v>11Bor</c:v>
                </c:pt>
              </c:strCache>
            </c:strRef>
          </c:tx>
          <c:spPr>
            <a:solidFill>
              <a:srgbClr val="FF3300"/>
            </a:solidFill>
          </c:spPr>
          <c:invertIfNegative val="0"/>
          <c:errBars>
            <c:errBarType val="both"/>
            <c:errValType val="cust"/>
            <c:noEndCap val="0"/>
            <c:plus>
              <c:numRef>
                <c:f>Лист1!$B$7:$J$7</c:f>
                <c:numCache>
                  <c:formatCode>General</c:formatCode>
                  <c:ptCount val="9"/>
                  <c:pt idx="0">
                    <c:v>11.350000000000026</c:v>
                  </c:pt>
                  <c:pt idx="1">
                    <c:v>10.34</c:v>
                  </c:pt>
                  <c:pt idx="2">
                    <c:v>18.149999999999999</c:v>
                  </c:pt>
                  <c:pt idx="3">
                    <c:v>14.360000000000024</c:v>
                  </c:pt>
                  <c:pt idx="4">
                    <c:v>18.350000000000001</c:v>
                  </c:pt>
                  <c:pt idx="5">
                    <c:v>18.62</c:v>
                  </c:pt>
                  <c:pt idx="6">
                    <c:v>10.130000000000001</c:v>
                  </c:pt>
                  <c:pt idx="7">
                    <c:v>6.01</c:v>
                  </c:pt>
                  <c:pt idx="8">
                    <c:v>3.8699999999999997</c:v>
                  </c:pt>
                </c:numCache>
              </c:numRef>
            </c:plus>
            <c:minus>
              <c:numRef>
                <c:f>Лист1!$B$7:$J$7</c:f>
                <c:numCache>
                  <c:formatCode>General</c:formatCode>
                  <c:ptCount val="9"/>
                  <c:pt idx="0">
                    <c:v>11.350000000000026</c:v>
                  </c:pt>
                  <c:pt idx="1">
                    <c:v>10.34</c:v>
                  </c:pt>
                  <c:pt idx="2">
                    <c:v>18.149999999999999</c:v>
                  </c:pt>
                  <c:pt idx="3">
                    <c:v>14.360000000000024</c:v>
                  </c:pt>
                  <c:pt idx="4">
                    <c:v>18.350000000000001</c:v>
                  </c:pt>
                  <c:pt idx="5">
                    <c:v>18.62</c:v>
                  </c:pt>
                  <c:pt idx="6">
                    <c:v>10.130000000000001</c:v>
                  </c:pt>
                  <c:pt idx="7">
                    <c:v>6.01</c:v>
                  </c:pt>
                  <c:pt idx="8">
                    <c:v>3.8699999999999997</c:v>
                  </c:pt>
                </c:numCache>
              </c:numRef>
            </c:minus>
            <c:spPr>
              <a:ln>
                <a:solidFill>
                  <a:sysClr val="windowText" lastClr="000000">
                    <a:alpha val="40000"/>
                  </a:sysClr>
                </a:solidFill>
              </a:ln>
            </c:spPr>
          </c:errBars>
          <c:cat>
            <c:strRef>
              <c:f>'[30 bb srovnani Boru a gammy.xlsx]Лист1'!$B$5:$C$5,'[30 bb srovnani Boru a gammy.xlsx]Лист1'!$D$4,'[30 bb srovnani Boru a gammy.xlsx]Лист1'!$E$5:$J$5</c:f>
              <c:strCache>
                <c:ptCount val="9"/>
                <c:pt idx="0">
                  <c:v>5 min</c:v>
                </c:pt>
                <c:pt idx="1">
                  <c:v>15 min</c:v>
                </c:pt>
                <c:pt idx="2">
                  <c:v>30/45 min</c:v>
                </c:pt>
                <c:pt idx="3">
                  <c:v>1 h</c:v>
                </c:pt>
                <c:pt idx="4">
                  <c:v>2 h</c:v>
                </c:pt>
                <c:pt idx="5">
                  <c:v>4 h</c:v>
                </c:pt>
                <c:pt idx="6">
                  <c:v>24 h</c:v>
                </c:pt>
                <c:pt idx="7">
                  <c:v>48 h</c:v>
                </c:pt>
                <c:pt idx="8">
                  <c:v>96 h</c:v>
                </c:pt>
              </c:strCache>
            </c:strRef>
          </c:cat>
          <c:val>
            <c:numRef>
              <c:f>Лист1!$B$6:$J$6</c:f>
              <c:numCache>
                <c:formatCode>General</c:formatCode>
                <c:ptCount val="9"/>
                <c:pt idx="0">
                  <c:v>23.24</c:v>
                </c:pt>
                <c:pt idx="1">
                  <c:v>32.200000000000003</c:v>
                </c:pt>
                <c:pt idx="2">
                  <c:v>72.58</c:v>
                </c:pt>
                <c:pt idx="3">
                  <c:v>56.5</c:v>
                </c:pt>
                <c:pt idx="4">
                  <c:v>45.58</c:v>
                </c:pt>
                <c:pt idx="5">
                  <c:v>46</c:v>
                </c:pt>
                <c:pt idx="6">
                  <c:v>14.450000000000006</c:v>
                </c:pt>
                <c:pt idx="7">
                  <c:v>8.84</c:v>
                </c:pt>
                <c:pt idx="8">
                  <c:v>3.56</c:v>
                </c:pt>
              </c:numCache>
            </c:numRef>
          </c:val>
          <c:extLst>
            <c:ext xmlns:c16="http://schemas.microsoft.com/office/drawing/2014/chart" uri="{C3380CC4-5D6E-409C-BE32-E72D297353CC}">
              <c16:uniqueId val="{00000001-C893-4220-AA5A-8F2B34C9A52D}"/>
            </c:ext>
          </c:extLst>
        </c:ser>
        <c:dLbls>
          <c:showLegendKey val="0"/>
          <c:showVal val="0"/>
          <c:showCatName val="0"/>
          <c:showSerName val="0"/>
          <c:showPercent val="0"/>
          <c:showBubbleSize val="0"/>
        </c:dLbls>
        <c:gapWidth val="40"/>
        <c:axId val="114100864"/>
        <c:axId val="114107136"/>
      </c:barChart>
      <c:catAx>
        <c:axId val="114100864"/>
        <c:scaling>
          <c:orientation val="minMax"/>
        </c:scaling>
        <c:delete val="0"/>
        <c:axPos val="b"/>
        <c:title>
          <c:tx>
            <c:rich>
              <a:bodyPr/>
              <a:lstStyle/>
              <a:p>
                <a:pPr>
                  <a:defRPr sz="1100"/>
                </a:pPr>
                <a:r>
                  <a:rPr lang="cs-CZ" sz="1600" b="0" dirty="0" err="1">
                    <a:latin typeface="Times New Roman" pitchFamily="18" charset="0"/>
                    <a:cs typeface="Times New Roman" pitchFamily="18" charset="0"/>
                  </a:rPr>
                  <a:t>Time</a:t>
                </a:r>
                <a:r>
                  <a:rPr lang="cs-CZ" sz="1600" b="0" dirty="0">
                    <a:latin typeface="Times New Roman" pitchFamily="18" charset="0"/>
                    <a:cs typeface="Times New Roman" pitchFamily="18" charset="0"/>
                  </a:rPr>
                  <a:t> </a:t>
                </a:r>
                <a:r>
                  <a:rPr lang="cs-CZ" sz="1600" b="0" dirty="0" err="1">
                    <a:latin typeface="Times New Roman" pitchFamily="18" charset="0"/>
                    <a:cs typeface="Times New Roman" pitchFamily="18" charset="0"/>
                  </a:rPr>
                  <a:t>after</a:t>
                </a:r>
                <a:r>
                  <a:rPr lang="cs-CZ" sz="1600" b="0" dirty="0">
                    <a:latin typeface="Times New Roman" pitchFamily="18" charset="0"/>
                    <a:cs typeface="Times New Roman" pitchFamily="18" charset="0"/>
                  </a:rPr>
                  <a:t> </a:t>
                </a:r>
                <a:r>
                  <a:rPr lang="cs-CZ" sz="1600" b="0" dirty="0" err="1">
                    <a:latin typeface="Times New Roman" pitchFamily="18" charset="0"/>
                    <a:cs typeface="Times New Roman" pitchFamily="18" charset="0"/>
                  </a:rPr>
                  <a:t>irradiation</a:t>
                </a:r>
                <a:endParaRPr lang="cs-CZ" sz="1600" b="0" dirty="0">
                  <a:latin typeface="Times New Roman" pitchFamily="18" charset="0"/>
                  <a:cs typeface="Times New Roman" pitchFamily="18" charset="0"/>
                </a:endParaRPr>
              </a:p>
            </c:rich>
          </c:tx>
          <c:layout>
            <c:manualLayout>
              <c:xMode val="edge"/>
              <c:yMode val="edge"/>
              <c:x val="0.46306944190115784"/>
              <c:y val="0.93233309416387489"/>
            </c:manualLayout>
          </c:layout>
          <c:overlay val="0"/>
        </c:title>
        <c:numFmt formatCode="General" sourceLinked="1"/>
        <c:majorTickMark val="none"/>
        <c:minorTickMark val="none"/>
        <c:tickLblPos val="nextTo"/>
        <c:txPr>
          <a:bodyPr rot="-3120000" vert="horz"/>
          <a:lstStyle/>
          <a:p>
            <a:pPr>
              <a:defRPr sz="1400"/>
            </a:pPr>
            <a:endParaRPr lang="ru-RU"/>
          </a:p>
        </c:txPr>
        <c:crossAx val="114107136"/>
        <c:crosses val="autoZero"/>
        <c:auto val="1"/>
        <c:lblAlgn val="ctr"/>
        <c:lblOffset val="100"/>
        <c:noMultiLvlLbl val="0"/>
      </c:catAx>
      <c:valAx>
        <c:axId val="114107136"/>
        <c:scaling>
          <c:orientation val="minMax"/>
          <c:max val="92"/>
          <c:min val="0"/>
        </c:scaling>
        <c:delete val="0"/>
        <c:axPos val="l"/>
        <c:majorGridlines>
          <c:spPr>
            <a:ln w="3175">
              <a:solidFill>
                <a:sysClr val="windowText" lastClr="000000">
                  <a:tint val="75000"/>
                  <a:shade val="95000"/>
                  <a:satMod val="105000"/>
                  <a:alpha val="30000"/>
                </a:sysClr>
              </a:solidFill>
            </a:ln>
          </c:spPr>
        </c:majorGridlines>
        <c:title>
          <c:tx>
            <c:rich>
              <a:bodyPr/>
              <a:lstStyle/>
              <a:p>
                <a:pPr>
                  <a:defRPr/>
                </a:pPr>
                <a:r>
                  <a:rPr lang="cs-CZ" sz="1600" b="0" i="0" baseline="0" dirty="0">
                    <a:latin typeface="Times New Roman" pitchFamily="18" charset="0"/>
                    <a:cs typeface="Times New Roman" pitchFamily="18" charset="0"/>
                  </a:rPr>
                  <a:t>Average number of </a:t>
                </a:r>
                <a:r>
                  <a:rPr lang="en-US" sz="1600" b="0" i="0" baseline="0" dirty="0">
                    <a:latin typeface="Times New Roman" pitchFamily="18" charset="0"/>
                    <a:cs typeface="Times New Roman" pitchFamily="18" charset="0"/>
                  </a:rPr>
                  <a:t>DSBs</a:t>
                </a:r>
                <a:r>
                  <a:rPr lang="cs-CZ" sz="1600" b="0" i="0" baseline="0" dirty="0">
                    <a:latin typeface="Times New Roman" pitchFamily="18" charset="0"/>
                    <a:cs typeface="Times New Roman" pitchFamily="18" charset="0"/>
                  </a:rPr>
                  <a:t> per cell</a:t>
                </a:r>
                <a:endParaRPr lang="en-US" sz="1600" b="0" i="0" baseline="0" dirty="0">
                  <a:latin typeface="Times New Roman" pitchFamily="18" charset="0"/>
                  <a:cs typeface="Times New Roman" pitchFamily="18" charset="0"/>
                </a:endParaRPr>
              </a:p>
            </c:rich>
          </c:tx>
          <c:layout>
            <c:manualLayout>
              <c:xMode val="edge"/>
              <c:yMode val="edge"/>
              <c:x val="0.18548608985714241"/>
              <c:y val="0.20206569866349322"/>
            </c:manualLayout>
          </c:layout>
          <c:overlay val="0"/>
        </c:title>
        <c:numFmt formatCode="General" sourceLinked="1"/>
        <c:majorTickMark val="out"/>
        <c:minorTickMark val="none"/>
        <c:tickLblPos val="nextTo"/>
        <c:txPr>
          <a:bodyPr/>
          <a:lstStyle/>
          <a:p>
            <a:pPr>
              <a:defRPr sz="1400"/>
            </a:pPr>
            <a:endParaRPr lang="ru-RU"/>
          </a:p>
        </c:txPr>
        <c:crossAx val="114100864"/>
        <c:crosses val="autoZero"/>
        <c:crossBetween val="between"/>
        <c:majorUnit val="20"/>
      </c:valAx>
    </c:plotArea>
    <c:legend>
      <c:legendPos val="r"/>
      <c:legendEntry>
        <c:idx val="0"/>
        <c:txPr>
          <a:bodyPr/>
          <a:lstStyle/>
          <a:p>
            <a:pPr>
              <a:defRPr sz="1600"/>
            </a:pPr>
            <a:endParaRPr lang="ru-RU"/>
          </a:p>
        </c:txPr>
      </c:legendEntry>
      <c:legendEntry>
        <c:idx val="1"/>
        <c:txPr>
          <a:bodyPr/>
          <a:lstStyle/>
          <a:p>
            <a:pPr>
              <a:defRPr sz="1600"/>
            </a:pPr>
            <a:endParaRPr lang="ru-RU"/>
          </a:p>
        </c:txPr>
      </c:legendEntry>
      <c:layout>
        <c:manualLayout>
          <c:xMode val="edge"/>
          <c:yMode val="edge"/>
          <c:x val="0.69033848684108834"/>
          <c:y val="0.19585926651602081"/>
          <c:w val="0.18457416008858737"/>
          <c:h val="0.13768531015891347"/>
        </c:manualLayout>
      </c:layout>
      <c:overlay val="0"/>
    </c:legend>
    <c:plotVisOnly val="1"/>
    <c:dispBlanksAs val="gap"/>
    <c:showDLblsOverMax val="0"/>
  </c:chart>
  <c:spPr>
    <a:solidFill>
      <a:sysClr val="window" lastClr="FFFFFF"/>
    </a:solidFill>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11305-F355-E24D-A9A1-4202C2F7BDCF}" type="datetimeFigureOut">
              <a:rPr lang="ru-RU" smtClean="0"/>
              <a:t>26.11.2019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B5E1C-27AF-4441-A4E4-EB066881BE67}" type="slidenum">
              <a:rPr lang="ru-RU" smtClean="0"/>
              <a:t>‹#›</a:t>
            </a:fld>
            <a:endParaRPr lang="ru-RU"/>
          </a:p>
        </p:txBody>
      </p:sp>
    </p:spTree>
    <p:extLst>
      <p:ext uri="{BB962C8B-B14F-4D97-AF65-F5344CB8AC3E}">
        <p14:creationId xmlns:p14="http://schemas.microsoft.com/office/powerpoint/2010/main" val="4032576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45A6F5D0-146E-8748-8025-C41F3EC09D31}"/>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A9DCB36C-8092-F144-8EE7-75C7BD876169}" type="slidenum">
              <a:rPr lang="ru-RU" altLang="ru-RU"/>
              <a:pPr eaLnBrk="1" hangingPunct="1">
                <a:spcBef>
                  <a:spcPct val="0"/>
                </a:spcBef>
              </a:pPr>
              <a:t>3</a:t>
            </a:fld>
            <a:endParaRPr lang="ru-RU" altLang="ru-RU"/>
          </a:p>
        </p:txBody>
      </p:sp>
      <p:sp>
        <p:nvSpPr>
          <p:cNvPr id="115715" name="Rectangle 2">
            <a:extLst>
              <a:ext uri="{FF2B5EF4-FFF2-40B4-BE49-F238E27FC236}">
                <a16:creationId xmlns:a16="http://schemas.microsoft.com/office/drawing/2014/main" id="{6C3402AE-38AF-5447-B302-C543FF85463A}"/>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7DE2B445-06EC-8142-8E69-9C91608BF742}"/>
              </a:ext>
            </a:extLst>
          </p:cNvPr>
          <p:cNvSpPr>
            <a:spLocks noGrp="1" noChangeArrowheads="1"/>
          </p:cNvSpPr>
          <p:nvPr>
            <p:ph type="body" idx="1"/>
          </p:nvPr>
        </p:nvSpPr>
        <p:spPr>
          <a:xfrm>
            <a:off x="914400" y="4343400"/>
            <a:ext cx="5029200" cy="4114800"/>
          </a:xfrm>
          <a:noFill/>
        </p:spPr>
        <p:txBody>
          <a:bodyPr/>
          <a:lstStyle/>
          <a:p>
            <a:pPr eaLnBrk="1" hangingPunct="1"/>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313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5A17309-97BD-B245-8F40-496F76F0232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B9ADC9E-06B9-C246-B6F2-BE758EAC8439}" type="slidenum">
              <a:rPr lang="ru-RU" altLang="ru-RU"/>
              <a:pPr>
                <a:spcBef>
                  <a:spcPct val="0"/>
                </a:spcBef>
              </a:pPr>
              <a:t>16</a:t>
            </a:fld>
            <a:endParaRPr lang="ru-RU" altLang="ru-RU"/>
          </a:p>
        </p:txBody>
      </p:sp>
      <p:sp>
        <p:nvSpPr>
          <p:cNvPr id="36867" name="Text Box 2">
            <a:extLst>
              <a:ext uri="{FF2B5EF4-FFF2-40B4-BE49-F238E27FC236}">
                <a16:creationId xmlns:a16="http://schemas.microsoft.com/office/drawing/2014/main" id="{597C595C-4CF9-8743-975E-8172CAFCFD6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ru-RU" altLang="ru-RU" sz="1800"/>
          </a:p>
        </p:txBody>
      </p:sp>
      <p:sp>
        <p:nvSpPr>
          <p:cNvPr id="36868" name="Rectangle 3">
            <a:extLst>
              <a:ext uri="{FF2B5EF4-FFF2-40B4-BE49-F238E27FC236}">
                <a16:creationId xmlns:a16="http://schemas.microsoft.com/office/drawing/2014/main" id="{0D2FC919-4103-344B-BAA5-4634CE10EE6F}"/>
              </a:ext>
            </a:extLst>
          </p:cNvPr>
          <p:cNvSpPr>
            <a:spLocks noGrp="1" noChangeArrowheads="1"/>
          </p:cNvSpPr>
          <p:nvPr>
            <p:ph type="body"/>
          </p:nvPr>
        </p:nvSpPr>
        <p:spPr>
          <a:xfrm>
            <a:off x="685800" y="4343400"/>
            <a:ext cx="5486400" cy="4116388"/>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57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Образ слайда 1">
            <a:extLst>
              <a:ext uri="{FF2B5EF4-FFF2-40B4-BE49-F238E27FC236}">
                <a16:creationId xmlns:a16="http://schemas.microsoft.com/office/drawing/2014/main" id="{60B938DD-D707-5A49-915A-861C2DAD4DF9}"/>
              </a:ext>
            </a:extLst>
          </p:cNvPr>
          <p:cNvSpPr>
            <a:spLocks noGrp="1" noRot="1" noChangeAspect="1" noChangeArrowheads="1" noTextEdit="1"/>
          </p:cNvSpPr>
          <p:nvPr>
            <p:ph type="sldImg"/>
          </p:nvPr>
        </p:nvSpPr>
        <p:spPr>
          <a:ln/>
        </p:spPr>
      </p:sp>
      <p:sp>
        <p:nvSpPr>
          <p:cNvPr id="37890" name="Заметки 2">
            <a:extLst>
              <a:ext uri="{FF2B5EF4-FFF2-40B4-BE49-F238E27FC236}">
                <a16:creationId xmlns:a16="http://schemas.microsoft.com/office/drawing/2014/main" id="{3D9E31B5-B73F-BE4E-92F7-80D1BE5B016D}"/>
              </a:ext>
            </a:extLst>
          </p:cNvPr>
          <p:cNvSpPr>
            <a:spLocks noGrp="1" noChangeArrowheads="1"/>
          </p:cNvSpPr>
          <p:nvPr>
            <p:ph type="body" idx="1"/>
          </p:nvPr>
        </p:nvSpPr>
        <p:spPr>
          <a:noFill/>
        </p:spPr>
        <p:txBody>
          <a:bodyPr/>
          <a:lstStyle/>
          <a:p>
            <a:endParaRPr lang="ru-RU" altLang="ru-RU"/>
          </a:p>
        </p:txBody>
      </p:sp>
      <p:sp>
        <p:nvSpPr>
          <p:cNvPr id="37891" name="Номер слайда 3">
            <a:extLst>
              <a:ext uri="{FF2B5EF4-FFF2-40B4-BE49-F238E27FC236}">
                <a16:creationId xmlns:a16="http://schemas.microsoft.com/office/drawing/2014/main" id="{9587C82F-DAF7-794E-A6F5-3ABDF165992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E3AD11-6C1A-C749-B3E1-F73882ECE5B2}" type="slidenum">
              <a:rPr lang="ru-RU" altLang="ru-RU" smtClean="0"/>
              <a:pPr/>
              <a:t>17</a:t>
            </a:fld>
            <a:endParaRPr lang="ru-RU" altLang="ru-RU"/>
          </a:p>
        </p:txBody>
      </p:sp>
    </p:spTree>
    <p:extLst>
      <p:ext uri="{BB962C8B-B14F-4D97-AF65-F5344CB8AC3E}">
        <p14:creationId xmlns:p14="http://schemas.microsoft.com/office/powerpoint/2010/main" val="4112748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Text Box 2">
            <a:extLst>
              <a:ext uri="{FF2B5EF4-FFF2-40B4-BE49-F238E27FC236}">
                <a16:creationId xmlns:a16="http://schemas.microsoft.com/office/drawing/2014/main" id="{59C2B6D1-23DB-1C4F-BE81-BC234CDC1D4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5523" name="Text Box 3">
            <a:extLst>
              <a:ext uri="{FF2B5EF4-FFF2-40B4-BE49-F238E27FC236}">
                <a16:creationId xmlns:a16="http://schemas.microsoft.com/office/drawing/2014/main" id="{00E1822F-5F42-8A49-BA37-221FC9CA16D5}"/>
              </a:ext>
            </a:extLst>
          </p:cNvPr>
          <p:cNvSpPr txBox="1">
            <a:spLocks noGrp="1" noChangeArrowheads="1"/>
          </p:cNvSpPr>
          <p:nvPr>
            <p:ph type="body"/>
          </p:nvPr>
        </p:nvSpPr>
        <p:spPr>
          <a:xfrm>
            <a:off x="685800" y="4343400"/>
            <a:ext cx="5486400" cy="4116388"/>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2023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Образ слайда 1">
            <a:extLst>
              <a:ext uri="{FF2B5EF4-FFF2-40B4-BE49-F238E27FC236}">
                <a16:creationId xmlns:a16="http://schemas.microsoft.com/office/drawing/2014/main" id="{F134E3A1-F326-9A4F-94F1-7E9DAA49DE9D}"/>
              </a:ext>
            </a:extLst>
          </p:cNvPr>
          <p:cNvSpPr>
            <a:spLocks noGrp="1" noRot="1" noChangeAspect="1" noChangeArrowheads="1" noTextEdit="1"/>
          </p:cNvSpPr>
          <p:nvPr>
            <p:ph type="sldImg"/>
          </p:nvPr>
        </p:nvSpPr>
        <p:spPr>
          <a:ln/>
        </p:spPr>
      </p:sp>
      <p:sp>
        <p:nvSpPr>
          <p:cNvPr id="40962" name="Заметки 2">
            <a:extLst>
              <a:ext uri="{FF2B5EF4-FFF2-40B4-BE49-F238E27FC236}">
                <a16:creationId xmlns:a16="http://schemas.microsoft.com/office/drawing/2014/main" id="{F803FAFD-8DF2-8946-9F57-5944DFD362D7}"/>
              </a:ext>
            </a:extLst>
          </p:cNvPr>
          <p:cNvSpPr>
            <a:spLocks noGrp="1" noChangeArrowheads="1"/>
          </p:cNvSpPr>
          <p:nvPr>
            <p:ph type="body" idx="1"/>
          </p:nvPr>
        </p:nvSpPr>
        <p:spPr>
          <a:noFill/>
        </p:spPr>
        <p:txBody>
          <a:bodyPr/>
          <a:lstStyle/>
          <a:p>
            <a:endParaRPr lang="ru-RU" altLang="ru-RU"/>
          </a:p>
        </p:txBody>
      </p:sp>
      <p:sp>
        <p:nvSpPr>
          <p:cNvPr id="40963" name="Номер слайда 3">
            <a:extLst>
              <a:ext uri="{FF2B5EF4-FFF2-40B4-BE49-F238E27FC236}">
                <a16:creationId xmlns:a16="http://schemas.microsoft.com/office/drawing/2014/main" id="{56EE8824-FCA6-514B-AA7C-B47AB31424D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5031165-4C07-F64C-90FD-6C06BD79F486}" type="slidenum">
              <a:rPr lang="ru-RU" altLang="ru-RU" smtClean="0"/>
              <a:pPr/>
              <a:t>20</a:t>
            </a:fld>
            <a:endParaRPr lang="ru-RU" altLang="ru-RU"/>
          </a:p>
        </p:txBody>
      </p:sp>
    </p:spTree>
    <p:extLst>
      <p:ext uri="{BB962C8B-B14F-4D97-AF65-F5344CB8AC3E}">
        <p14:creationId xmlns:p14="http://schemas.microsoft.com/office/powerpoint/2010/main" val="2034807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572A50EA-6553-7248-BECE-69131197099E}"/>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0B2B327A-F629-1B4B-8221-204D1C5AF665}" type="slidenum">
              <a:rPr lang="ru-RU" altLang="ru-RU">
                <a:solidFill>
                  <a:srgbClr val="000000"/>
                </a:solidFill>
              </a:rPr>
              <a:pPr eaLnBrk="1" hangingPunct="1">
                <a:spcBef>
                  <a:spcPct val="0"/>
                </a:spcBef>
              </a:pPr>
              <a:t>24</a:t>
            </a:fld>
            <a:endParaRPr lang="ru-RU" altLang="ru-RU">
              <a:solidFill>
                <a:srgbClr val="000000"/>
              </a:solidFill>
            </a:endParaRPr>
          </a:p>
        </p:txBody>
      </p:sp>
      <p:sp>
        <p:nvSpPr>
          <p:cNvPr id="138243" name="Rectangle 2">
            <a:extLst>
              <a:ext uri="{FF2B5EF4-FFF2-40B4-BE49-F238E27FC236}">
                <a16:creationId xmlns:a16="http://schemas.microsoft.com/office/drawing/2014/main" id="{06BCB7DC-9645-8E4E-97A5-D5BB758D2778}"/>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456FC428-0AA6-F344-97E7-D99B0C7885C1}"/>
              </a:ext>
            </a:extLst>
          </p:cNvPr>
          <p:cNvSpPr>
            <a:spLocks noGrp="1" noChangeArrowheads="1"/>
          </p:cNvSpPr>
          <p:nvPr>
            <p:ph type="body" idx="1"/>
          </p:nvPr>
        </p:nvSpPr>
        <p:spPr>
          <a:noFill/>
        </p:spPr>
        <p:txBody>
          <a:bodyPr/>
          <a:lstStyle/>
          <a:p>
            <a:endParaRPr lang="ru-RU"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155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E99CD10A-4FBF-6A4E-ABC4-933076F4DB21}"/>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513B637-A3ED-C94F-805B-F3AFC6C06E1E}" type="slidenum">
              <a:rPr lang="ru-RU" altLang="ru-RU"/>
              <a:pPr eaLnBrk="1" hangingPunct="1">
                <a:spcBef>
                  <a:spcPct val="0"/>
                </a:spcBef>
              </a:pPr>
              <a:t>28</a:t>
            </a:fld>
            <a:endParaRPr lang="ru-RU" altLang="ru-RU"/>
          </a:p>
        </p:txBody>
      </p:sp>
      <p:sp>
        <p:nvSpPr>
          <p:cNvPr id="124931" name="Rectangle 2">
            <a:extLst>
              <a:ext uri="{FF2B5EF4-FFF2-40B4-BE49-F238E27FC236}">
                <a16:creationId xmlns:a16="http://schemas.microsoft.com/office/drawing/2014/main" id="{4D2F4D4B-5E79-A946-948E-C5898A422997}"/>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B7296E00-1047-B64D-B343-EFEA20787BDE}"/>
              </a:ext>
            </a:extLst>
          </p:cNvPr>
          <p:cNvSpPr>
            <a:spLocks noGrp="1" noChangeArrowheads="1"/>
          </p:cNvSpPr>
          <p:nvPr>
            <p:ph type="body" idx="1"/>
          </p:nvPr>
        </p:nvSpPr>
        <p:spPr>
          <a:noFill/>
        </p:spPr>
        <p:txBody>
          <a:bodyPr/>
          <a:lstStyle/>
          <a:p>
            <a:pPr eaLnBrk="1" hangingPunct="1"/>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847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7676C80C-B51F-AB47-8902-A1CDBBD16AA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658CE96E-4B5E-8944-BDC8-1ACB6F6580B6}" type="slidenum">
              <a:rPr lang="ru-RU" altLang="ru-RU"/>
              <a:pPr eaLnBrk="1" hangingPunct="1">
                <a:spcBef>
                  <a:spcPct val="0"/>
                </a:spcBef>
              </a:pPr>
              <a:t>29</a:t>
            </a:fld>
            <a:endParaRPr lang="ru-RU" altLang="ru-RU"/>
          </a:p>
        </p:txBody>
      </p:sp>
      <p:sp>
        <p:nvSpPr>
          <p:cNvPr id="126979" name="Rectangle 2">
            <a:extLst>
              <a:ext uri="{FF2B5EF4-FFF2-40B4-BE49-F238E27FC236}">
                <a16:creationId xmlns:a16="http://schemas.microsoft.com/office/drawing/2014/main" id="{294ED839-704D-5049-BB38-1E6DEEAF4579}"/>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53058743-31B1-8A45-98CD-CB8D0B49FCEA}"/>
              </a:ext>
            </a:extLst>
          </p:cNvPr>
          <p:cNvSpPr>
            <a:spLocks noGrp="1" noChangeArrowheads="1"/>
          </p:cNvSpPr>
          <p:nvPr>
            <p:ph type="body" idx="1"/>
          </p:nvPr>
        </p:nvSpPr>
        <p:spPr>
          <a:noFill/>
        </p:spPr>
        <p:txBody>
          <a:bodyPr/>
          <a:lstStyle/>
          <a:p>
            <a:pPr eaLnBrk="1" hangingPunct="1"/>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752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E33977B5-19B9-0842-9334-CC5912B872B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9DD61D5B-E3BC-B54B-886A-FAA935CEDFC6}" type="slidenum">
              <a:rPr lang="ru-RU" altLang="ru-RU"/>
              <a:pPr eaLnBrk="1" hangingPunct="1">
                <a:spcBef>
                  <a:spcPct val="0"/>
                </a:spcBef>
              </a:pPr>
              <a:t>30</a:t>
            </a:fld>
            <a:endParaRPr lang="ru-RU" altLang="ru-RU"/>
          </a:p>
        </p:txBody>
      </p:sp>
      <p:sp>
        <p:nvSpPr>
          <p:cNvPr id="125955" name="Rectangle 2">
            <a:extLst>
              <a:ext uri="{FF2B5EF4-FFF2-40B4-BE49-F238E27FC236}">
                <a16:creationId xmlns:a16="http://schemas.microsoft.com/office/drawing/2014/main" id="{21B5E6AE-6D6C-554F-9AE1-DEF87C207B42}"/>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2D19B149-5D6B-0840-A34E-FCF15BA3FE0E}"/>
              </a:ext>
            </a:extLst>
          </p:cNvPr>
          <p:cNvSpPr>
            <a:spLocks noGrp="1" noChangeArrowheads="1"/>
          </p:cNvSpPr>
          <p:nvPr>
            <p:ph type="body" idx="1"/>
          </p:nvPr>
        </p:nvSpPr>
        <p:spPr>
          <a:xfrm>
            <a:off x="914400" y="4343400"/>
            <a:ext cx="5029200" cy="4114800"/>
          </a:xfrm>
          <a:noFill/>
        </p:spPr>
        <p:txBody>
          <a:bodyPr/>
          <a:lstStyle/>
          <a:p>
            <a:pPr eaLnBrk="1" hangingPunct="1"/>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9482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1937FC7F-4F04-CC44-B6F5-5DDA600C1342}"/>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71FA553E-A484-B74F-9FD1-26F6286A22E8}" type="slidenum">
              <a:rPr lang="ru-RU" altLang="ru-RU"/>
              <a:pPr eaLnBrk="1" hangingPunct="1">
                <a:spcBef>
                  <a:spcPct val="0"/>
                </a:spcBef>
              </a:pPr>
              <a:t>31</a:t>
            </a:fld>
            <a:endParaRPr lang="ru-RU" altLang="ru-RU"/>
          </a:p>
        </p:txBody>
      </p:sp>
      <p:sp>
        <p:nvSpPr>
          <p:cNvPr id="133123" name="Rectangle 7">
            <a:extLst>
              <a:ext uri="{FF2B5EF4-FFF2-40B4-BE49-F238E27FC236}">
                <a16:creationId xmlns:a16="http://schemas.microsoft.com/office/drawing/2014/main" id="{9879EE0A-318D-DE49-B01A-9CC83AAEAA0F}"/>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D6395A97-E429-7F44-8832-4DEAB02A07D2}" type="slidenum">
              <a:rPr lang="ru-RU" altLang="ru-RU">
                <a:latin typeface="Times New Roman" panose="02020603050405020304" pitchFamily="18" charset="0"/>
              </a:rPr>
              <a:pPr algn="r" eaLnBrk="1" hangingPunct="1">
                <a:spcBef>
                  <a:spcPct val="0"/>
                </a:spcBef>
              </a:pPr>
              <a:t>31</a:t>
            </a:fld>
            <a:endParaRPr lang="ru-RU" altLang="ru-RU">
              <a:latin typeface="Times New Roman" panose="02020603050405020304" pitchFamily="18" charset="0"/>
            </a:endParaRPr>
          </a:p>
        </p:txBody>
      </p:sp>
      <p:sp>
        <p:nvSpPr>
          <p:cNvPr id="133124" name="Rectangle 7">
            <a:extLst>
              <a:ext uri="{FF2B5EF4-FFF2-40B4-BE49-F238E27FC236}">
                <a16:creationId xmlns:a16="http://schemas.microsoft.com/office/drawing/2014/main" id="{6F670EEB-6D09-E54E-AC09-A2ECE791D872}"/>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A0773B6C-CDF1-AB46-AF27-136B8080B53E}" type="slidenum">
              <a:rPr lang="ru-RU" altLang="ru-RU">
                <a:latin typeface="Times New Roman" panose="02020603050405020304" pitchFamily="18" charset="0"/>
              </a:rPr>
              <a:pPr algn="r" eaLnBrk="1" hangingPunct="1">
                <a:spcBef>
                  <a:spcPct val="0"/>
                </a:spcBef>
              </a:pPr>
              <a:t>31</a:t>
            </a:fld>
            <a:endParaRPr lang="ru-RU" altLang="ru-RU">
              <a:latin typeface="Times New Roman" panose="02020603050405020304" pitchFamily="18" charset="0"/>
            </a:endParaRPr>
          </a:p>
        </p:txBody>
      </p:sp>
      <p:sp>
        <p:nvSpPr>
          <p:cNvPr id="133125" name="Rectangle 2">
            <a:extLst>
              <a:ext uri="{FF2B5EF4-FFF2-40B4-BE49-F238E27FC236}">
                <a16:creationId xmlns:a16="http://schemas.microsoft.com/office/drawing/2014/main" id="{FAC8B7F1-950E-BC43-82D1-CF78EE749CA9}"/>
              </a:ext>
            </a:extLst>
          </p:cNvPr>
          <p:cNvSpPr>
            <a:spLocks noGrp="1" noRot="1" noChangeAspect="1" noChangeArrowheads="1" noTextEdit="1"/>
          </p:cNvSpPr>
          <p:nvPr>
            <p:ph type="sldImg"/>
          </p:nvPr>
        </p:nvSpPr>
        <p:spPr>
          <a:ln/>
        </p:spPr>
      </p:sp>
      <p:sp>
        <p:nvSpPr>
          <p:cNvPr id="133126" name="Rectangle 3">
            <a:extLst>
              <a:ext uri="{FF2B5EF4-FFF2-40B4-BE49-F238E27FC236}">
                <a16:creationId xmlns:a16="http://schemas.microsoft.com/office/drawing/2014/main" id="{3954F68C-D93F-DC47-80AE-F0ADD6044B91}"/>
              </a:ext>
            </a:extLst>
          </p:cNvPr>
          <p:cNvSpPr>
            <a:spLocks noGrp="1" noChangeArrowheads="1"/>
          </p:cNvSpPr>
          <p:nvPr>
            <p:ph type="body" idx="1"/>
          </p:nvPr>
        </p:nvSpPr>
        <p:spPr>
          <a:xfrm>
            <a:off x="914400" y="4343400"/>
            <a:ext cx="5029200" cy="4114800"/>
          </a:xfrm>
          <a:noFill/>
        </p:spPr>
        <p:txBody>
          <a:bodyPr/>
          <a:lstStyle/>
          <a:p>
            <a:pPr eaLnBrk="1" hangingPunct="1"/>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648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A79A90F6-59B4-8C4F-809A-7002564F5DE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679AEB-1CD4-774A-BE61-E60B1A2B86A4}" type="slidenum">
              <a:rPr lang="ru-RU" altLang="ru-RU" smtClean="0"/>
              <a:pPr/>
              <a:t>38</a:t>
            </a:fld>
            <a:endParaRPr lang="ru-RU" altLang="ru-RU"/>
          </a:p>
        </p:txBody>
      </p:sp>
      <p:sp>
        <p:nvSpPr>
          <p:cNvPr id="90115" name="Text Box 2">
            <a:extLst>
              <a:ext uri="{FF2B5EF4-FFF2-40B4-BE49-F238E27FC236}">
                <a16:creationId xmlns:a16="http://schemas.microsoft.com/office/drawing/2014/main" id="{8523B6FD-090B-4641-A6F0-DFCA33D2AC43}"/>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u-RU" altLang="ru-RU"/>
          </a:p>
        </p:txBody>
      </p:sp>
      <p:sp>
        <p:nvSpPr>
          <p:cNvPr id="90116" name="Text Box 3">
            <a:extLst>
              <a:ext uri="{FF2B5EF4-FFF2-40B4-BE49-F238E27FC236}">
                <a16:creationId xmlns:a16="http://schemas.microsoft.com/office/drawing/2014/main" id="{EC3FFE54-52B3-C142-922E-0E1C4F1317DC}"/>
              </a:ext>
            </a:extLst>
          </p:cNvPr>
          <p:cNvSpPr>
            <a:spLocks noGrp="1" noChangeArrowheads="1"/>
          </p:cNvSpPr>
          <p:nvPr>
            <p:ph type="body"/>
          </p:nvPr>
        </p:nvSpPr>
        <p:spPr>
          <a:xfrm>
            <a:off x="685800" y="4343400"/>
            <a:ext cx="5486400" cy="4116388"/>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ltLang="ru-RU"/>
          </a:p>
        </p:txBody>
      </p:sp>
    </p:spTree>
    <p:extLst>
      <p:ext uri="{BB962C8B-B14F-4D97-AF65-F5344CB8AC3E}">
        <p14:creationId xmlns:p14="http://schemas.microsoft.com/office/powerpoint/2010/main" val="2998121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C879E41A-EAD5-CD4E-B105-EBD9E9FA12BD}"/>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36D2121-FD08-3E4F-956C-D7AED6227EFE}" type="slidenum">
              <a:rPr lang="ru-RU" altLang="ru-RU"/>
              <a:pPr eaLnBrk="1" hangingPunct="1">
                <a:spcBef>
                  <a:spcPct val="0"/>
                </a:spcBef>
              </a:pPr>
              <a:t>5</a:t>
            </a:fld>
            <a:endParaRPr lang="ru-RU" altLang="ru-RU"/>
          </a:p>
        </p:txBody>
      </p:sp>
      <p:sp>
        <p:nvSpPr>
          <p:cNvPr id="116739" name="Rectangle 2">
            <a:extLst>
              <a:ext uri="{FF2B5EF4-FFF2-40B4-BE49-F238E27FC236}">
                <a16:creationId xmlns:a16="http://schemas.microsoft.com/office/drawing/2014/main" id="{B7AD5852-F37C-BC46-A7A3-091BCA64A1CA}"/>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95DA5E83-1043-A641-A370-355BAA698694}"/>
              </a:ext>
            </a:extLst>
          </p:cNvPr>
          <p:cNvSpPr>
            <a:spLocks noGrp="1" noChangeArrowheads="1"/>
          </p:cNvSpPr>
          <p:nvPr>
            <p:ph type="body" idx="1"/>
          </p:nvPr>
        </p:nvSpPr>
        <p:spPr>
          <a:xfrm>
            <a:off x="914400" y="4343400"/>
            <a:ext cx="5029200" cy="4114800"/>
          </a:xfrm>
          <a:noFill/>
        </p:spPr>
        <p:txBody>
          <a:bodyPr/>
          <a:lstStyle/>
          <a:p>
            <a:pPr eaLnBrk="1" hangingPunct="1"/>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3031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D4B25F67-ADAF-BA47-98AC-8659B40826D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597BE8D-DC98-7043-A6CE-75D045EA1439}" type="slidenum">
              <a:rPr lang="en-GB" altLang="ru-RU"/>
              <a:pPr>
                <a:spcBef>
                  <a:spcPct val="0"/>
                </a:spcBef>
              </a:pPr>
              <a:t>42</a:t>
            </a:fld>
            <a:endParaRPr lang="en-GB" altLang="ru-RU"/>
          </a:p>
        </p:txBody>
      </p:sp>
      <p:sp>
        <p:nvSpPr>
          <p:cNvPr id="87043" name="Text Box 1">
            <a:extLst>
              <a:ext uri="{FF2B5EF4-FFF2-40B4-BE49-F238E27FC236}">
                <a16:creationId xmlns:a16="http://schemas.microsoft.com/office/drawing/2014/main" id="{27B3151E-C02C-2C4E-B9FE-2B9FD17C54BD}"/>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ru-RU" altLang="ru-RU" sz="1800"/>
          </a:p>
        </p:txBody>
      </p:sp>
      <p:sp>
        <p:nvSpPr>
          <p:cNvPr id="87044" name="Rectangle 2">
            <a:extLst>
              <a:ext uri="{FF2B5EF4-FFF2-40B4-BE49-F238E27FC236}">
                <a16:creationId xmlns:a16="http://schemas.microsoft.com/office/drawing/2014/main" id="{DD79A821-1873-8341-86F3-CA6410B2760A}"/>
              </a:ext>
            </a:extLst>
          </p:cNvPr>
          <p:cNvSpPr>
            <a:spLocks noGrp="1" noChangeArrowheads="1"/>
          </p:cNvSpPr>
          <p:nvPr>
            <p:ph type="body"/>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628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CB83226E-FCD8-944A-B304-FFEFE30572E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664B8A-CB94-1243-9B6E-33061BA5FA94}" type="slidenum">
              <a:rPr lang="ru-RU" altLang="ru-RU" smtClean="0"/>
              <a:pPr/>
              <a:t>43</a:t>
            </a:fld>
            <a:endParaRPr lang="ru-RU" altLang="ru-RU"/>
          </a:p>
        </p:txBody>
      </p:sp>
      <p:sp>
        <p:nvSpPr>
          <p:cNvPr id="76802" name="Rectangle 7">
            <a:extLst>
              <a:ext uri="{FF2B5EF4-FFF2-40B4-BE49-F238E27FC236}">
                <a16:creationId xmlns:a16="http://schemas.microsoft.com/office/drawing/2014/main" id="{2AC403FE-317A-7E49-B6B3-CF7CEB6E3998}"/>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4E05C46-06BC-5B4A-9C6A-01CE4BFB94E6}" type="slidenum">
              <a:rPr lang="en-GB" altLang="ru-RU" sz="1200"/>
              <a:pPr algn="r" eaLnBrk="1" hangingPunct="1"/>
              <a:t>43</a:t>
            </a:fld>
            <a:endParaRPr lang="en-GB" altLang="ru-RU" sz="1200"/>
          </a:p>
        </p:txBody>
      </p:sp>
      <p:sp>
        <p:nvSpPr>
          <p:cNvPr id="76803" name="Rectangle 2">
            <a:extLst>
              <a:ext uri="{FF2B5EF4-FFF2-40B4-BE49-F238E27FC236}">
                <a16:creationId xmlns:a16="http://schemas.microsoft.com/office/drawing/2014/main" id="{8E6CFB70-90AD-2E4A-AA00-AD1A9AC4A992}"/>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1A88A132-84BB-2B4F-A305-C45A8EDCC1EB}"/>
              </a:ext>
            </a:extLst>
          </p:cNvPr>
          <p:cNvSpPr>
            <a:spLocks noGrp="1" noChangeArrowheads="1"/>
          </p:cNvSpPr>
          <p:nvPr>
            <p:ph type="body" idx="1"/>
          </p:nvPr>
        </p:nvSpPr>
        <p:spPr>
          <a:noFill/>
        </p:spPr>
        <p:txBody>
          <a:bodyPr lIns="91431" tIns="45716" rIns="91431" bIns="45716"/>
          <a:lstStyle/>
          <a:p>
            <a:pPr eaLnBrk="1" hangingPunct="1"/>
            <a:endParaRPr lang="ru-RU" altLang="ru-RU"/>
          </a:p>
        </p:txBody>
      </p:sp>
    </p:spTree>
    <p:extLst>
      <p:ext uri="{BB962C8B-B14F-4D97-AF65-F5344CB8AC3E}">
        <p14:creationId xmlns:p14="http://schemas.microsoft.com/office/powerpoint/2010/main" val="1167741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E999422-317A-F142-A7E2-21083EE077E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0AC252-E34C-6442-89E7-22D5A0C75F6D}" type="slidenum">
              <a:rPr lang="ru-RU" altLang="ru-RU" smtClean="0"/>
              <a:pPr/>
              <a:t>47</a:t>
            </a:fld>
            <a:endParaRPr lang="ru-RU" altLang="ru-RU"/>
          </a:p>
        </p:txBody>
      </p:sp>
      <p:sp>
        <p:nvSpPr>
          <p:cNvPr id="16387" name="Text Box 2">
            <a:extLst>
              <a:ext uri="{FF2B5EF4-FFF2-40B4-BE49-F238E27FC236}">
                <a16:creationId xmlns:a16="http://schemas.microsoft.com/office/drawing/2014/main" id="{DE4A79DE-B386-A944-94D0-54C21332268D}"/>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16388" name="Text Box 3">
            <a:extLst>
              <a:ext uri="{FF2B5EF4-FFF2-40B4-BE49-F238E27FC236}">
                <a16:creationId xmlns:a16="http://schemas.microsoft.com/office/drawing/2014/main" id="{A2AA2BF4-2D85-6844-9CC6-6491E747E733}"/>
              </a:ext>
            </a:extLst>
          </p:cNvPr>
          <p:cNvSpPr>
            <a:spLocks noGrp="1" noChangeArrowheads="1"/>
          </p:cNvSpPr>
          <p:nvPr>
            <p:ph type="body"/>
          </p:nvPr>
        </p:nvSpPr>
        <p:spPr>
          <a:xfrm>
            <a:off x="685800" y="4343400"/>
            <a:ext cx="5486400" cy="4116388"/>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endParaRPr lang="en-US" altLang="ru-RU"/>
          </a:p>
        </p:txBody>
      </p:sp>
    </p:spTree>
    <p:extLst>
      <p:ext uri="{BB962C8B-B14F-4D97-AF65-F5344CB8AC3E}">
        <p14:creationId xmlns:p14="http://schemas.microsoft.com/office/powerpoint/2010/main" val="1658117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A746DDD7-7332-4175-B22B-D22957899039}" type="slidenum">
              <a:rPr lang="ru-RU" smtClean="0">
                <a:solidFill>
                  <a:prstClr val="black"/>
                </a:solidFill>
              </a:rPr>
              <a:pPr/>
              <a:t>52</a:t>
            </a:fld>
            <a:endParaRPr lang="ru-RU">
              <a:solidFill>
                <a:prstClr val="black"/>
              </a:solidFill>
            </a:endParaRPr>
          </a:p>
        </p:txBody>
      </p:sp>
    </p:spTree>
    <p:extLst>
      <p:ext uri="{BB962C8B-B14F-4D97-AF65-F5344CB8AC3E}">
        <p14:creationId xmlns:p14="http://schemas.microsoft.com/office/powerpoint/2010/main" val="1321142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Образ слайда 1">
            <a:extLst>
              <a:ext uri="{FF2B5EF4-FFF2-40B4-BE49-F238E27FC236}">
                <a16:creationId xmlns:a16="http://schemas.microsoft.com/office/drawing/2014/main" id="{6795058B-8636-7A42-B5F0-34D19B221149}"/>
              </a:ext>
            </a:extLst>
          </p:cNvPr>
          <p:cNvSpPr>
            <a:spLocks noGrp="1" noRot="1" noChangeAspect="1" noChangeArrowheads="1" noTextEdit="1"/>
          </p:cNvSpPr>
          <p:nvPr>
            <p:ph type="sldImg"/>
          </p:nvPr>
        </p:nvSpPr>
        <p:spPr>
          <a:ln/>
        </p:spPr>
      </p:sp>
      <p:sp>
        <p:nvSpPr>
          <p:cNvPr id="80898" name="Заметки 2">
            <a:extLst>
              <a:ext uri="{FF2B5EF4-FFF2-40B4-BE49-F238E27FC236}">
                <a16:creationId xmlns:a16="http://schemas.microsoft.com/office/drawing/2014/main" id="{AAF68455-59B0-9747-9EB9-86C00F428AFA}"/>
              </a:ext>
            </a:extLst>
          </p:cNvPr>
          <p:cNvSpPr>
            <a:spLocks noGrp="1" noChangeArrowheads="1"/>
          </p:cNvSpPr>
          <p:nvPr>
            <p:ph type="body" idx="1"/>
          </p:nvPr>
        </p:nvSpPr>
        <p:spPr>
          <a:noFill/>
        </p:spPr>
        <p:txBody>
          <a:bodyPr/>
          <a:lstStyle/>
          <a:p>
            <a:endParaRPr lang="ru-RU" altLang="ru-RU"/>
          </a:p>
        </p:txBody>
      </p:sp>
      <p:sp>
        <p:nvSpPr>
          <p:cNvPr id="80899" name="Номер слайда 3">
            <a:extLst>
              <a:ext uri="{FF2B5EF4-FFF2-40B4-BE49-F238E27FC236}">
                <a16:creationId xmlns:a16="http://schemas.microsoft.com/office/drawing/2014/main" id="{DBDDC3AA-2786-6B45-BB5A-CA698FA10CA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EF9BCF-2694-F34F-B953-3CCF5F5BDABB}" type="slidenum">
              <a:rPr lang="ru-RU" altLang="ru-RU" smtClean="0"/>
              <a:pPr/>
              <a:t>68</a:t>
            </a:fld>
            <a:endParaRPr lang="ru-RU" altLang="ru-RU"/>
          </a:p>
        </p:txBody>
      </p:sp>
    </p:spTree>
    <p:extLst>
      <p:ext uri="{BB962C8B-B14F-4D97-AF65-F5344CB8AC3E}">
        <p14:creationId xmlns:p14="http://schemas.microsoft.com/office/powerpoint/2010/main" val="1012002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48417273-9144-1D41-992D-5CFA824B402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0B57798-EEA2-9944-AE58-ABD46B7E266E}" type="slidenum">
              <a:rPr lang="ru-RU" altLang="ru-RU"/>
              <a:pPr>
                <a:spcBef>
                  <a:spcPct val="0"/>
                </a:spcBef>
              </a:pPr>
              <a:t>69</a:t>
            </a:fld>
            <a:endParaRPr lang="ru-RU" altLang="ru-RU"/>
          </a:p>
        </p:txBody>
      </p:sp>
      <p:sp>
        <p:nvSpPr>
          <p:cNvPr id="171011" name="Text Box 2">
            <a:extLst>
              <a:ext uri="{FF2B5EF4-FFF2-40B4-BE49-F238E27FC236}">
                <a16:creationId xmlns:a16="http://schemas.microsoft.com/office/drawing/2014/main" id="{0C6B9AA2-115F-2C4A-B864-7BF08E4FBD94}"/>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ru-RU" altLang="ru-RU" sz="1800"/>
          </a:p>
        </p:txBody>
      </p:sp>
      <p:sp>
        <p:nvSpPr>
          <p:cNvPr id="171012" name="Rectangle 3">
            <a:extLst>
              <a:ext uri="{FF2B5EF4-FFF2-40B4-BE49-F238E27FC236}">
                <a16:creationId xmlns:a16="http://schemas.microsoft.com/office/drawing/2014/main" id="{4F7260F5-519E-3748-989F-8CA0E3F4463E}"/>
              </a:ext>
            </a:extLst>
          </p:cNvPr>
          <p:cNvSpPr>
            <a:spLocks noGrp="1" noChangeArrowheads="1"/>
          </p:cNvSpPr>
          <p:nvPr>
            <p:ph type="body"/>
          </p:nvPr>
        </p:nvSpPr>
        <p:spPr>
          <a:xfrm>
            <a:off x="685800" y="4343400"/>
            <a:ext cx="5486400" cy="4116388"/>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63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6af8da7e2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6af8da7e2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2683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6af8da7e2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6af8da7e2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272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BA38304-DD56-8E4C-BA92-8C4E6F152D49}" type="slidenum">
              <a:rPr lang="ru-RU" smtClean="0"/>
              <a:t>75</a:t>
            </a:fld>
            <a:endParaRPr lang="ru-RU"/>
          </a:p>
        </p:txBody>
      </p:sp>
    </p:spTree>
    <p:extLst>
      <p:ext uri="{BB962C8B-B14F-4D97-AF65-F5344CB8AC3E}">
        <p14:creationId xmlns:p14="http://schemas.microsoft.com/office/powerpoint/2010/main" val="160988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8BC63BF9-5153-A44A-B9FA-2356612C981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3B912640-C102-B347-999C-826579CC6D8F}" type="slidenum">
              <a:rPr lang="ru-RU" altLang="ru-RU"/>
              <a:pPr eaLnBrk="1" hangingPunct="1">
                <a:spcBef>
                  <a:spcPct val="0"/>
                </a:spcBef>
              </a:pPr>
              <a:t>6</a:t>
            </a:fld>
            <a:endParaRPr lang="ru-RU" altLang="ru-RU"/>
          </a:p>
        </p:txBody>
      </p:sp>
      <p:sp>
        <p:nvSpPr>
          <p:cNvPr id="117763" name="Rectangle 2">
            <a:extLst>
              <a:ext uri="{FF2B5EF4-FFF2-40B4-BE49-F238E27FC236}">
                <a16:creationId xmlns:a16="http://schemas.microsoft.com/office/drawing/2014/main" id="{24171C86-F5FD-944F-8F09-E7B6706C70DD}"/>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FD8ACEB1-4D94-4A4F-967A-D006349917A6}"/>
              </a:ext>
            </a:extLst>
          </p:cNvPr>
          <p:cNvSpPr>
            <a:spLocks noGrp="1" noChangeArrowheads="1"/>
          </p:cNvSpPr>
          <p:nvPr>
            <p:ph type="body" idx="1"/>
          </p:nvPr>
        </p:nvSpPr>
        <p:spPr>
          <a:xfrm>
            <a:off x="914400" y="4343400"/>
            <a:ext cx="5029200" cy="4114800"/>
          </a:xfrm>
          <a:noFill/>
        </p:spPr>
        <p:txBody>
          <a:bodyPr/>
          <a:lstStyle/>
          <a:p>
            <a:pPr eaLnBrk="1" hangingPunct="1"/>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224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D8E1178E-6DEF-484B-AB79-51036502D8B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65F84C-F812-AA41-98B5-B0841A47C11B}" type="slidenum">
              <a:rPr lang="ru-RU" altLang="ru-RU"/>
              <a:pPr>
                <a:spcBef>
                  <a:spcPct val="0"/>
                </a:spcBef>
              </a:pPr>
              <a:t>9</a:t>
            </a:fld>
            <a:endParaRPr lang="ru-RU" altLang="ru-RU"/>
          </a:p>
        </p:txBody>
      </p:sp>
      <p:sp>
        <p:nvSpPr>
          <p:cNvPr id="88066" name="Rectangle 2">
            <a:extLst>
              <a:ext uri="{FF2B5EF4-FFF2-40B4-BE49-F238E27FC236}">
                <a16:creationId xmlns:a16="http://schemas.microsoft.com/office/drawing/2014/main" id="{93DE6042-6DFA-7E45-999D-3BFBF0182C21}"/>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D252386D-8287-8C4B-BF6B-F1883E8DBCDD}"/>
              </a:ext>
            </a:extLst>
          </p:cNvPr>
          <p:cNvSpPr>
            <a:spLocks noGrp="1" noChangeArrowheads="1"/>
          </p:cNvSpPr>
          <p:nvPr>
            <p:ph type="body" idx="1"/>
          </p:nvPr>
        </p:nvSpPr>
        <p:spPr>
          <a:noFill/>
        </p:spPr>
        <p:txBody>
          <a:bodyPr/>
          <a:lstStyle/>
          <a:p>
            <a:pPr eaLnBrk="1" hangingPunct="1"/>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95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D6A43FBE-67E9-174E-836E-71EFA9AF6145}"/>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6A10A079-A135-7B45-9D3D-8769D5DA9DD4}" type="slidenum">
              <a:rPr lang="ru-RU" altLang="ru-RU"/>
              <a:pPr algn="r">
                <a:spcBef>
                  <a:spcPct val="0"/>
                </a:spcBef>
              </a:pPr>
              <a:t>10</a:t>
            </a:fld>
            <a:endParaRPr lang="ru-RU" altLang="ru-RU"/>
          </a:p>
        </p:txBody>
      </p:sp>
      <p:sp>
        <p:nvSpPr>
          <p:cNvPr id="276483" name="Rectangle 7">
            <a:extLst>
              <a:ext uri="{FF2B5EF4-FFF2-40B4-BE49-F238E27FC236}">
                <a16:creationId xmlns:a16="http://schemas.microsoft.com/office/drawing/2014/main" id="{CA7C9E75-A81F-2C45-92B3-F37CE09FD957}"/>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2FF94C49-4221-7E47-8479-7222D36FE62A}" type="slidenum">
              <a:rPr lang="ru-RU" altLang="ru-RU"/>
              <a:pPr algn="r">
                <a:spcBef>
                  <a:spcPct val="0"/>
                </a:spcBef>
              </a:pPr>
              <a:t>10</a:t>
            </a:fld>
            <a:endParaRPr lang="ru-RU" altLang="ru-RU"/>
          </a:p>
        </p:txBody>
      </p:sp>
      <p:sp>
        <p:nvSpPr>
          <p:cNvPr id="276484" name="Rectangle 2">
            <a:extLst>
              <a:ext uri="{FF2B5EF4-FFF2-40B4-BE49-F238E27FC236}">
                <a16:creationId xmlns:a16="http://schemas.microsoft.com/office/drawing/2014/main" id="{293BE272-FC58-D64F-AF4B-4B606DE66407}"/>
              </a:ext>
            </a:extLst>
          </p:cNvPr>
          <p:cNvSpPr>
            <a:spLocks noGrp="1" noRot="1" noChangeAspect="1" noChangeArrowheads="1" noTextEdit="1"/>
          </p:cNvSpPr>
          <p:nvPr>
            <p:ph type="sldImg"/>
          </p:nvPr>
        </p:nvSpPr>
        <p:spPr>
          <a:ln/>
        </p:spPr>
      </p:sp>
      <p:sp>
        <p:nvSpPr>
          <p:cNvPr id="276485" name="Rectangle 3">
            <a:extLst>
              <a:ext uri="{FF2B5EF4-FFF2-40B4-BE49-F238E27FC236}">
                <a16:creationId xmlns:a16="http://schemas.microsoft.com/office/drawing/2014/main" id="{1261EBF1-FFD1-244A-A4AB-16CFE7BA5910}"/>
              </a:ext>
            </a:extLst>
          </p:cNvPr>
          <p:cNvSpPr>
            <a:spLocks noGrp="1" noChangeArrowheads="1"/>
          </p:cNvSpPr>
          <p:nvPr>
            <p:ph type="body" idx="1"/>
          </p:nvPr>
        </p:nvSpPr>
        <p:spPr>
          <a:noFill/>
        </p:spPr>
        <p:txBody>
          <a:bodyPr/>
          <a:lstStyle/>
          <a:p>
            <a:endParaRPr lang="ru-RU"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031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D759D13-62C3-DB44-90F3-2B8802A5E3D3}"/>
              </a:ext>
            </a:extLst>
          </p:cNvPr>
          <p:cNvSpPr txBox="1">
            <a:spLocks noGrp="1" noChangeArrowheads="1"/>
          </p:cNvSpPr>
          <p:nvPr/>
        </p:nvSpPr>
        <p:spPr bwMode="auto">
          <a:xfrm>
            <a:off x="3884613" y="8685213"/>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8A9ABCF-4DC7-4C46-AEC2-252AD1E25CBB}" type="slidenum">
              <a:rPr lang="ru-RU" altLang="ru-RU" sz="1200"/>
              <a:pPr algn="r" eaLnBrk="1" hangingPunct="1"/>
              <a:t>11</a:t>
            </a:fld>
            <a:endParaRPr lang="ru-RU" altLang="ru-RU" sz="1200"/>
          </a:p>
        </p:txBody>
      </p:sp>
      <p:sp>
        <p:nvSpPr>
          <p:cNvPr id="43010" name="Rectangle 2">
            <a:extLst>
              <a:ext uri="{FF2B5EF4-FFF2-40B4-BE49-F238E27FC236}">
                <a16:creationId xmlns:a16="http://schemas.microsoft.com/office/drawing/2014/main" id="{0D3BBC46-4466-CB40-8C57-209261A26230}"/>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B3E7DCB4-6EF5-5245-8D70-D42B8208F590}"/>
              </a:ext>
            </a:extLst>
          </p:cNvPr>
          <p:cNvSpPr>
            <a:spLocks noGrp="1" noChangeArrowheads="1"/>
          </p:cNvSpPr>
          <p:nvPr>
            <p:ph type="body" idx="1"/>
          </p:nvPr>
        </p:nvSpPr>
        <p:spPr/>
        <p:txBody>
          <a:bodyPr/>
          <a:lstStyle/>
          <a:p>
            <a:endParaRPr lang="ru-RU"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21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D6A43FBE-67E9-174E-836E-71EFA9AF6145}"/>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6A10A079-A135-7B45-9D3D-8769D5DA9DD4}" type="slidenum">
              <a:rPr lang="ru-RU" altLang="ru-RU"/>
              <a:pPr algn="r">
                <a:spcBef>
                  <a:spcPct val="0"/>
                </a:spcBef>
              </a:pPr>
              <a:t>12</a:t>
            </a:fld>
            <a:endParaRPr lang="ru-RU" altLang="ru-RU"/>
          </a:p>
        </p:txBody>
      </p:sp>
      <p:sp>
        <p:nvSpPr>
          <p:cNvPr id="276483" name="Rectangle 7">
            <a:extLst>
              <a:ext uri="{FF2B5EF4-FFF2-40B4-BE49-F238E27FC236}">
                <a16:creationId xmlns:a16="http://schemas.microsoft.com/office/drawing/2014/main" id="{CA7C9E75-A81F-2C45-92B3-F37CE09FD957}"/>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fld id="{2FF94C49-4221-7E47-8479-7222D36FE62A}" type="slidenum">
              <a:rPr lang="ru-RU" altLang="ru-RU"/>
              <a:pPr algn="r">
                <a:spcBef>
                  <a:spcPct val="0"/>
                </a:spcBef>
              </a:pPr>
              <a:t>12</a:t>
            </a:fld>
            <a:endParaRPr lang="ru-RU" altLang="ru-RU"/>
          </a:p>
        </p:txBody>
      </p:sp>
      <p:sp>
        <p:nvSpPr>
          <p:cNvPr id="276484" name="Rectangle 2">
            <a:extLst>
              <a:ext uri="{FF2B5EF4-FFF2-40B4-BE49-F238E27FC236}">
                <a16:creationId xmlns:a16="http://schemas.microsoft.com/office/drawing/2014/main" id="{293BE272-FC58-D64F-AF4B-4B606DE66407}"/>
              </a:ext>
            </a:extLst>
          </p:cNvPr>
          <p:cNvSpPr>
            <a:spLocks noGrp="1" noRot="1" noChangeAspect="1" noChangeArrowheads="1" noTextEdit="1"/>
          </p:cNvSpPr>
          <p:nvPr>
            <p:ph type="sldImg"/>
          </p:nvPr>
        </p:nvSpPr>
        <p:spPr>
          <a:ln/>
        </p:spPr>
      </p:sp>
      <p:sp>
        <p:nvSpPr>
          <p:cNvPr id="276485" name="Rectangle 3">
            <a:extLst>
              <a:ext uri="{FF2B5EF4-FFF2-40B4-BE49-F238E27FC236}">
                <a16:creationId xmlns:a16="http://schemas.microsoft.com/office/drawing/2014/main" id="{1261EBF1-FFD1-244A-A4AB-16CFE7BA5910}"/>
              </a:ext>
            </a:extLst>
          </p:cNvPr>
          <p:cNvSpPr>
            <a:spLocks noGrp="1" noChangeArrowheads="1"/>
          </p:cNvSpPr>
          <p:nvPr>
            <p:ph type="body" idx="1"/>
          </p:nvPr>
        </p:nvSpPr>
        <p:spPr>
          <a:noFill/>
        </p:spPr>
        <p:txBody>
          <a:bodyPr/>
          <a:lstStyle/>
          <a:p>
            <a:endParaRPr lang="ru-RU"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41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4DB587D-83F0-4A44-B1EA-7A37E9B3BFB0}"/>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208024E-C604-F840-B78A-7E849A92818B}" type="slidenum">
              <a:rPr lang="ru-RU" altLang="ru-RU"/>
              <a:pPr eaLnBrk="1" hangingPunct="1">
                <a:spcBef>
                  <a:spcPct val="0"/>
                </a:spcBef>
              </a:pPr>
              <a:t>13</a:t>
            </a:fld>
            <a:endParaRPr lang="ru-RU" altLang="ru-RU"/>
          </a:p>
        </p:txBody>
      </p:sp>
      <p:sp>
        <p:nvSpPr>
          <p:cNvPr id="122883" name="Text Box 2">
            <a:extLst>
              <a:ext uri="{FF2B5EF4-FFF2-40B4-BE49-F238E27FC236}">
                <a16:creationId xmlns:a16="http://schemas.microsoft.com/office/drawing/2014/main" id="{AB5B82F6-91E8-4E49-943F-1B631866C203}"/>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ru-RU" altLang="ru-RU" sz="1800"/>
          </a:p>
        </p:txBody>
      </p:sp>
      <p:sp>
        <p:nvSpPr>
          <p:cNvPr id="122884" name="Rectangle 3">
            <a:extLst>
              <a:ext uri="{FF2B5EF4-FFF2-40B4-BE49-F238E27FC236}">
                <a16:creationId xmlns:a16="http://schemas.microsoft.com/office/drawing/2014/main" id="{A8397E18-B9EB-584B-BEA3-DF4099B7CAF9}"/>
              </a:ext>
            </a:extLst>
          </p:cNvPr>
          <p:cNvSpPr>
            <a:spLocks noGrp="1" noChangeArrowheads="1"/>
          </p:cNvSpPr>
          <p:nvPr>
            <p:ph type="body"/>
          </p:nvPr>
        </p:nvSpPr>
        <p:spPr>
          <a:xfrm>
            <a:off x="685800" y="4343400"/>
            <a:ext cx="5486400" cy="4116388"/>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030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44E30BD8-65C6-7340-B324-ADD85608860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0EEDD40-EF9D-D34B-B796-E48008C647A1}" type="slidenum">
              <a:rPr lang="ru-RU" altLang="ru-RU" smtClean="0"/>
              <a:pPr>
                <a:spcBef>
                  <a:spcPct val="0"/>
                </a:spcBef>
              </a:pPr>
              <a:t>15</a:t>
            </a:fld>
            <a:endParaRPr lang="ru-RU" altLang="ru-RU"/>
          </a:p>
        </p:txBody>
      </p:sp>
      <p:sp>
        <p:nvSpPr>
          <p:cNvPr id="26627" name="Text Box 2">
            <a:extLst>
              <a:ext uri="{FF2B5EF4-FFF2-40B4-BE49-F238E27FC236}">
                <a16:creationId xmlns:a16="http://schemas.microsoft.com/office/drawing/2014/main" id="{6AB93833-1893-3948-B2EE-4C331B0AD8EA}"/>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ru-RU" altLang="ru-RU" sz="1800"/>
          </a:p>
        </p:txBody>
      </p:sp>
      <p:sp>
        <p:nvSpPr>
          <p:cNvPr id="26628" name="Rectangle 3">
            <a:extLst>
              <a:ext uri="{FF2B5EF4-FFF2-40B4-BE49-F238E27FC236}">
                <a16:creationId xmlns:a16="http://schemas.microsoft.com/office/drawing/2014/main" id="{C5FC220B-480A-8F4D-849F-25AEB61DBA13}"/>
              </a:ext>
            </a:extLst>
          </p:cNvPr>
          <p:cNvSpPr>
            <a:spLocks noGrp="1" noChangeArrowheads="1"/>
          </p:cNvSpPr>
          <p:nvPr>
            <p:ph type="body"/>
          </p:nvPr>
        </p:nvSpPr>
        <p:spPr>
          <a:xfrm>
            <a:off x="685800" y="4343400"/>
            <a:ext cx="5486400" cy="4116388"/>
          </a:xfrm>
          <a:noFill/>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endParaRPr lang="en-US" altLang="ru-RU"/>
          </a:p>
        </p:txBody>
      </p:sp>
    </p:spTree>
    <p:extLst>
      <p:ext uri="{BB962C8B-B14F-4D97-AF65-F5344CB8AC3E}">
        <p14:creationId xmlns:p14="http://schemas.microsoft.com/office/powerpoint/2010/main" val="371945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2B708E-DEF5-244D-9807-DBF85A7AC95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032345D-C4F3-BE4A-89C5-30748442D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6E69D78-AD00-A847-9148-C96A7AE0003B}"/>
              </a:ext>
            </a:extLst>
          </p:cNvPr>
          <p:cNvSpPr>
            <a:spLocks noGrp="1"/>
          </p:cNvSpPr>
          <p:nvPr>
            <p:ph type="dt" sz="half" idx="10"/>
          </p:nvPr>
        </p:nvSpPr>
        <p:spPr/>
        <p:txBody>
          <a:bodyPr/>
          <a:lstStyle/>
          <a:p>
            <a:fld id="{C26E47D0-FDED-9449-A7C2-6670ED01C336}" type="datetimeFigureOut">
              <a:rPr lang="ru-RU" smtClean="0"/>
              <a:t>26.11.2019</a:t>
            </a:fld>
            <a:endParaRPr lang="ru-RU"/>
          </a:p>
        </p:txBody>
      </p:sp>
      <p:sp>
        <p:nvSpPr>
          <p:cNvPr id="5" name="Нижний колонтитул 4">
            <a:extLst>
              <a:ext uri="{FF2B5EF4-FFF2-40B4-BE49-F238E27FC236}">
                <a16:creationId xmlns:a16="http://schemas.microsoft.com/office/drawing/2014/main" id="{E7D73020-2245-664E-8F6E-F6CF5EC5CA7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8A3B527-A1DD-4E47-8F72-1687542B9A0C}"/>
              </a:ext>
            </a:extLst>
          </p:cNvPr>
          <p:cNvSpPr>
            <a:spLocks noGrp="1"/>
          </p:cNvSpPr>
          <p:nvPr>
            <p:ph type="sldNum" sz="quarter" idx="12"/>
          </p:nvPr>
        </p:nvSpPr>
        <p:spPr/>
        <p:txBody>
          <a:bodyPr/>
          <a:lstStyle/>
          <a:p>
            <a:fld id="{689EDECE-6A5D-B047-88DF-C2F0FE424F8C}" type="slidenum">
              <a:rPr lang="ru-RU" smtClean="0"/>
              <a:t>‹#›</a:t>
            </a:fld>
            <a:endParaRPr lang="ru-RU"/>
          </a:p>
        </p:txBody>
      </p:sp>
    </p:spTree>
    <p:extLst>
      <p:ext uri="{BB962C8B-B14F-4D97-AF65-F5344CB8AC3E}">
        <p14:creationId xmlns:p14="http://schemas.microsoft.com/office/powerpoint/2010/main" val="293741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CD894E-06B7-E744-9865-8D8EB29583E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1EF7A40-5D24-FE4B-B51A-AA383F2328EF}"/>
              </a:ext>
            </a:extLst>
          </p:cNvPr>
          <p:cNvSpPr>
            <a:spLocks noGrp="1"/>
          </p:cNvSpPr>
          <p:nvPr>
            <p:ph type="body" orient="vert" idx="1"/>
          </p:nvPr>
        </p:nvSpPr>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8DAA2E75-E4E1-7840-A4C3-C09BA283511E}"/>
              </a:ext>
            </a:extLst>
          </p:cNvPr>
          <p:cNvSpPr>
            <a:spLocks noGrp="1"/>
          </p:cNvSpPr>
          <p:nvPr>
            <p:ph type="dt" sz="half" idx="10"/>
          </p:nvPr>
        </p:nvSpPr>
        <p:spPr/>
        <p:txBody>
          <a:bodyPr/>
          <a:lstStyle/>
          <a:p>
            <a:fld id="{C26E47D0-FDED-9449-A7C2-6670ED01C336}" type="datetimeFigureOut">
              <a:rPr lang="ru-RU" smtClean="0"/>
              <a:t>26.11.2019</a:t>
            </a:fld>
            <a:endParaRPr lang="ru-RU"/>
          </a:p>
        </p:txBody>
      </p:sp>
      <p:sp>
        <p:nvSpPr>
          <p:cNvPr id="5" name="Нижний колонтитул 4">
            <a:extLst>
              <a:ext uri="{FF2B5EF4-FFF2-40B4-BE49-F238E27FC236}">
                <a16:creationId xmlns:a16="http://schemas.microsoft.com/office/drawing/2014/main" id="{C95C9B13-BA58-1E4D-B98F-980F3FC4D56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78E31F9-32C1-9345-B669-D7AADA14A51C}"/>
              </a:ext>
            </a:extLst>
          </p:cNvPr>
          <p:cNvSpPr>
            <a:spLocks noGrp="1"/>
          </p:cNvSpPr>
          <p:nvPr>
            <p:ph type="sldNum" sz="quarter" idx="12"/>
          </p:nvPr>
        </p:nvSpPr>
        <p:spPr/>
        <p:txBody>
          <a:bodyPr/>
          <a:lstStyle/>
          <a:p>
            <a:fld id="{689EDECE-6A5D-B047-88DF-C2F0FE424F8C}" type="slidenum">
              <a:rPr lang="ru-RU" smtClean="0"/>
              <a:t>‹#›</a:t>
            </a:fld>
            <a:endParaRPr lang="ru-RU"/>
          </a:p>
        </p:txBody>
      </p:sp>
    </p:spTree>
    <p:extLst>
      <p:ext uri="{BB962C8B-B14F-4D97-AF65-F5344CB8AC3E}">
        <p14:creationId xmlns:p14="http://schemas.microsoft.com/office/powerpoint/2010/main" val="18655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656A3BE-74AA-7F4F-A9AB-026E80E9C22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F12B2BF-6395-5841-9FCA-D0DE825CF342}"/>
              </a:ext>
            </a:extLst>
          </p:cNvPr>
          <p:cNvSpPr>
            <a:spLocks noGrp="1"/>
          </p:cNvSpPr>
          <p:nvPr>
            <p:ph type="body" orient="vert" idx="1"/>
          </p:nvPr>
        </p:nvSpPr>
        <p:spPr>
          <a:xfrm>
            <a:off x="838200" y="365125"/>
            <a:ext cx="7734300" cy="5811838"/>
          </a:xfrm>
        </p:spPr>
        <p:txBody>
          <a:bodyPr vert="eaVert"/>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E168117D-FFA7-FD40-A60B-C3476C83B561}"/>
              </a:ext>
            </a:extLst>
          </p:cNvPr>
          <p:cNvSpPr>
            <a:spLocks noGrp="1"/>
          </p:cNvSpPr>
          <p:nvPr>
            <p:ph type="dt" sz="half" idx="10"/>
          </p:nvPr>
        </p:nvSpPr>
        <p:spPr/>
        <p:txBody>
          <a:bodyPr/>
          <a:lstStyle/>
          <a:p>
            <a:fld id="{C26E47D0-FDED-9449-A7C2-6670ED01C336}" type="datetimeFigureOut">
              <a:rPr lang="ru-RU" smtClean="0"/>
              <a:t>26.11.2019</a:t>
            </a:fld>
            <a:endParaRPr lang="ru-RU"/>
          </a:p>
        </p:txBody>
      </p:sp>
      <p:sp>
        <p:nvSpPr>
          <p:cNvPr id="5" name="Нижний колонтитул 4">
            <a:extLst>
              <a:ext uri="{FF2B5EF4-FFF2-40B4-BE49-F238E27FC236}">
                <a16:creationId xmlns:a16="http://schemas.microsoft.com/office/drawing/2014/main" id="{5F061CD6-CCF1-6343-874C-CF0DEAAF080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C44CDC9-119D-0641-AA0F-F197860D63EE}"/>
              </a:ext>
            </a:extLst>
          </p:cNvPr>
          <p:cNvSpPr>
            <a:spLocks noGrp="1"/>
          </p:cNvSpPr>
          <p:nvPr>
            <p:ph type="sldNum" sz="quarter" idx="12"/>
          </p:nvPr>
        </p:nvSpPr>
        <p:spPr/>
        <p:txBody>
          <a:bodyPr/>
          <a:lstStyle/>
          <a:p>
            <a:fld id="{689EDECE-6A5D-B047-88DF-C2F0FE424F8C}" type="slidenum">
              <a:rPr lang="ru-RU" smtClean="0"/>
              <a:t>‹#›</a:t>
            </a:fld>
            <a:endParaRPr lang="ru-RU"/>
          </a:p>
        </p:txBody>
      </p:sp>
    </p:spTree>
    <p:extLst>
      <p:ext uri="{BB962C8B-B14F-4D97-AF65-F5344CB8AC3E}">
        <p14:creationId xmlns:p14="http://schemas.microsoft.com/office/powerpoint/2010/main" val="168768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7600" y="1600200"/>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197600" y="3938589"/>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a:extLst>
              <a:ext uri="{FF2B5EF4-FFF2-40B4-BE49-F238E27FC236}">
                <a16:creationId xmlns:a16="http://schemas.microsoft.com/office/drawing/2014/main" id="{83EF8813-EA16-C846-8047-7B23E51AFCD7}"/>
              </a:ext>
            </a:extLst>
          </p:cNvPr>
          <p:cNvSpPr>
            <a:spLocks noGrp="1" noChangeArrowheads="1"/>
          </p:cNvSpPr>
          <p:nvPr>
            <p:ph type="dt" sz="half" idx="10"/>
          </p:nvPr>
        </p:nvSpPr>
        <p:spPr/>
        <p:txBody>
          <a:bodyPr/>
          <a:lstStyle>
            <a:lvl1pPr>
              <a:defRPr/>
            </a:lvl1pPr>
          </a:lstStyle>
          <a:p>
            <a:pPr>
              <a:defRPr/>
            </a:pPr>
            <a:endParaRPr lang="ru-RU"/>
          </a:p>
        </p:txBody>
      </p:sp>
      <p:sp>
        <p:nvSpPr>
          <p:cNvPr id="7" name="Rectangle 5">
            <a:extLst>
              <a:ext uri="{FF2B5EF4-FFF2-40B4-BE49-F238E27FC236}">
                <a16:creationId xmlns:a16="http://schemas.microsoft.com/office/drawing/2014/main" id="{F2A0A766-2203-3541-B730-24474B7AA987}"/>
              </a:ext>
            </a:extLst>
          </p:cNvPr>
          <p:cNvSpPr>
            <a:spLocks noGrp="1" noChangeArrowheads="1"/>
          </p:cNvSpPr>
          <p:nvPr>
            <p:ph type="ftr" sz="quarter" idx="11"/>
          </p:nvPr>
        </p:nvSpPr>
        <p:spPr/>
        <p:txBody>
          <a:bodyPr/>
          <a:lstStyle>
            <a:lvl1pPr>
              <a:defRPr/>
            </a:lvl1pPr>
          </a:lstStyle>
          <a:p>
            <a:pPr>
              <a:defRPr/>
            </a:pPr>
            <a:endParaRPr lang="ru-RU"/>
          </a:p>
        </p:txBody>
      </p:sp>
      <p:sp>
        <p:nvSpPr>
          <p:cNvPr id="8" name="Rectangle 6">
            <a:extLst>
              <a:ext uri="{FF2B5EF4-FFF2-40B4-BE49-F238E27FC236}">
                <a16:creationId xmlns:a16="http://schemas.microsoft.com/office/drawing/2014/main" id="{467DB4EF-DBFE-6A49-AB10-E44EAA3AA7A9}"/>
              </a:ext>
            </a:extLst>
          </p:cNvPr>
          <p:cNvSpPr>
            <a:spLocks noGrp="1" noChangeArrowheads="1"/>
          </p:cNvSpPr>
          <p:nvPr>
            <p:ph type="sldNum" sz="quarter" idx="12"/>
          </p:nvPr>
        </p:nvSpPr>
        <p:spPr/>
        <p:txBody>
          <a:bodyPr/>
          <a:lstStyle>
            <a:lvl1pPr>
              <a:defRPr/>
            </a:lvl1pPr>
          </a:lstStyle>
          <a:p>
            <a:pPr>
              <a:defRPr/>
            </a:pPr>
            <a:fld id="{D1AD4F40-3A01-2E41-8173-8E99C3843598}" type="slidenum">
              <a:rPr lang="ru-RU" altLang="ru-RU"/>
              <a:pPr>
                <a:defRPr/>
              </a:pPr>
              <a:t>‹#›</a:t>
            </a:fld>
            <a:endParaRPr lang="ru-RU" altLang="ru-RU"/>
          </a:p>
        </p:txBody>
      </p:sp>
    </p:spTree>
    <p:extLst>
      <p:ext uri="{BB962C8B-B14F-4D97-AF65-F5344CB8AC3E}">
        <p14:creationId xmlns:p14="http://schemas.microsoft.com/office/powerpoint/2010/main" val="418560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Rectangle 4">
            <a:extLst>
              <a:ext uri="{FF2B5EF4-FFF2-40B4-BE49-F238E27FC236}">
                <a16:creationId xmlns:a16="http://schemas.microsoft.com/office/drawing/2014/main" id="{8BE582D6-B38D-1444-824C-8F8182A106DB}"/>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62EF6EF6-1DB3-F648-8D2B-178BBDCC9D1E}"/>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a16="http://schemas.microsoft.com/office/drawing/2014/main" id="{051E7BB6-FC37-F041-8634-A93B7EC343AE}"/>
              </a:ext>
            </a:extLst>
          </p:cNvPr>
          <p:cNvSpPr>
            <a:spLocks noGrp="1" noChangeArrowheads="1"/>
          </p:cNvSpPr>
          <p:nvPr>
            <p:ph type="sldNum" sz="quarter" idx="12"/>
          </p:nvPr>
        </p:nvSpPr>
        <p:spPr>
          <a:ln/>
        </p:spPr>
        <p:txBody>
          <a:bodyPr/>
          <a:lstStyle>
            <a:lvl1pPr>
              <a:defRPr/>
            </a:lvl1pPr>
          </a:lstStyle>
          <a:p>
            <a:pPr>
              <a:defRPr/>
            </a:pPr>
            <a:fld id="{7F7C2A25-F127-1D4D-B05D-2BC9079B2061}" type="slidenum">
              <a:rPr lang="ru-RU" altLang="ru-RU"/>
              <a:pPr>
                <a:defRPr/>
              </a:pPr>
              <a:t>‹#›</a:t>
            </a:fld>
            <a:endParaRPr lang="ru-RU" altLang="ru-RU"/>
          </a:p>
        </p:txBody>
      </p:sp>
    </p:spTree>
    <p:extLst>
      <p:ext uri="{BB962C8B-B14F-4D97-AF65-F5344CB8AC3E}">
        <p14:creationId xmlns:p14="http://schemas.microsoft.com/office/powerpoint/2010/main" val="158530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144307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ACE31B-005B-D24D-9175-C0F0CBEC03E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39548F2-D16F-884A-AE59-C29A9112CC88}"/>
              </a:ext>
            </a:extLst>
          </p:cNvPr>
          <p:cNvSpPr>
            <a:spLocks noGrp="1"/>
          </p:cNvSpPr>
          <p:nvPr>
            <p:ph idx="1"/>
          </p:nvPr>
        </p:nvSpPr>
        <p:spPr/>
        <p:txBody>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A2D993AD-8670-6E48-9FF7-B36D78564ADB}"/>
              </a:ext>
            </a:extLst>
          </p:cNvPr>
          <p:cNvSpPr>
            <a:spLocks noGrp="1"/>
          </p:cNvSpPr>
          <p:nvPr>
            <p:ph type="dt" sz="half" idx="10"/>
          </p:nvPr>
        </p:nvSpPr>
        <p:spPr/>
        <p:txBody>
          <a:bodyPr/>
          <a:lstStyle/>
          <a:p>
            <a:fld id="{C26E47D0-FDED-9449-A7C2-6670ED01C336}" type="datetimeFigureOut">
              <a:rPr lang="ru-RU" smtClean="0"/>
              <a:t>26.11.2019</a:t>
            </a:fld>
            <a:endParaRPr lang="ru-RU"/>
          </a:p>
        </p:txBody>
      </p:sp>
      <p:sp>
        <p:nvSpPr>
          <p:cNvPr id="5" name="Нижний колонтитул 4">
            <a:extLst>
              <a:ext uri="{FF2B5EF4-FFF2-40B4-BE49-F238E27FC236}">
                <a16:creationId xmlns:a16="http://schemas.microsoft.com/office/drawing/2014/main" id="{42DFEB92-BE77-F741-9A05-CE7EF715A7B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54E475E-CDDB-904C-A0CA-24975E71651A}"/>
              </a:ext>
            </a:extLst>
          </p:cNvPr>
          <p:cNvSpPr>
            <a:spLocks noGrp="1"/>
          </p:cNvSpPr>
          <p:nvPr>
            <p:ph type="sldNum" sz="quarter" idx="12"/>
          </p:nvPr>
        </p:nvSpPr>
        <p:spPr/>
        <p:txBody>
          <a:bodyPr/>
          <a:lstStyle/>
          <a:p>
            <a:fld id="{689EDECE-6A5D-B047-88DF-C2F0FE424F8C}" type="slidenum">
              <a:rPr lang="ru-RU" smtClean="0"/>
              <a:t>‹#›</a:t>
            </a:fld>
            <a:endParaRPr lang="ru-RU"/>
          </a:p>
        </p:txBody>
      </p:sp>
    </p:spTree>
    <p:extLst>
      <p:ext uri="{BB962C8B-B14F-4D97-AF65-F5344CB8AC3E}">
        <p14:creationId xmlns:p14="http://schemas.microsoft.com/office/powerpoint/2010/main" val="387474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9D4879-81EE-7141-8BD4-636169C206D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02D6D43-1C96-1C4B-B879-AA2C74182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BAAA7E9F-E4EA-F24B-9681-45427B96BCB3}"/>
              </a:ext>
            </a:extLst>
          </p:cNvPr>
          <p:cNvSpPr>
            <a:spLocks noGrp="1"/>
          </p:cNvSpPr>
          <p:nvPr>
            <p:ph type="dt" sz="half" idx="10"/>
          </p:nvPr>
        </p:nvSpPr>
        <p:spPr/>
        <p:txBody>
          <a:bodyPr/>
          <a:lstStyle/>
          <a:p>
            <a:fld id="{C26E47D0-FDED-9449-A7C2-6670ED01C336}" type="datetimeFigureOut">
              <a:rPr lang="ru-RU" smtClean="0"/>
              <a:t>26.11.2019</a:t>
            </a:fld>
            <a:endParaRPr lang="ru-RU"/>
          </a:p>
        </p:txBody>
      </p:sp>
      <p:sp>
        <p:nvSpPr>
          <p:cNvPr id="5" name="Нижний колонтитул 4">
            <a:extLst>
              <a:ext uri="{FF2B5EF4-FFF2-40B4-BE49-F238E27FC236}">
                <a16:creationId xmlns:a16="http://schemas.microsoft.com/office/drawing/2014/main" id="{90F43046-E606-764D-900E-F0650A27F02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3A9A6C2-399F-B340-B62B-E9CFA107A399}"/>
              </a:ext>
            </a:extLst>
          </p:cNvPr>
          <p:cNvSpPr>
            <a:spLocks noGrp="1"/>
          </p:cNvSpPr>
          <p:nvPr>
            <p:ph type="sldNum" sz="quarter" idx="12"/>
          </p:nvPr>
        </p:nvSpPr>
        <p:spPr/>
        <p:txBody>
          <a:bodyPr/>
          <a:lstStyle/>
          <a:p>
            <a:fld id="{689EDECE-6A5D-B047-88DF-C2F0FE424F8C}" type="slidenum">
              <a:rPr lang="ru-RU" smtClean="0"/>
              <a:t>‹#›</a:t>
            </a:fld>
            <a:endParaRPr lang="ru-RU"/>
          </a:p>
        </p:txBody>
      </p:sp>
    </p:spTree>
    <p:extLst>
      <p:ext uri="{BB962C8B-B14F-4D97-AF65-F5344CB8AC3E}">
        <p14:creationId xmlns:p14="http://schemas.microsoft.com/office/powerpoint/2010/main" val="41660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6D3C83-C50A-FA4F-8842-5A8FA3E3FF2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7711D85-8DD4-1849-A112-F05FA62E5E01}"/>
              </a:ext>
            </a:extLst>
          </p:cNvPr>
          <p:cNvSpPr>
            <a:spLocks noGrp="1"/>
          </p:cNvSpPr>
          <p:nvPr>
            <p:ph sz="half" idx="1"/>
          </p:nvPr>
        </p:nvSpPr>
        <p:spPr>
          <a:xfrm>
            <a:off x="838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id="{438E78B8-9DF9-3646-904E-9A7D2EE713B5}"/>
              </a:ext>
            </a:extLst>
          </p:cNvPr>
          <p:cNvSpPr>
            <a:spLocks noGrp="1"/>
          </p:cNvSpPr>
          <p:nvPr>
            <p:ph sz="half" idx="2"/>
          </p:nvPr>
        </p:nvSpPr>
        <p:spPr>
          <a:xfrm>
            <a:off x="6172200" y="1825625"/>
            <a:ext cx="5181600" cy="4351338"/>
          </a:xfrm>
        </p:spPr>
        <p:txBody>
          <a:body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C121D53A-DCF1-E44E-8A69-83446EA5EDD1}"/>
              </a:ext>
            </a:extLst>
          </p:cNvPr>
          <p:cNvSpPr>
            <a:spLocks noGrp="1"/>
          </p:cNvSpPr>
          <p:nvPr>
            <p:ph type="dt" sz="half" idx="10"/>
          </p:nvPr>
        </p:nvSpPr>
        <p:spPr/>
        <p:txBody>
          <a:bodyPr/>
          <a:lstStyle/>
          <a:p>
            <a:fld id="{C26E47D0-FDED-9449-A7C2-6670ED01C336}" type="datetimeFigureOut">
              <a:rPr lang="ru-RU" smtClean="0"/>
              <a:t>26.11.2019</a:t>
            </a:fld>
            <a:endParaRPr lang="ru-RU"/>
          </a:p>
        </p:txBody>
      </p:sp>
      <p:sp>
        <p:nvSpPr>
          <p:cNvPr id="6" name="Нижний колонтитул 5">
            <a:extLst>
              <a:ext uri="{FF2B5EF4-FFF2-40B4-BE49-F238E27FC236}">
                <a16:creationId xmlns:a16="http://schemas.microsoft.com/office/drawing/2014/main" id="{415132A6-DB3C-F44D-9F73-D1E1E0E981B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7E6C543-543D-F344-9B60-1D7F9DBBBE5D}"/>
              </a:ext>
            </a:extLst>
          </p:cNvPr>
          <p:cNvSpPr>
            <a:spLocks noGrp="1"/>
          </p:cNvSpPr>
          <p:nvPr>
            <p:ph type="sldNum" sz="quarter" idx="12"/>
          </p:nvPr>
        </p:nvSpPr>
        <p:spPr/>
        <p:txBody>
          <a:bodyPr/>
          <a:lstStyle/>
          <a:p>
            <a:fld id="{689EDECE-6A5D-B047-88DF-C2F0FE424F8C}" type="slidenum">
              <a:rPr lang="ru-RU" smtClean="0"/>
              <a:t>‹#›</a:t>
            </a:fld>
            <a:endParaRPr lang="ru-RU"/>
          </a:p>
        </p:txBody>
      </p:sp>
    </p:spTree>
    <p:extLst>
      <p:ext uri="{BB962C8B-B14F-4D97-AF65-F5344CB8AC3E}">
        <p14:creationId xmlns:p14="http://schemas.microsoft.com/office/powerpoint/2010/main" val="277362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47C5D0-23CE-8444-953C-CB3DF2E5A6A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AC5A8C9-CEA3-E04B-B422-9171A06BC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4" name="Объект 3">
            <a:extLst>
              <a:ext uri="{FF2B5EF4-FFF2-40B4-BE49-F238E27FC236}">
                <a16:creationId xmlns:a16="http://schemas.microsoft.com/office/drawing/2014/main" id="{E27DEE4A-757B-D14E-9FE4-A6881D02D9A5}"/>
              </a:ext>
            </a:extLst>
          </p:cNvPr>
          <p:cNvSpPr>
            <a:spLocks noGrp="1"/>
          </p:cNvSpPr>
          <p:nvPr>
            <p:ph sz="half" idx="2"/>
          </p:nvPr>
        </p:nvSpPr>
        <p:spPr>
          <a:xfrm>
            <a:off x="839788" y="2505075"/>
            <a:ext cx="5157787" cy="3684588"/>
          </a:xfrm>
        </p:spPr>
        <p:txBody>
          <a:bodyPr/>
          <a:lstStyle/>
          <a:p>
            <a:r>
              <a:rPr lang="ru-RU"/>
              <a:t>Образец текста
Второй уровень
Третий уровень
Четвертый уровень
Пятый уровень</a:t>
            </a:r>
          </a:p>
        </p:txBody>
      </p:sp>
      <p:sp>
        <p:nvSpPr>
          <p:cNvPr id="5" name="Текст 4">
            <a:extLst>
              <a:ext uri="{FF2B5EF4-FFF2-40B4-BE49-F238E27FC236}">
                <a16:creationId xmlns:a16="http://schemas.microsoft.com/office/drawing/2014/main" id="{E5CBEF35-4877-104E-9099-33CBBB7649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ru-RU"/>
              <a:t>Образец текста
Второй уровень
Третий уровень
Четвертый уровень
Пятый уровень</a:t>
            </a:r>
          </a:p>
        </p:txBody>
      </p:sp>
      <p:sp>
        <p:nvSpPr>
          <p:cNvPr id="6" name="Объект 5">
            <a:extLst>
              <a:ext uri="{FF2B5EF4-FFF2-40B4-BE49-F238E27FC236}">
                <a16:creationId xmlns:a16="http://schemas.microsoft.com/office/drawing/2014/main" id="{1DF615C7-FADD-884C-A9D8-966D2E51785F}"/>
              </a:ext>
            </a:extLst>
          </p:cNvPr>
          <p:cNvSpPr>
            <a:spLocks noGrp="1"/>
          </p:cNvSpPr>
          <p:nvPr>
            <p:ph sz="quarter" idx="4"/>
          </p:nvPr>
        </p:nvSpPr>
        <p:spPr>
          <a:xfrm>
            <a:off x="6172200" y="2505075"/>
            <a:ext cx="5183188" cy="3684588"/>
          </a:xfrm>
        </p:spPr>
        <p:txBody>
          <a:bodyPr/>
          <a:lstStyle/>
          <a:p>
            <a:r>
              <a:rPr lang="ru-RU"/>
              <a:t>Образец текста
Второй уровень
Третий уровень
Четвертый уровень
Пятый уровень</a:t>
            </a:r>
          </a:p>
        </p:txBody>
      </p:sp>
      <p:sp>
        <p:nvSpPr>
          <p:cNvPr id="7" name="Дата 6">
            <a:extLst>
              <a:ext uri="{FF2B5EF4-FFF2-40B4-BE49-F238E27FC236}">
                <a16:creationId xmlns:a16="http://schemas.microsoft.com/office/drawing/2014/main" id="{DF6BFFB4-03DE-354D-8295-3606E0954A13}"/>
              </a:ext>
            </a:extLst>
          </p:cNvPr>
          <p:cNvSpPr>
            <a:spLocks noGrp="1"/>
          </p:cNvSpPr>
          <p:nvPr>
            <p:ph type="dt" sz="half" idx="10"/>
          </p:nvPr>
        </p:nvSpPr>
        <p:spPr/>
        <p:txBody>
          <a:bodyPr/>
          <a:lstStyle/>
          <a:p>
            <a:fld id="{C26E47D0-FDED-9449-A7C2-6670ED01C336}" type="datetimeFigureOut">
              <a:rPr lang="ru-RU" smtClean="0"/>
              <a:t>26.11.2019</a:t>
            </a:fld>
            <a:endParaRPr lang="ru-RU"/>
          </a:p>
        </p:txBody>
      </p:sp>
      <p:sp>
        <p:nvSpPr>
          <p:cNvPr id="8" name="Нижний колонтитул 7">
            <a:extLst>
              <a:ext uri="{FF2B5EF4-FFF2-40B4-BE49-F238E27FC236}">
                <a16:creationId xmlns:a16="http://schemas.microsoft.com/office/drawing/2014/main" id="{9E2F592F-5774-1D4E-8AFB-DA3178EAB18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2586F15-D67D-4048-83B9-D51CA027AE0D}"/>
              </a:ext>
            </a:extLst>
          </p:cNvPr>
          <p:cNvSpPr>
            <a:spLocks noGrp="1"/>
          </p:cNvSpPr>
          <p:nvPr>
            <p:ph type="sldNum" sz="quarter" idx="12"/>
          </p:nvPr>
        </p:nvSpPr>
        <p:spPr/>
        <p:txBody>
          <a:bodyPr/>
          <a:lstStyle/>
          <a:p>
            <a:fld id="{689EDECE-6A5D-B047-88DF-C2F0FE424F8C}" type="slidenum">
              <a:rPr lang="ru-RU" smtClean="0"/>
              <a:t>‹#›</a:t>
            </a:fld>
            <a:endParaRPr lang="ru-RU"/>
          </a:p>
        </p:txBody>
      </p:sp>
    </p:spTree>
    <p:extLst>
      <p:ext uri="{BB962C8B-B14F-4D97-AF65-F5344CB8AC3E}">
        <p14:creationId xmlns:p14="http://schemas.microsoft.com/office/powerpoint/2010/main" val="205244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9BAD53-BDB7-2D4C-BB24-EAB6A2A945D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137809C-AE9B-0D49-8E67-4D5DCACB427D}"/>
              </a:ext>
            </a:extLst>
          </p:cNvPr>
          <p:cNvSpPr>
            <a:spLocks noGrp="1"/>
          </p:cNvSpPr>
          <p:nvPr>
            <p:ph type="dt" sz="half" idx="10"/>
          </p:nvPr>
        </p:nvSpPr>
        <p:spPr/>
        <p:txBody>
          <a:bodyPr/>
          <a:lstStyle/>
          <a:p>
            <a:fld id="{C26E47D0-FDED-9449-A7C2-6670ED01C336}" type="datetimeFigureOut">
              <a:rPr lang="ru-RU" smtClean="0"/>
              <a:t>26.11.2019</a:t>
            </a:fld>
            <a:endParaRPr lang="ru-RU"/>
          </a:p>
        </p:txBody>
      </p:sp>
      <p:sp>
        <p:nvSpPr>
          <p:cNvPr id="4" name="Нижний колонтитул 3">
            <a:extLst>
              <a:ext uri="{FF2B5EF4-FFF2-40B4-BE49-F238E27FC236}">
                <a16:creationId xmlns:a16="http://schemas.microsoft.com/office/drawing/2014/main" id="{4328DB80-2CA5-EA4C-BFFE-6E76EB5C0418}"/>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0429CE8-6592-C641-BD7C-4EF3CBCB7500}"/>
              </a:ext>
            </a:extLst>
          </p:cNvPr>
          <p:cNvSpPr>
            <a:spLocks noGrp="1"/>
          </p:cNvSpPr>
          <p:nvPr>
            <p:ph type="sldNum" sz="quarter" idx="12"/>
          </p:nvPr>
        </p:nvSpPr>
        <p:spPr/>
        <p:txBody>
          <a:bodyPr/>
          <a:lstStyle/>
          <a:p>
            <a:fld id="{689EDECE-6A5D-B047-88DF-C2F0FE424F8C}" type="slidenum">
              <a:rPr lang="ru-RU" smtClean="0"/>
              <a:t>‹#›</a:t>
            </a:fld>
            <a:endParaRPr lang="ru-RU"/>
          </a:p>
        </p:txBody>
      </p:sp>
    </p:spTree>
    <p:extLst>
      <p:ext uri="{BB962C8B-B14F-4D97-AF65-F5344CB8AC3E}">
        <p14:creationId xmlns:p14="http://schemas.microsoft.com/office/powerpoint/2010/main" val="23290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A82E923-604C-B740-81B0-BD4F8057C0A4}"/>
              </a:ext>
            </a:extLst>
          </p:cNvPr>
          <p:cNvSpPr>
            <a:spLocks noGrp="1"/>
          </p:cNvSpPr>
          <p:nvPr>
            <p:ph type="dt" sz="half" idx="10"/>
          </p:nvPr>
        </p:nvSpPr>
        <p:spPr/>
        <p:txBody>
          <a:bodyPr/>
          <a:lstStyle/>
          <a:p>
            <a:fld id="{C26E47D0-FDED-9449-A7C2-6670ED01C336}" type="datetimeFigureOut">
              <a:rPr lang="ru-RU" smtClean="0"/>
              <a:t>26.11.2019</a:t>
            </a:fld>
            <a:endParaRPr lang="ru-RU"/>
          </a:p>
        </p:txBody>
      </p:sp>
      <p:sp>
        <p:nvSpPr>
          <p:cNvPr id="3" name="Нижний колонтитул 2">
            <a:extLst>
              <a:ext uri="{FF2B5EF4-FFF2-40B4-BE49-F238E27FC236}">
                <a16:creationId xmlns:a16="http://schemas.microsoft.com/office/drawing/2014/main" id="{0EF5C21E-7A91-9C47-BB2B-1C92381D6C0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A32F873-A95B-DC4C-8B91-F4AC438F8FBD}"/>
              </a:ext>
            </a:extLst>
          </p:cNvPr>
          <p:cNvSpPr>
            <a:spLocks noGrp="1"/>
          </p:cNvSpPr>
          <p:nvPr>
            <p:ph type="sldNum" sz="quarter" idx="12"/>
          </p:nvPr>
        </p:nvSpPr>
        <p:spPr/>
        <p:txBody>
          <a:bodyPr/>
          <a:lstStyle/>
          <a:p>
            <a:fld id="{689EDECE-6A5D-B047-88DF-C2F0FE424F8C}" type="slidenum">
              <a:rPr lang="ru-RU" smtClean="0"/>
              <a:t>‹#›</a:t>
            </a:fld>
            <a:endParaRPr lang="ru-RU"/>
          </a:p>
        </p:txBody>
      </p:sp>
    </p:spTree>
    <p:extLst>
      <p:ext uri="{BB962C8B-B14F-4D97-AF65-F5344CB8AC3E}">
        <p14:creationId xmlns:p14="http://schemas.microsoft.com/office/powerpoint/2010/main" val="177455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3071CD-60B6-5F49-A207-75E6C51F0A5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D3E8318-D149-904E-9FCF-0174A263E2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ru-RU"/>
              <a:t>Образец текста
Второй уровень
Третий уровень
Четвертый уровень
Пятый уровень</a:t>
            </a:r>
          </a:p>
        </p:txBody>
      </p:sp>
      <p:sp>
        <p:nvSpPr>
          <p:cNvPr id="4" name="Текст 3">
            <a:extLst>
              <a:ext uri="{FF2B5EF4-FFF2-40B4-BE49-F238E27FC236}">
                <a16:creationId xmlns:a16="http://schemas.microsoft.com/office/drawing/2014/main" id="{BBC43017-970A-DF4C-90B1-95FEAF5D9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3730A7C3-BF88-0A43-8EEE-9F790A07469B}"/>
              </a:ext>
            </a:extLst>
          </p:cNvPr>
          <p:cNvSpPr>
            <a:spLocks noGrp="1"/>
          </p:cNvSpPr>
          <p:nvPr>
            <p:ph type="dt" sz="half" idx="10"/>
          </p:nvPr>
        </p:nvSpPr>
        <p:spPr/>
        <p:txBody>
          <a:bodyPr/>
          <a:lstStyle/>
          <a:p>
            <a:fld id="{C26E47D0-FDED-9449-A7C2-6670ED01C336}" type="datetimeFigureOut">
              <a:rPr lang="ru-RU" smtClean="0"/>
              <a:t>26.11.2019</a:t>
            </a:fld>
            <a:endParaRPr lang="ru-RU"/>
          </a:p>
        </p:txBody>
      </p:sp>
      <p:sp>
        <p:nvSpPr>
          <p:cNvPr id="6" name="Нижний колонтитул 5">
            <a:extLst>
              <a:ext uri="{FF2B5EF4-FFF2-40B4-BE49-F238E27FC236}">
                <a16:creationId xmlns:a16="http://schemas.microsoft.com/office/drawing/2014/main" id="{4F020A71-210C-5744-8E6E-4F7BEDBFFA6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0FCCCAF-0FD6-5B48-BE4D-F055E5E98661}"/>
              </a:ext>
            </a:extLst>
          </p:cNvPr>
          <p:cNvSpPr>
            <a:spLocks noGrp="1"/>
          </p:cNvSpPr>
          <p:nvPr>
            <p:ph type="sldNum" sz="quarter" idx="12"/>
          </p:nvPr>
        </p:nvSpPr>
        <p:spPr/>
        <p:txBody>
          <a:bodyPr/>
          <a:lstStyle/>
          <a:p>
            <a:fld id="{689EDECE-6A5D-B047-88DF-C2F0FE424F8C}" type="slidenum">
              <a:rPr lang="ru-RU" smtClean="0"/>
              <a:t>‹#›</a:t>
            </a:fld>
            <a:endParaRPr lang="ru-RU"/>
          </a:p>
        </p:txBody>
      </p:sp>
    </p:spTree>
    <p:extLst>
      <p:ext uri="{BB962C8B-B14F-4D97-AF65-F5344CB8AC3E}">
        <p14:creationId xmlns:p14="http://schemas.microsoft.com/office/powerpoint/2010/main" val="3092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DA7764-5CC5-0D4B-B39E-4605DE5C9CD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9C3EB28-481D-E849-BA8F-C6B31D503C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41CEF130-A13A-D849-B9EC-3DAFA2B9D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ru-RU"/>
              <a:t>Образец текста
Второй уровень
Третий уровень
Четвертый уровень
Пятый уровень</a:t>
            </a:r>
          </a:p>
        </p:txBody>
      </p:sp>
      <p:sp>
        <p:nvSpPr>
          <p:cNvPr id="5" name="Дата 4">
            <a:extLst>
              <a:ext uri="{FF2B5EF4-FFF2-40B4-BE49-F238E27FC236}">
                <a16:creationId xmlns:a16="http://schemas.microsoft.com/office/drawing/2014/main" id="{B4E45113-2649-5948-907C-DFC094121858}"/>
              </a:ext>
            </a:extLst>
          </p:cNvPr>
          <p:cNvSpPr>
            <a:spLocks noGrp="1"/>
          </p:cNvSpPr>
          <p:nvPr>
            <p:ph type="dt" sz="half" idx="10"/>
          </p:nvPr>
        </p:nvSpPr>
        <p:spPr/>
        <p:txBody>
          <a:bodyPr/>
          <a:lstStyle/>
          <a:p>
            <a:fld id="{C26E47D0-FDED-9449-A7C2-6670ED01C336}" type="datetimeFigureOut">
              <a:rPr lang="ru-RU" smtClean="0"/>
              <a:t>26.11.2019</a:t>
            </a:fld>
            <a:endParaRPr lang="ru-RU"/>
          </a:p>
        </p:txBody>
      </p:sp>
      <p:sp>
        <p:nvSpPr>
          <p:cNvPr id="6" name="Нижний колонтитул 5">
            <a:extLst>
              <a:ext uri="{FF2B5EF4-FFF2-40B4-BE49-F238E27FC236}">
                <a16:creationId xmlns:a16="http://schemas.microsoft.com/office/drawing/2014/main" id="{890814AB-A95E-4F41-AB5B-4E09F791B56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BA6C6BD-E266-6D42-8FB5-068AF59631B7}"/>
              </a:ext>
            </a:extLst>
          </p:cNvPr>
          <p:cNvSpPr>
            <a:spLocks noGrp="1"/>
          </p:cNvSpPr>
          <p:nvPr>
            <p:ph type="sldNum" sz="quarter" idx="12"/>
          </p:nvPr>
        </p:nvSpPr>
        <p:spPr/>
        <p:txBody>
          <a:bodyPr/>
          <a:lstStyle/>
          <a:p>
            <a:fld id="{689EDECE-6A5D-B047-88DF-C2F0FE424F8C}" type="slidenum">
              <a:rPr lang="ru-RU" smtClean="0"/>
              <a:t>‹#›</a:t>
            </a:fld>
            <a:endParaRPr lang="ru-RU"/>
          </a:p>
        </p:txBody>
      </p:sp>
    </p:spTree>
    <p:extLst>
      <p:ext uri="{BB962C8B-B14F-4D97-AF65-F5344CB8AC3E}">
        <p14:creationId xmlns:p14="http://schemas.microsoft.com/office/powerpoint/2010/main" val="309028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86D774-8E82-494D-85E4-6E369380EA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A178232-7C8C-4546-AD79-849AD372E2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ru-RU"/>
              <a:t>Образец текста
Второй уровень
Третий уровень
Четвертый уровень
Пятый уровень</a:t>
            </a:r>
          </a:p>
        </p:txBody>
      </p:sp>
      <p:sp>
        <p:nvSpPr>
          <p:cNvPr id="4" name="Дата 3">
            <a:extLst>
              <a:ext uri="{FF2B5EF4-FFF2-40B4-BE49-F238E27FC236}">
                <a16:creationId xmlns:a16="http://schemas.microsoft.com/office/drawing/2014/main" id="{85E3F61F-BEA3-F049-8356-41716AD66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E47D0-FDED-9449-A7C2-6670ED01C336}" type="datetimeFigureOut">
              <a:rPr lang="ru-RU" smtClean="0"/>
              <a:t>26.11.2019</a:t>
            </a:fld>
            <a:endParaRPr lang="ru-RU"/>
          </a:p>
        </p:txBody>
      </p:sp>
      <p:sp>
        <p:nvSpPr>
          <p:cNvPr id="5" name="Нижний колонтитул 4">
            <a:extLst>
              <a:ext uri="{FF2B5EF4-FFF2-40B4-BE49-F238E27FC236}">
                <a16:creationId xmlns:a16="http://schemas.microsoft.com/office/drawing/2014/main" id="{82830E77-F052-E443-9D5E-08C38314E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07CAB0C-FE5F-814F-A3FC-1E67553590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EDECE-6A5D-B047-88DF-C2F0FE424F8C}" type="slidenum">
              <a:rPr lang="ru-RU" smtClean="0"/>
              <a:t>‹#›</a:t>
            </a:fld>
            <a:endParaRPr lang="ru-RU"/>
          </a:p>
        </p:txBody>
      </p:sp>
    </p:spTree>
    <p:extLst>
      <p:ext uri="{BB962C8B-B14F-4D97-AF65-F5344CB8AC3E}">
        <p14:creationId xmlns:p14="http://schemas.microsoft.com/office/powerpoint/2010/main" val="1579037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iter.org/pics/Heating.gif" TargetMode="External"/><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1.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image" Target="../media/image37.emf"/><Relationship Id="rId10" Type="http://schemas.openxmlformats.org/officeDocument/2006/relationships/image" Target="../media/image40.jpeg"/><Relationship Id="rId4" Type="http://schemas.openxmlformats.org/officeDocument/2006/relationships/image" Target="../media/image36.png"/><Relationship Id="rId9"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42.png"/><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43.emf"/><Relationship Id="rId5" Type="http://schemas.openxmlformats.org/officeDocument/2006/relationships/oleObject" Target="../embeddings/oleObject3.bin"/><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1.mpg"/><Relationship Id="rId7" Type="http://schemas.openxmlformats.org/officeDocument/2006/relationships/image" Target="../media/image49.png"/><Relationship Id="rId2" Type="http://schemas.openxmlformats.org/officeDocument/2006/relationships/video" Target="file:////Users/panasyuk/Documents/DOCS%20%202019/TO%20WORK/PRESENTATIONS%20TO%20GO/&#1051;&#1077;&#1082;&#1090;&#1088;&#1086;&#1088;&#1080;&#1080;&#774;%20&#1052;&#1043;&#1059;%20&#1085;&#1086;&#1103;&#1073;&#1088;&#1100;%202019/&#1053;&#1086;&#1074;&#1072;&#1103;%20&#1087;&#1072;&#1087;&#1082;&#1072;/IMPACT%20(&#1082;&#1086;&#1085;&#1074;&#1077;&#1088;&#1090;&#1080;&#1088;&#1086;&#1074;&#1072;&#1085;).mov" TargetMode="External"/><Relationship Id="rId1" Type="http://schemas.microsoft.com/office/2007/relationships/media" Target="file:////Users/panasyuk/Documents/DOCS%20%202019/TO%20WORK/PRESENTATIONS%20TO%20GO/&#1051;&#1077;&#1082;&#1090;&#1088;&#1086;&#1088;&#1080;&#1080;&#774;%20&#1052;&#1043;&#1059;%20&#1085;&#1086;&#1103;&#1073;&#1088;&#1100;%202019/&#1053;&#1086;&#1074;&#1072;&#1103;%20&#1087;&#1072;&#1087;&#1082;&#1072;/IMPACT%20(&#1082;&#1086;&#1085;&#1074;&#1077;&#1088;&#1090;&#1080;&#1088;&#1086;&#1074;&#1072;&#1085;).mov" TargetMode="External"/><Relationship Id="rId6" Type="http://schemas.openxmlformats.org/officeDocument/2006/relationships/image" Target="../media/image48.jpeg"/><Relationship Id="rId5" Type="http://schemas.openxmlformats.org/officeDocument/2006/relationships/slideLayout" Target="../slideLayouts/slideLayout4.xml"/><Relationship Id="rId4" Type="http://schemas.openxmlformats.org/officeDocument/2006/relationships/video" Target="../media/media1.mp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g"/><Relationship Id="rId1" Type="http://schemas.microsoft.com/office/2007/relationships/media" Target="../media/media2.mpg"/><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58.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video" Target="file:////Users/panasyuk/Documents/DOCS%20%202019/TO%20WORK/PRESENTATIONS%20TO%20GO/&#1051;&#1077;&#1082;&#1090;&#1088;&#1086;&#1088;&#1080;&#1080;&#774;%20&#1052;&#1043;&#1059;%20&#1085;&#1086;&#1103;&#1073;&#1088;&#1100;%202019/&#1053;&#1086;&#1074;&#1072;&#1103;%20&#1087;&#1072;&#1087;&#1082;&#1072;/best_of_snrs_sm%20(&#1082;&#1086;&#1085;&#1074;&#1077;&#1088;&#1090;&#1080;&#1088;&#1086;&#1074;&#1072;&#1085;).mov" TargetMode="External"/><Relationship Id="rId1" Type="http://schemas.microsoft.com/office/2007/relationships/media" Target="file:////Users/panasyuk/Documents/DOCS%20%202019/TO%20WORK/PRESENTATIONS%20TO%20GO/&#1051;&#1077;&#1082;&#1090;&#1088;&#1086;&#1088;&#1080;&#1080;&#774;%20&#1052;&#1043;&#1059;%20&#1085;&#1086;&#1103;&#1073;&#1088;&#1100;%202019/&#1053;&#1086;&#1074;&#1072;&#1103;%20&#1087;&#1072;&#1087;&#1082;&#1072;/best_of_snrs_sm%20(&#1082;&#1086;&#1085;&#1074;&#1077;&#1088;&#1090;&#1080;&#1088;&#1086;&#1074;&#1072;&#1085;).mov" TargetMode="Externa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5.jpe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74.png"/><Relationship Id="rId5" Type="http://schemas.microsoft.com/office/2007/relationships/hdphoto" Target="../media/hdphoto1.wdp"/><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80.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9.jpeg"/><Relationship Id="rId5" Type="http://schemas.openxmlformats.org/officeDocument/2006/relationships/image" Target="../media/image78.emf"/><Relationship Id="rId4" Type="http://schemas.openxmlformats.org/officeDocument/2006/relationships/oleObject" Target="../embeddings/oleObject4.bin"/></Relationships>
</file>

<file path=ppt/slides/_rels/slide39.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81.tiff"/><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9.tiff"/><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81.tiff"/><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81.tiff"/><Relationship Id="rId5" Type="http://schemas.openxmlformats.org/officeDocument/2006/relationships/image" Target="../media/image85.jpeg"/><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2.jpg"/></Relationships>
</file>

<file path=ppt/slides/_rels/slide47.xml.rels><?xml version="1.0" encoding="UTF-8" standalone="yes"?>
<Relationships xmlns="http://schemas.openxmlformats.org/package/2006/relationships"><Relationship Id="rId8" Type="http://schemas.openxmlformats.org/officeDocument/2006/relationships/hyperlink" Target="http://ru.wikipedia.org/wiki/%D0%A4%D0%B0%D0%B9%D0%BB:Aldrin.jpg" TargetMode="External"/><Relationship Id="rId3" Type="http://schemas.openxmlformats.org/officeDocument/2006/relationships/hyperlink" Target="http://www.hq.nasa.gov/office/pao/History/ap11ann/kippsphotos/6642.jpg" TargetMode="External"/><Relationship Id="rId7"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en.wikipedia.org/wiki/File:Michael_collins.jpg" TargetMode="External"/><Relationship Id="rId11" Type="http://schemas.openxmlformats.org/officeDocument/2006/relationships/image" Target="../media/image97.png"/><Relationship Id="rId5" Type="http://schemas.openxmlformats.org/officeDocument/2006/relationships/image" Target="../media/image94.png"/><Relationship Id="rId10" Type="http://schemas.openxmlformats.org/officeDocument/2006/relationships/hyperlink" Target="http://www.hq.nasa.gov/office/pao/History/ap11ann/kippsphotos/5528.jpg" TargetMode="External"/><Relationship Id="rId4" Type="http://schemas.openxmlformats.org/officeDocument/2006/relationships/image" Target="../media/image93.png"/><Relationship Id="rId9" Type="http://schemas.openxmlformats.org/officeDocument/2006/relationships/image" Target="../media/image96.png"/></Relationships>
</file>

<file path=ppt/slides/_rels/slide4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100.emf"/></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chart" Target="../charts/chart1.xml"/><Relationship Id="rId7"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png"/><Relationship Id="rId1" Type="http://schemas.openxmlformats.org/officeDocument/2006/relationships/slideLayout" Target="../slideLayouts/slideLayout1.xml"/><Relationship Id="rId5" Type="http://schemas.openxmlformats.org/officeDocument/2006/relationships/image" Target="../media/image110.emf"/><Relationship Id="rId4" Type="http://schemas.openxmlformats.org/officeDocument/2006/relationships/image" Target="../media/image109.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img1.liveinternet.ru/images/attach/c/4/80/651/80651261_32132.jpg" TargetMode="Externa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hyperlink" Target="http://www.yaplakal.com/uploads/post-13-12786696798607.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xml"/><Relationship Id="rId4" Type="http://schemas.openxmlformats.org/officeDocument/2006/relationships/image" Target="../media/image118.jpeg"/></Relationships>
</file>

<file path=ppt/slides/_rels/slide5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png"/><Relationship Id="rId1" Type="http://schemas.openxmlformats.org/officeDocument/2006/relationships/slideLayout" Target="../slideLayouts/slideLayout1.xml"/><Relationship Id="rId5" Type="http://schemas.openxmlformats.org/officeDocument/2006/relationships/image" Target="../media/image110.emf"/><Relationship Id="rId4" Type="http://schemas.openxmlformats.org/officeDocument/2006/relationships/image" Target="../media/image10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emf"/><Relationship Id="rId4" Type="http://schemas.openxmlformats.org/officeDocument/2006/relationships/image" Target="../media/image128.jpeg"/></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33.tiff"/><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34.jpeg"/></Relationships>
</file>

<file path=ppt/slides/_rels/slide7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C868A3B-E8B9-9B4C-A392-98B9BB3F6B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29438" y="757238"/>
            <a:ext cx="3943350" cy="3957637"/>
          </a:xfrm>
          <a:prstGeom prst="rect">
            <a:avLst/>
          </a:prstGeom>
        </p:spPr>
      </p:pic>
      <p:sp>
        <p:nvSpPr>
          <p:cNvPr id="12" name="Прямоугольник 11">
            <a:extLst>
              <a:ext uri="{FF2B5EF4-FFF2-40B4-BE49-F238E27FC236}">
                <a16:creationId xmlns:a16="http://schemas.microsoft.com/office/drawing/2014/main" id="{88239406-7157-6045-865D-AA6E4C2B2478}"/>
              </a:ext>
            </a:extLst>
          </p:cNvPr>
          <p:cNvSpPr/>
          <p:nvPr/>
        </p:nvSpPr>
        <p:spPr>
          <a:xfrm>
            <a:off x="159754" y="1878334"/>
            <a:ext cx="6940233" cy="1446550"/>
          </a:xfrm>
          <a:prstGeom prst="rect">
            <a:avLst/>
          </a:prstGeom>
        </p:spPr>
        <p:txBody>
          <a:bodyPr wrap="none">
            <a:spAutoFit/>
          </a:bodyPr>
          <a:lstStyle/>
          <a:p>
            <a:r>
              <a:rPr lang="ru-RU" sz="4400" b="1" dirty="0">
                <a:solidFill>
                  <a:schemeClr val="bg1"/>
                </a:solidFill>
              </a:rPr>
              <a:t>Радиоактивная Вселенная: </a:t>
            </a:r>
          </a:p>
          <a:p>
            <a:r>
              <a:rPr lang="ru-RU" sz="4400" b="1" dirty="0">
                <a:solidFill>
                  <a:schemeClr val="bg1"/>
                </a:solidFill>
              </a:rPr>
              <a:t>опасно ли лететь на Марс?</a:t>
            </a:r>
            <a:endParaRPr lang="ru-RU" sz="3600" dirty="0">
              <a:solidFill>
                <a:schemeClr val="bg1"/>
              </a:solidFill>
            </a:endParaRPr>
          </a:p>
        </p:txBody>
      </p:sp>
      <p:pic>
        <p:nvPicPr>
          <p:cNvPr id="13" name="Picture 11">
            <a:extLst>
              <a:ext uri="{FF2B5EF4-FFF2-40B4-BE49-F238E27FC236}">
                <a16:creationId xmlns:a16="http://schemas.microsoft.com/office/drawing/2014/main" id="{99DB6A8F-2620-D44B-9545-468BA6390EBC}"/>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9111343" y="2295798"/>
            <a:ext cx="2770414" cy="24288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a:extLst>
              <a:ext uri="{FF2B5EF4-FFF2-40B4-BE49-F238E27FC236}">
                <a16:creationId xmlns:a16="http://schemas.microsoft.com/office/drawing/2014/main" id="{2FDB26BD-6015-D742-9789-20F41F9F49A9}"/>
              </a:ext>
            </a:extLst>
          </p:cNvPr>
          <p:cNvSpPr/>
          <p:nvPr/>
        </p:nvSpPr>
        <p:spPr>
          <a:xfrm>
            <a:off x="2485711" y="5285023"/>
            <a:ext cx="7489551" cy="1384995"/>
          </a:xfrm>
          <a:prstGeom prst="rect">
            <a:avLst/>
          </a:prstGeom>
          <a:solidFill>
            <a:schemeClr val="tx1"/>
          </a:solidFill>
        </p:spPr>
        <p:txBody>
          <a:bodyPr wrap="none">
            <a:spAutoFit/>
          </a:bodyPr>
          <a:lstStyle/>
          <a:p>
            <a:pPr algn="ctr"/>
            <a:r>
              <a:rPr lang="ru-RU" sz="3200" i="1" dirty="0">
                <a:solidFill>
                  <a:schemeClr val="accent5">
                    <a:lumMod val="20000"/>
                    <a:lumOff val="80000"/>
                  </a:schemeClr>
                </a:solidFill>
              </a:rPr>
              <a:t>М.И. Панасюк , НИИ ядерной физики МГУ</a:t>
            </a:r>
          </a:p>
          <a:p>
            <a:pPr algn="ctr"/>
            <a:r>
              <a:rPr lang="ru-RU" sz="3200" i="1" dirty="0">
                <a:solidFill>
                  <a:schemeClr val="accent5">
                    <a:lumMod val="20000"/>
                    <a:lumOff val="80000"/>
                  </a:schemeClr>
                </a:solidFill>
              </a:rPr>
              <a:t>Физический факультет МГУ</a:t>
            </a:r>
          </a:p>
          <a:p>
            <a:pPr algn="ctr"/>
            <a:r>
              <a:rPr lang="ru-RU" sz="2000" dirty="0">
                <a:solidFill>
                  <a:schemeClr val="accent5">
                    <a:lumMod val="20000"/>
                    <a:lumOff val="80000"/>
                  </a:schemeClr>
                </a:solidFill>
              </a:rPr>
              <a:t>Лекторий МГУ, 26.11.2019</a:t>
            </a:r>
          </a:p>
        </p:txBody>
      </p:sp>
      <p:pic>
        <p:nvPicPr>
          <p:cNvPr id="15" name="Picture 8" descr="sinp61">
            <a:extLst>
              <a:ext uri="{FF2B5EF4-FFF2-40B4-BE49-F238E27FC236}">
                <a16:creationId xmlns:a16="http://schemas.microsoft.com/office/drawing/2014/main" id="{01B7E024-3EDE-404C-8A7B-1CA8B0F9E4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5660" y="5440232"/>
            <a:ext cx="1536489" cy="974856"/>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F47A2CF0-BC2C-144B-9D23-E90F1704A8A6}"/>
              </a:ext>
            </a:extLst>
          </p:cNvPr>
          <p:cNvPicPr>
            <a:picLocks noChangeAspect="1"/>
          </p:cNvPicPr>
          <p:nvPr/>
        </p:nvPicPr>
        <p:blipFill>
          <a:blip r:embed="rId5"/>
          <a:stretch>
            <a:fillRect/>
          </a:stretch>
        </p:blipFill>
        <p:spPr>
          <a:xfrm>
            <a:off x="10306050" y="5314950"/>
            <a:ext cx="1295400" cy="1295400"/>
          </a:xfrm>
          <a:prstGeom prst="rect">
            <a:avLst/>
          </a:prstGeom>
        </p:spPr>
      </p:pic>
    </p:spTree>
    <p:extLst>
      <p:ext uri="{BB962C8B-B14F-4D97-AF65-F5344CB8AC3E}">
        <p14:creationId xmlns:p14="http://schemas.microsoft.com/office/powerpoint/2010/main" val="121996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4" name="Picture 6" descr="Earth's Magnetosphere1">
            <a:extLst>
              <a:ext uri="{FF2B5EF4-FFF2-40B4-BE49-F238E27FC236}">
                <a16:creationId xmlns:a16="http://schemas.microsoft.com/office/drawing/2014/main" id="{ED10698D-7446-FC40-944B-D74B1C3028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981075"/>
            <a:ext cx="91440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sp>
        <p:nvSpPr>
          <p:cNvPr id="275459" name="Text Box 7">
            <a:extLst>
              <a:ext uri="{FF2B5EF4-FFF2-40B4-BE49-F238E27FC236}">
                <a16:creationId xmlns:a16="http://schemas.microsoft.com/office/drawing/2014/main" id="{E7F385A2-6ACB-CB4D-BA36-D11034B19C3A}"/>
              </a:ext>
            </a:extLst>
          </p:cNvPr>
          <p:cNvSpPr txBox="1">
            <a:spLocks noChangeArrowheads="1"/>
          </p:cNvSpPr>
          <p:nvPr/>
        </p:nvSpPr>
        <p:spPr bwMode="auto">
          <a:xfrm>
            <a:off x="6096000" y="51577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ru-RU" altLang="ru-RU" sz="2400" b="1">
              <a:solidFill>
                <a:srgbClr val="FFFF00"/>
              </a:solidFill>
            </a:endParaRPr>
          </a:p>
        </p:txBody>
      </p:sp>
      <p:sp>
        <p:nvSpPr>
          <p:cNvPr id="275460" name="Text Box 4">
            <a:extLst>
              <a:ext uri="{FF2B5EF4-FFF2-40B4-BE49-F238E27FC236}">
                <a16:creationId xmlns:a16="http://schemas.microsoft.com/office/drawing/2014/main" id="{0837410F-38D2-CD4B-AC34-7AECE6018D85}"/>
              </a:ext>
            </a:extLst>
          </p:cNvPr>
          <p:cNvSpPr txBox="1">
            <a:spLocks noChangeArrowheads="1"/>
          </p:cNvSpPr>
          <p:nvPr/>
        </p:nvSpPr>
        <p:spPr bwMode="auto">
          <a:xfrm>
            <a:off x="-1784350" y="3305176"/>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ru-RU" altLang="ru-RU"/>
          </a:p>
        </p:txBody>
      </p:sp>
      <p:sp>
        <p:nvSpPr>
          <p:cNvPr id="275471" name="Text Box 15">
            <a:extLst>
              <a:ext uri="{FF2B5EF4-FFF2-40B4-BE49-F238E27FC236}">
                <a16:creationId xmlns:a16="http://schemas.microsoft.com/office/drawing/2014/main" id="{0C2D6DB2-9266-1A4B-86A3-18D2B3F49127}"/>
              </a:ext>
            </a:extLst>
          </p:cNvPr>
          <p:cNvSpPr txBox="1">
            <a:spLocks noChangeArrowheads="1"/>
          </p:cNvSpPr>
          <p:nvPr/>
        </p:nvSpPr>
        <p:spPr bwMode="auto">
          <a:xfrm>
            <a:off x="3198440" y="0"/>
            <a:ext cx="592662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ru-RU" altLang="ru-RU" sz="4800" b="1" dirty="0">
                <a:solidFill>
                  <a:schemeClr val="accent5">
                    <a:lumMod val="20000"/>
                    <a:lumOff val="80000"/>
                  </a:schemeClr>
                </a:solidFill>
              </a:rPr>
              <a:t>Радиационные пояса</a:t>
            </a:r>
          </a:p>
          <a:p>
            <a:pPr algn="ctr" eaLnBrk="0" hangingPunct="0"/>
            <a:r>
              <a:rPr lang="ru-RU" altLang="ru-RU" sz="4800" b="1" dirty="0">
                <a:solidFill>
                  <a:schemeClr val="accent5">
                    <a:lumMod val="20000"/>
                    <a:lumOff val="80000"/>
                  </a:schemeClr>
                </a:solidFill>
              </a:rPr>
              <a:t> Земли</a:t>
            </a:r>
          </a:p>
        </p:txBody>
      </p:sp>
    </p:spTree>
    <p:extLst>
      <p:ext uri="{BB962C8B-B14F-4D97-AF65-F5344CB8AC3E}">
        <p14:creationId xmlns:p14="http://schemas.microsoft.com/office/powerpoint/2010/main" val="4135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blinds(horizontal)">
                                      <p:cBhvr>
                                        <p:cTn id="7"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3410" name="Picture 2" descr="satanom048">
            <a:extLst>
              <a:ext uri="{FF2B5EF4-FFF2-40B4-BE49-F238E27FC236}">
                <a16:creationId xmlns:a16="http://schemas.microsoft.com/office/drawing/2014/main" id="{C6AF0FA8-D31B-8D4E-AA02-742A99795B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Comment 3">
            <a:extLst>
              <a:ext uri="{FF2B5EF4-FFF2-40B4-BE49-F238E27FC236}">
                <a16:creationId xmlns:a16="http://schemas.microsoft.com/office/drawing/2014/main" id="{6C2A4E79-5133-C948-8329-9F9AA5D40130}"/>
              </a:ext>
            </a:extLst>
          </p:cNvPr>
          <p:cNvSpPr>
            <a:spLocks noChangeArrowheads="1"/>
          </p:cNvSpPr>
          <p:nvPr/>
        </p:nvSpPr>
        <p:spPr bwMode="auto">
          <a:xfrm>
            <a:off x="-6445250" y="2565401"/>
            <a:ext cx="3887787" cy="6702425"/>
          </a:xfrm>
          <a:prstGeom prst="rect">
            <a:avLst/>
          </a:prstGeom>
          <a:solidFill>
            <a:srgbClr val="FCFF91"/>
          </a:solidFill>
          <a:ln w="9525">
            <a:solidFill>
              <a:srgbClr val="000000"/>
            </a:solidFill>
            <a:miter lim="800000"/>
            <a:headEnd/>
            <a:tailEnd/>
          </a:ln>
          <a:effectLst>
            <a:outerShdw blurRad="63500" dist="107763" dir="2700000" algn="ctr" rotWithShape="0">
              <a:srgbClr val="000000">
                <a:alpha val="74998"/>
              </a:srgbClr>
            </a:outerShdw>
          </a:effectLst>
          <a:extLst>
            <a:ext uri="{53640926-AAD7-44D8-BBD7-CCE9431645EC}">
              <a14:shadowObscured xmlns:a14="http://schemas.microsoft.com/office/drawing/2010/main" val="1"/>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ru-RU" sz="1600" b="1">
                <a:solidFill>
                  <a:srgbClr val="000000"/>
                </a:solidFill>
              </a:rPr>
              <a:t>Joe Allen:</a:t>
            </a:r>
            <a:endParaRPr lang="en-US" altLang="ru-RU" sz="1600">
              <a:solidFill>
                <a:srgbClr val="000000"/>
              </a:solidFill>
            </a:endParaRPr>
          </a:p>
          <a:p>
            <a:pPr>
              <a:spcBef>
                <a:spcPct val="50000"/>
              </a:spcBef>
              <a:buFontTx/>
              <a:buNone/>
            </a:pPr>
            <a:r>
              <a:rPr lang="en-US" altLang="ru-RU" sz="1600">
                <a:solidFill>
                  <a:srgbClr val="000000"/>
                </a:solidFill>
              </a:rPr>
              <a:t>According to Herb Sauer, a PhD candidate at the University of Iowa at this time, he was the first one to look at the record of returned Geiger counter values from Explorer-2.   He saw the regular pattern of off-scale periods and commented that they had to be a result of system saturation when the satellite was in critical high counting regions, not a loss of signal due to bad transmissions.  Later others looked at the records and agreed.  Over the auroral zone and South Atlantic Anomaly, the sensor was exposed to so much radiation it saturated.</a:t>
            </a:r>
          </a:p>
          <a:p>
            <a:pPr>
              <a:spcBef>
                <a:spcPct val="50000"/>
              </a:spcBef>
              <a:buFontTx/>
              <a:buNone/>
            </a:pPr>
            <a:r>
              <a:rPr lang="en-US" altLang="ru-RU" sz="1600">
                <a:solidFill>
                  <a:srgbClr val="000000"/>
                </a:solidFill>
              </a:rPr>
              <a:t>This scene was a recreation involving the top persons from the department who worked on this experiment.  From the left end of the table, going clockwise, they are:  Carl McIlwane, James Van Allen, George Ludwig, and Ernest Ray. They posed for a commissioned painting of the scene.  This image is from a photograph of the painting.  The painting was given to Mrs. Mary Ray by NSF.</a:t>
            </a:r>
          </a:p>
        </p:txBody>
      </p:sp>
      <p:sp>
        <p:nvSpPr>
          <p:cNvPr id="41989" name="Text Box 5">
            <a:extLst>
              <a:ext uri="{FF2B5EF4-FFF2-40B4-BE49-F238E27FC236}">
                <a16:creationId xmlns:a16="http://schemas.microsoft.com/office/drawing/2014/main" id="{438C57C7-82E1-3B42-BC54-AFECC6910AA2}"/>
              </a:ext>
            </a:extLst>
          </p:cNvPr>
          <p:cNvSpPr txBox="1">
            <a:spLocks noChangeArrowheads="1"/>
          </p:cNvSpPr>
          <p:nvPr/>
        </p:nvSpPr>
        <p:spPr bwMode="auto">
          <a:xfrm>
            <a:off x="2519083" y="0"/>
            <a:ext cx="7153275"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ru-RU" altLang="ru-RU" b="1" dirty="0">
                <a:solidFill>
                  <a:srgbClr val="060000"/>
                </a:solidFill>
              </a:rPr>
              <a:t>«Мой Бог, космос радиоактивен!» </a:t>
            </a:r>
          </a:p>
        </p:txBody>
      </p:sp>
      <p:pic>
        <p:nvPicPr>
          <p:cNvPr id="41990" name="Picture 6">
            <a:extLst>
              <a:ext uri="{FF2B5EF4-FFF2-40B4-BE49-F238E27FC236}">
                <a16:creationId xmlns:a16="http://schemas.microsoft.com/office/drawing/2014/main" id="{563C8525-3C88-384E-B981-C72800CB31A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74825" y="2708276"/>
            <a:ext cx="2236788" cy="2449513"/>
          </a:xfrm>
          <a:prstGeom prst="rect">
            <a:avLst/>
          </a:prstGeom>
          <a:noFill/>
          <a:ln w="9525">
            <a:solidFill>
              <a:schemeClr val="accent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219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4" name="Picture 6" descr="Earth's Magnetosphere1">
            <a:extLst>
              <a:ext uri="{FF2B5EF4-FFF2-40B4-BE49-F238E27FC236}">
                <a16:creationId xmlns:a16="http://schemas.microsoft.com/office/drawing/2014/main" id="{ED10698D-7446-FC40-944B-D74B1C3028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981075"/>
            <a:ext cx="91440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sp>
        <p:nvSpPr>
          <p:cNvPr id="275459" name="Text Box 7">
            <a:extLst>
              <a:ext uri="{FF2B5EF4-FFF2-40B4-BE49-F238E27FC236}">
                <a16:creationId xmlns:a16="http://schemas.microsoft.com/office/drawing/2014/main" id="{E7F385A2-6ACB-CB4D-BA36-D11034B19C3A}"/>
              </a:ext>
            </a:extLst>
          </p:cNvPr>
          <p:cNvSpPr txBox="1">
            <a:spLocks noChangeArrowheads="1"/>
          </p:cNvSpPr>
          <p:nvPr/>
        </p:nvSpPr>
        <p:spPr bwMode="auto">
          <a:xfrm>
            <a:off x="6096000" y="51577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ru-RU" altLang="ru-RU" sz="2400" b="1">
              <a:solidFill>
                <a:srgbClr val="FFFF00"/>
              </a:solidFill>
            </a:endParaRPr>
          </a:p>
        </p:txBody>
      </p:sp>
      <p:sp>
        <p:nvSpPr>
          <p:cNvPr id="275460" name="Text Box 4">
            <a:extLst>
              <a:ext uri="{FF2B5EF4-FFF2-40B4-BE49-F238E27FC236}">
                <a16:creationId xmlns:a16="http://schemas.microsoft.com/office/drawing/2014/main" id="{0837410F-38D2-CD4B-AC34-7AECE6018D85}"/>
              </a:ext>
            </a:extLst>
          </p:cNvPr>
          <p:cNvSpPr txBox="1">
            <a:spLocks noChangeArrowheads="1"/>
          </p:cNvSpPr>
          <p:nvPr/>
        </p:nvSpPr>
        <p:spPr bwMode="auto">
          <a:xfrm>
            <a:off x="-1784350" y="3305176"/>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ru-RU" altLang="ru-RU"/>
          </a:p>
        </p:txBody>
      </p:sp>
      <p:pic>
        <p:nvPicPr>
          <p:cNvPr id="275461" name="Picture 5" descr="james-van-allen-3">
            <a:extLst>
              <a:ext uri="{FF2B5EF4-FFF2-40B4-BE49-F238E27FC236}">
                <a16:creationId xmlns:a16="http://schemas.microsoft.com/office/drawing/2014/main" id="{6D337FCB-D66D-294F-BB16-B7EB3B5E53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5330" y="406587"/>
            <a:ext cx="1722717" cy="221375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75462" name="Picture 15" descr="14K">
            <a:extLst>
              <a:ext uri="{FF2B5EF4-FFF2-40B4-BE49-F238E27FC236}">
                <a16:creationId xmlns:a16="http://schemas.microsoft.com/office/drawing/2014/main" id="{A1FB926F-2168-2B43-9229-727E59D2AA7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16945" y="478304"/>
            <a:ext cx="1566208" cy="2057223"/>
          </a:xfrm>
          <a:prstGeom prst="rect">
            <a:avLst/>
          </a:prstGeom>
          <a:solidFill>
            <a:schemeClr val="tx1"/>
          </a:solidFill>
          <a:ln w="9525">
            <a:solidFill>
              <a:schemeClr val="bg1"/>
            </a:solidFill>
            <a:miter lim="800000"/>
            <a:headEnd/>
            <a:tailEnd/>
          </a:ln>
        </p:spPr>
      </p:pic>
      <p:sp>
        <p:nvSpPr>
          <p:cNvPr id="275463" name="Text Box 7">
            <a:extLst>
              <a:ext uri="{FF2B5EF4-FFF2-40B4-BE49-F238E27FC236}">
                <a16:creationId xmlns:a16="http://schemas.microsoft.com/office/drawing/2014/main" id="{9C79A035-3CFA-CA48-A7E9-44E5217016CC}"/>
              </a:ext>
            </a:extLst>
          </p:cNvPr>
          <p:cNvSpPr txBox="1">
            <a:spLocks noChangeArrowheads="1"/>
          </p:cNvSpPr>
          <p:nvPr/>
        </p:nvSpPr>
        <p:spPr bwMode="auto">
          <a:xfrm>
            <a:off x="9136344" y="2653554"/>
            <a:ext cx="2608406" cy="10772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ru-RU" altLang="ru-RU" sz="3200" b="1" dirty="0"/>
              <a:t>Внешний РПЗ</a:t>
            </a:r>
            <a:endParaRPr lang="en-US" altLang="ru-RU" sz="3200" b="1" dirty="0"/>
          </a:p>
          <a:p>
            <a:pPr algn="ctr" eaLnBrk="0" hangingPunct="0"/>
            <a:r>
              <a:rPr lang="ru-RU" altLang="ru-RU" sz="3200" b="1" dirty="0"/>
              <a:t>Спутник  3</a:t>
            </a:r>
            <a:endParaRPr lang="ru-RU" altLang="ru-RU" b="1" dirty="0"/>
          </a:p>
        </p:txBody>
      </p:sp>
      <p:sp>
        <p:nvSpPr>
          <p:cNvPr id="275464" name="Text Box 8">
            <a:extLst>
              <a:ext uri="{FF2B5EF4-FFF2-40B4-BE49-F238E27FC236}">
                <a16:creationId xmlns:a16="http://schemas.microsoft.com/office/drawing/2014/main" id="{B79F7FA1-C132-F245-AB19-DCCD8189494D}"/>
              </a:ext>
            </a:extLst>
          </p:cNvPr>
          <p:cNvSpPr txBox="1">
            <a:spLocks noChangeArrowheads="1"/>
          </p:cNvSpPr>
          <p:nvPr/>
        </p:nvSpPr>
        <p:spPr bwMode="auto">
          <a:xfrm>
            <a:off x="589151" y="3083860"/>
            <a:ext cx="2925014" cy="15696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ru-RU" altLang="ru-RU" sz="3200" b="1" dirty="0"/>
              <a:t>Внутренний  РПЗ</a:t>
            </a:r>
            <a:endParaRPr lang="en-US" altLang="ru-RU" sz="3200" b="1" dirty="0"/>
          </a:p>
          <a:p>
            <a:pPr algn="ctr" eaLnBrk="0" hangingPunct="0"/>
            <a:r>
              <a:rPr lang="en-US" altLang="ru-RU" sz="3200" b="1" dirty="0"/>
              <a:t>Explorer 1-3</a:t>
            </a:r>
            <a:endParaRPr lang="ru-RU" altLang="ru-RU" sz="2800" b="1" dirty="0"/>
          </a:p>
        </p:txBody>
      </p:sp>
      <p:sp>
        <p:nvSpPr>
          <p:cNvPr id="275465" name="AutoShape 9">
            <a:extLst>
              <a:ext uri="{FF2B5EF4-FFF2-40B4-BE49-F238E27FC236}">
                <a16:creationId xmlns:a16="http://schemas.microsoft.com/office/drawing/2014/main" id="{C6C20E55-1DD1-7B49-98A6-56DC3E202B2B}"/>
              </a:ext>
            </a:extLst>
          </p:cNvPr>
          <p:cNvSpPr>
            <a:spLocks noChangeArrowheads="1"/>
          </p:cNvSpPr>
          <p:nvPr/>
        </p:nvSpPr>
        <p:spPr bwMode="auto">
          <a:xfrm rot="2698248">
            <a:off x="9467057" y="3474333"/>
            <a:ext cx="222428" cy="976313"/>
          </a:xfrm>
          <a:prstGeom prst="downArrow">
            <a:avLst>
              <a:gd name="adj1" fmla="val 50000"/>
              <a:gd name="adj2" fmla="val 50245"/>
            </a:avLst>
          </a:prstGeom>
          <a:solidFill>
            <a:schemeClr val="accent5">
              <a:lumMod val="20000"/>
              <a:lumOff val="80000"/>
            </a:schemeClr>
          </a:solidFill>
          <a:ln w="9525">
            <a:solidFill>
              <a:schemeClr val="tx1"/>
            </a:solidFill>
            <a:miter lim="800000"/>
            <a:headEnd/>
            <a:tailEnd/>
          </a:ln>
          <a:effectLst/>
        </p:spPr>
        <p:txBody>
          <a:bodyPr vert="eaVert" wrap="none" anchor="ctr"/>
          <a:lstStyle/>
          <a:p>
            <a:endParaRPr lang="ru-RU"/>
          </a:p>
        </p:txBody>
      </p:sp>
      <p:sp>
        <p:nvSpPr>
          <p:cNvPr id="275466" name="AutoShape 10">
            <a:extLst>
              <a:ext uri="{FF2B5EF4-FFF2-40B4-BE49-F238E27FC236}">
                <a16:creationId xmlns:a16="http://schemas.microsoft.com/office/drawing/2014/main" id="{76F6D6A1-4DBC-7E44-A2B5-698D4F743F9F}"/>
              </a:ext>
            </a:extLst>
          </p:cNvPr>
          <p:cNvSpPr>
            <a:spLocks noChangeArrowheads="1"/>
          </p:cNvSpPr>
          <p:nvPr/>
        </p:nvSpPr>
        <p:spPr bwMode="auto">
          <a:xfrm rot="10412499" flipH="1" flipV="1">
            <a:off x="3404711" y="3562463"/>
            <a:ext cx="1574298" cy="184260"/>
          </a:xfrm>
          <a:prstGeom prst="rightArrow">
            <a:avLst>
              <a:gd name="adj1" fmla="val 50000"/>
              <a:gd name="adj2" fmla="val 50245"/>
            </a:avLst>
          </a:prstGeom>
          <a:solidFill>
            <a:schemeClr val="accent5">
              <a:lumMod val="20000"/>
              <a:lumOff val="80000"/>
            </a:schemeClr>
          </a:solidFill>
          <a:ln w="9525">
            <a:solidFill>
              <a:schemeClr val="tx1"/>
            </a:solidFill>
            <a:miter lim="800000"/>
            <a:headEnd/>
            <a:tailEnd/>
          </a:ln>
          <a:effectLst/>
        </p:spPr>
        <p:txBody>
          <a:bodyPr wrap="none" anchor="ctr"/>
          <a:lstStyle/>
          <a:p>
            <a:endParaRPr lang="ru-RU"/>
          </a:p>
        </p:txBody>
      </p:sp>
      <p:pic>
        <p:nvPicPr>
          <p:cNvPr id="275467" name="Picture 11" descr="838645885">
            <a:extLst>
              <a:ext uri="{FF2B5EF4-FFF2-40B4-BE49-F238E27FC236}">
                <a16:creationId xmlns:a16="http://schemas.microsoft.com/office/drawing/2014/main" id="{1A1B81F8-712A-AE4D-BE35-1EE4849A99A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910107" y="3894700"/>
            <a:ext cx="2128452" cy="1197254"/>
          </a:xfrm>
          <a:prstGeom prst="rect">
            <a:avLst/>
          </a:prstGeom>
          <a:noFill/>
          <a:extLst>
            <a:ext uri="{909E8E84-426E-40DD-AFC4-6F175D3DCCD1}">
              <a14:hiddenFill xmlns:a14="http://schemas.microsoft.com/office/drawing/2010/main">
                <a:solidFill>
                  <a:srgbClr val="FFFFFF"/>
                </a:solidFill>
              </a14:hiddenFill>
            </a:ext>
          </a:extLst>
        </p:spPr>
      </p:pic>
      <p:pic>
        <p:nvPicPr>
          <p:cNvPr id="275468" name="Picture 12" descr="i?id=2a59cd2191d029467a3a08b2378a28cd&amp;n=13">
            <a:extLst>
              <a:ext uri="{FF2B5EF4-FFF2-40B4-BE49-F238E27FC236}">
                <a16:creationId xmlns:a16="http://schemas.microsoft.com/office/drawing/2014/main" id="{C6C63E2F-A660-C542-BF1B-29004911161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88123" y="2026023"/>
            <a:ext cx="1872177" cy="1165411"/>
          </a:xfrm>
          <a:prstGeom prst="rect">
            <a:avLst/>
          </a:prstGeom>
          <a:noFill/>
          <a:extLst>
            <a:ext uri="{909E8E84-426E-40DD-AFC4-6F175D3DCCD1}">
              <a14:hiddenFill xmlns:a14="http://schemas.microsoft.com/office/drawing/2010/main">
                <a:solidFill>
                  <a:srgbClr val="FFFFFF"/>
                </a:solidFill>
              </a14:hiddenFill>
            </a:ext>
          </a:extLst>
        </p:spPr>
      </p:pic>
      <p:sp>
        <p:nvSpPr>
          <p:cNvPr id="275469" name="Text Box 13">
            <a:extLst>
              <a:ext uri="{FF2B5EF4-FFF2-40B4-BE49-F238E27FC236}">
                <a16:creationId xmlns:a16="http://schemas.microsoft.com/office/drawing/2014/main" id="{C05F5C17-4F08-5142-B976-89EC517DE845}"/>
              </a:ext>
            </a:extLst>
          </p:cNvPr>
          <p:cNvSpPr txBox="1">
            <a:spLocks noChangeArrowheads="1"/>
          </p:cNvSpPr>
          <p:nvPr/>
        </p:nvSpPr>
        <p:spPr bwMode="auto">
          <a:xfrm>
            <a:off x="580261" y="5589589"/>
            <a:ext cx="11290270" cy="1077218"/>
          </a:xfrm>
          <a:prstGeom prst="rect">
            <a:avLst/>
          </a:prstGeom>
          <a:solidFill>
            <a:schemeClr val="accent4"/>
          </a:solidFill>
          <a:ln w="9525">
            <a:solidFill>
              <a:schemeClr val="accent5">
                <a:lumMod val="20000"/>
                <a:lumOff val="80000"/>
              </a:schemeClr>
            </a:solidFill>
            <a:miter lim="800000"/>
            <a:headEnd/>
            <a:tailEnd/>
          </a:ln>
          <a:effectLst/>
        </p:spPr>
        <p:txBody>
          <a:bodyPr wrap="none">
            <a:spAutoFit/>
          </a:bodyPr>
          <a:lstStyle/>
          <a:p>
            <a:pPr algn="ctr" eaLnBrk="0" hangingPunct="0"/>
            <a:r>
              <a:rPr lang="en-US" altLang="ru-RU" sz="3200" b="1" dirty="0"/>
              <a:t>“</a:t>
            </a:r>
            <a:r>
              <a:rPr lang="ru-RU" altLang="ru-RU" sz="3200" b="1" dirty="0"/>
              <a:t>Понятно: зазор между поясами – демилитаризованная зона </a:t>
            </a:r>
          </a:p>
          <a:p>
            <a:pPr algn="ctr" eaLnBrk="0" hangingPunct="0"/>
            <a:r>
              <a:rPr lang="ru-RU" altLang="ru-RU" sz="3200" b="1" dirty="0"/>
              <a:t>между советской и американской зонами влияния!»</a:t>
            </a:r>
            <a:endParaRPr lang="ru-RU" altLang="ru-RU" sz="2800" b="1" dirty="0"/>
          </a:p>
        </p:txBody>
      </p:sp>
      <p:sp>
        <p:nvSpPr>
          <p:cNvPr id="275470" name="AutoShape 14">
            <a:extLst>
              <a:ext uri="{FF2B5EF4-FFF2-40B4-BE49-F238E27FC236}">
                <a16:creationId xmlns:a16="http://schemas.microsoft.com/office/drawing/2014/main" id="{953C9AA6-A55C-A34E-AE25-FD0C68DA7C28}"/>
              </a:ext>
            </a:extLst>
          </p:cNvPr>
          <p:cNvSpPr>
            <a:spLocks noChangeArrowheads="1"/>
          </p:cNvSpPr>
          <p:nvPr/>
        </p:nvSpPr>
        <p:spPr bwMode="auto">
          <a:xfrm rot="13338019">
            <a:off x="7646544" y="3331667"/>
            <a:ext cx="196528" cy="2057400"/>
          </a:xfrm>
          <a:prstGeom prst="downArrow">
            <a:avLst>
              <a:gd name="adj1" fmla="val 50000"/>
              <a:gd name="adj2" fmla="val 105882"/>
            </a:avLst>
          </a:prstGeom>
          <a:solidFill>
            <a:schemeClr val="accent5">
              <a:lumMod val="20000"/>
              <a:lumOff val="80000"/>
            </a:schemeClr>
          </a:solidFill>
          <a:ln w="9525">
            <a:solidFill>
              <a:schemeClr val="tx1"/>
            </a:solidFill>
            <a:miter lim="800000"/>
            <a:headEnd/>
            <a:tailEnd/>
          </a:ln>
          <a:effectLst/>
        </p:spPr>
        <p:txBody>
          <a:bodyPr vert="eaVert" wrap="none" anchor="ctr"/>
          <a:lstStyle/>
          <a:p>
            <a:endParaRPr lang="ru-RU"/>
          </a:p>
        </p:txBody>
      </p:sp>
      <p:sp>
        <p:nvSpPr>
          <p:cNvPr id="275471" name="Text Box 15">
            <a:extLst>
              <a:ext uri="{FF2B5EF4-FFF2-40B4-BE49-F238E27FC236}">
                <a16:creationId xmlns:a16="http://schemas.microsoft.com/office/drawing/2014/main" id="{0C2D6DB2-9266-1A4B-86A3-18D2B3F49127}"/>
              </a:ext>
            </a:extLst>
          </p:cNvPr>
          <p:cNvSpPr txBox="1">
            <a:spLocks noChangeArrowheads="1"/>
          </p:cNvSpPr>
          <p:nvPr/>
        </p:nvSpPr>
        <p:spPr bwMode="auto">
          <a:xfrm>
            <a:off x="3198440" y="0"/>
            <a:ext cx="544892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ru-RU" altLang="ru-RU" sz="4400" b="1" dirty="0">
                <a:solidFill>
                  <a:schemeClr val="accent5">
                    <a:lumMod val="20000"/>
                    <a:lumOff val="80000"/>
                  </a:schemeClr>
                </a:solidFill>
              </a:rPr>
              <a:t>Радиационные пояса</a:t>
            </a:r>
          </a:p>
          <a:p>
            <a:pPr algn="ctr" eaLnBrk="0" hangingPunct="0"/>
            <a:r>
              <a:rPr lang="ru-RU" altLang="ru-RU" sz="4400" b="1" dirty="0">
                <a:solidFill>
                  <a:schemeClr val="accent5">
                    <a:lumMod val="20000"/>
                    <a:lumOff val="80000"/>
                  </a:schemeClr>
                </a:solidFill>
              </a:rPr>
              <a:t> Земли(электроны)</a:t>
            </a:r>
          </a:p>
        </p:txBody>
      </p:sp>
    </p:spTree>
    <p:extLst>
      <p:ext uri="{BB962C8B-B14F-4D97-AF65-F5344CB8AC3E}">
        <p14:creationId xmlns:p14="http://schemas.microsoft.com/office/powerpoint/2010/main" val="108505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blinds(horizontal)">
                                      <p:cBhvr>
                                        <p:cTn id="7" dur="500"/>
                                        <p:tgtEl>
                                          <p:spTgt spid="48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75461"/>
                                        </p:tgtEl>
                                        <p:attrNameLst>
                                          <p:attrName>style.visibility</p:attrName>
                                        </p:attrNameLst>
                                      </p:cBhvr>
                                      <p:to>
                                        <p:strVal val="visible"/>
                                      </p:to>
                                    </p:set>
                                    <p:animEffect transition="in" filter="blinds(horizontal)">
                                      <p:cBhvr>
                                        <p:cTn id="12" dur="500"/>
                                        <p:tgtEl>
                                          <p:spTgt spid="27546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75464"/>
                                        </p:tgtEl>
                                        <p:attrNameLst>
                                          <p:attrName>style.visibility</p:attrName>
                                        </p:attrNameLst>
                                      </p:cBhvr>
                                      <p:to>
                                        <p:strVal val="visible"/>
                                      </p:to>
                                    </p:set>
                                    <p:animEffect transition="in" filter="blinds(horizontal)">
                                      <p:cBhvr>
                                        <p:cTn id="15" dur="500"/>
                                        <p:tgtEl>
                                          <p:spTgt spid="2754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75466"/>
                                        </p:tgtEl>
                                        <p:attrNameLst>
                                          <p:attrName>style.visibility</p:attrName>
                                        </p:attrNameLst>
                                      </p:cBhvr>
                                      <p:to>
                                        <p:strVal val="visible"/>
                                      </p:to>
                                    </p:set>
                                    <p:animEffect transition="in" filter="blinds(horizontal)">
                                      <p:cBhvr>
                                        <p:cTn id="20" dur="500"/>
                                        <p:tgtEl>
                                          <p:spTgt spid="275466"/>
                                        </p:tgtEl>
                                      </p:cBhvr>
                                    </p:animEffect>
                                  </p:childTnLst>
                                </p:cTn>
                              </p:par>
                              <p:par>
                                <p:cTn id="21" presetID="3" presetClass="entr" presetSubtype="10" fill="hold" nodeType="withEffect">
                                  <p:stCondLst>
                                    <p:cond delay="0"/>
                                  </p:stCondLst>
                                  <p:childTnLst>
                                    <p:set>
                                      <p:cBhvr>
                                        <p:cTn id="22" dur="1" fill="hold">
                                          <p:stCondLst>
                                            <p:cond delay="0"/>
                                          </p:stCondLst>
                                        </p:cTn>
                                        <p:tgtEl>
                                          <p:spTgt spid="275468"/>
                                        </p:tgtEl>
                                        <p:attrNameLst>
                                          <p:attrName>style.visibility</p:attrName>
                                        </p:attrNameLst>
                                      </p:cBhvr>
                                      <p:to>
                                        <p:strVal val="visible"/>
                                      </p:to>
                                    </p:set>
                                    <p:animEffect transition="in" filter="blinds(horizontal)">
                                      <p:cBhvr>
                                        <p:cTn id="23" dur="500"/>
                                        <p:tgtEl>
                                          <p:spTgt spid="27546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275462"/>
                                        </p:tgtEl>
                                        <p:attrNameLst>
                                          <p:attrName>style.visibility</p:attrName>
                                        </p:attrNameLst>
                                      </p:cBhvr>
                                      <p:to>
                                        <p:strVal val="visible"/>
                                      </p:to>
                                    </p:set>
                                    <p:animEffect transition="in" filter="blinds(horizontal)">
                                      <p:cBhvr>
                                        <p:cTn id="28" dur="500"/>
                                        <p:tgtEl>
                                          <p:spTgt spid="27546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75463"/>
                                        </p:tgtEl>
                                        <p:attrNameLst>
                                          <p:attrName>style.visibility</p:attrName>
                                        </p:attrNameLst>
                                      </p:cBhvr>
                                      <p:to>
                                        <p:strVal val="visible"/>
                                      </p:to>
                                    </p:set>
                                    <p:animEffect transition="in" filter="blinds(horizontal)">
                                      <p:cBhvr>
                                        <p:cTn id="31" dur="500"/>
                                        <p:tgtEl>
                                          <p:spTgt spid="27546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275465"/>
                                        </p:tgtEl>
                                        <p:attrNameLst>
                                          <p:attrName>style.visibility</p:attrName>
                                        </p:attrNameLst>
                                      </p:cBhvr>
                                      <p:to>
                                        <p:strVal val="visible"/>
                                      </p:to>
                                    </p:set>
                                    <p:animEffect transition="in" filter="blinds(horizontal)">
                                      <p:cBhvr>
                                        <p:cTn id="36" dur="500"/>
                                        <p:tgtEl>
                                          <p:spTgt spid="275465"/>
                                        </p:tgtEl>
                                      </p:cBhvr>
                                    </p:animEffect>
                                  </p:childTnLst>
                                </p:cTn>
                              </p:par>
                              <p:par>
                                <p:cTn id="37" presetID="3" presetClass="entr" presetSubtype="10" fill="hold" nodeType="withEffect">
                                  <p:stCondLst>
                                    <p:cond delay="0"/>
                                  </p:stCondLst>
                                  <p:childTnLst>
                                    <p:set>
                                      <p:cBhvr>
                                        <p:cTn id="38" dur="1" fill="hold">
                                          <p:stCondLst>
                                            <p:cond delay="0"/>
                                          </p:stCondLst>
                                        </p:cTn>
                                        <p:tgtEl>
                                          <p:spTgt spid="275467"/>
                                        </p:tgtEl>
                                        <p:attrNameLst>
                                          <p:attrName>style.visibility</p:attrName>
                                        </p:attrNameLst>
                                      </p:cBhvr>
                                      <p:to>
                                        <p:strVal val="visible"/>
                                      </p:to>
                                    </p:set>
                                    <p:animEffect transition="in" filter="blinds(horizontal)">
                                      <p:cBhvr>
                                        <p:cTn id="39" dur="500"/>
                                        <p:tgtEl>
                                          <p:spTgt spid="27546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275470"/>
                                        </p:tgtEl>
                                        <p:attrNameLst>
                                          <p:attrName>style.visibility</p:attrName>
                                        </p:attrNameLst>
                                      </p:cBhvr>
                                      <p:to>
                                        <p:strVal val="visible"/>
                                      </p:to>
                                    </p:set>
                                    <p:animEffect transition="in" filter="blinds(horizontal)">
                                      <p:cBhvr>
                                        <p:cTn id="44" dur="500"/>
                                        <p:tgtEl>
                                          <p:spTgt spid="27547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75469"/>
                                        </p:tgtEl>
                                        <p:attrNameLst>
                                          <p:attrName>style.visibility</p:attrName>
                                        </p:attrNameLst>
                                      </p:cBhvr>
                                      <p:to>
                                        <p:strVal val="visible"/>
                                      </p:to>
                                    </p:set>
                                    <p:animEffect transition="in" filter="blinds(horizontal)">
                                      <p:cBhvr>
                                        <p:cTn id="49" dur="500"/>
                                        <p:tgtEl>
                                          <p:spTgt spid="275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3" grpId="0" animBg="1"/>
      <p:bldP spid="275464" grpId="0" animBg="1"/>
      <p:bldP spid="2754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183E24DA-C89F-5C4B-865D-FE8716538C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196975"/>
            <a:ext cx="9144000" cy="469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1" name="Line 3">
            <a:extLst>
              <a:ext uri="{FF2B5EF4-FFF2-40B4-BE49-F238E27FC236}">
                <a16:creationId xmlns:a16="http://schemas.microsoft.com/office/drawing/2014/main" id="{72ECB22A-4527-6A49-9B9B-2E163B1EE014}"/>
              </a:ext>
            </a:extLst>
          </p:cNvPr>
          <p:cNvSpPr>
            <a:spLocks noChangeShapeType="1"/>
          </p:cNvSpPr>
          <p:nvPr/>
        </p:nvSpPr>
        <p:spPr bwMode="auto">
          <a:xfrm>
            <a:off x="6705600" y="3505200"/>
            <a:ext cx="3657600" cy="1588"/>
          </a:xfrm>
          <a:prstGeom prst="line">
            <a:avLst/>
          </a:prstGeom>
          <a:noFill/>
          <a:ln w="284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53252" name="Text Box 4">
            <a:extLst>
              <a:ext uri="{FF2B5EF4-FFF2-40B4-BE49-F238E27FC236}">
                <a16:creationId xmlns:a16="http://schemas.microsoft.com/office/drawing/2014/main" id="{1E406AAF-E2D5-B744-B5AD-ADCE5715FCB6}"/>
              </a:ext>
            </a:extLst>
          </p:cNvPr>
          <p:cNvSpPr txBox="1">
            <a:spLocks noChangeArrowheads="1"/>
          </p:cNvSpPr>
          <p:nvPr/>
        </p:nvSpPr>
        <p:spPr bwMode="auto">
          <a:xfrm>
            <a:off x="9821864" y="2859088"/>
            <a:ext cx="90791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FFFFFF"/>
              </a:buClr>
              <a:buFontTx/>
              <a:buNone/>
            </a:pPr>
            <a:r>
              <a:rPr lang="en-GB" altLang="ru-RU" sz="2400" b="1">
                <a:solidFill>
                  <a:srgbClr val="FFFFFF"/>
                </a:solidFill>
              </a:rPr>
              <a:t>~7Rз</a:t>
            </a:r>
          </a:p>
        </p:txBody>
      </p:sp>
      <p:sp>
        <p:nvSpPr>
          <p:cNvPr id="53253" name="Line 5">
            <a:extLst>
              <a:ext uri="{FF2B5EF4-FFF2-40B4-BE49-F238E27FC236}">
                <a16:creationId xmlns:a16="http://schemas.microsoft.com/office/drawing/2014/main" id="{9AD7524C-82F5-6747-970F-522A166AFB5F}"/>
              </a:ext>
            </a:extLst>
          </p:cNvPr>
          <p:cNvSpPr>
            <a:spLocks noChangeShapeType="1"/>
          </p:cNvSpPr>
          <p:nvPr/>
        </p:nvSpPr>
        <p:spPr bwMode="auto">
          <a:xfrm flipV="1">
            <a:off x="9753600" y="3351214"/>
            <a:ext cx="1588" cy="155575"/>
          </a:xfrm>
          <a:prstGeom prst="line">
            <a:avLst/>
          </a:prstGeom>
          <a:noFill/>
          <a:ln w="3816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pic>
        <p:nvPicPr>
          <p:cNvPr id="65542" name="Picture 6">
            <a:extLst>
              <a:ext uri="{FF2B5EF4-FFF2-40B4-BE49-F238E27FC236}">
                <a16:creationId xmlns:a16="http://schemas.microsoft.com/office/drawing/2014/main" id="{CB1013C9-65F7-7C4F-9C8B-0827898D13C1}"/>
              </a:ext>
            </a:extLst>
          </p:cNvPr>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806824" y="907766"/>
            <a:ext cx="4141694" cy="2527584"/>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3" name="Text Box 7">
            <a:extLst>
              <a:ext uri="{FF2B5EF4-FFF2-40B4-BE49-F238E27FC236}">
                <a16:creationId xmlns:a16="http://schemas.microsoft.com/office/drawing/2014/main" id="{E94AD02E-3328-BC4A-A70E-0B09CC995729}"/>
              </a:ext>
            </a:extLst>
          </p:cNvPr>
          <p:cNvSpPr txBox="1">
            <a:spLocks noChangeArrowheads="1"/>
          </p:cNvSpPr>
          <p:nvPr/>
        </p:nvSpPr>
        <p:spPr bwMode="auto">
          <a:xfrm>
            <a:off x="804769" y="3464859"/>
            <a:ext cx="4137584" cy="52540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defTabSz="449263"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000000"/>
              </a:buClr>
              <a:buFontTx/>
              <a:buNone/>
            </a:pPr>
            <a:r>
              <a:rPr lang="en-GB" altLang="ru-RU" sz="1800" b="1" dirty="0">
                <a:solidFill>
                  <a:srgbClr val="000000"/>
                </a:solidFill>
              </a:rPr>
              <a:t> </a:t>
            </a:r>
            <a:r>
              <a:rPr lang="ru-RU" altLang="ru-RU" sz="2400" b="1" dirty="0">
                <a:solidFill>
                  <a:srgbClr val="000000"/>
                </a:solidFill>
              </a:rPr>
              <a:t>Протоны</a:t>
            </a:r>
            <a:r>
              <a:rPr lang="en-GB" altLang="ru-RU" sz="2400" b="1" dirty="0">
                <a:solidFill>
                  <a:srgbClr val="000000"/>
                </a:solidFill>
              </a:rPr>
              <a:t>        </a:t>
            </a:r>
            <a:r>
              <a:rPr lang="ru-RU" altLang="ru-RU" sz="2800" dirty="0">
                <a:solidFill>
                  <a:srgbClr val="000000"/>
                </a:solidFill>
              </a:rPr>
              <a:t>Электроны</a:t>
            </a:r>
            <a:endParaRPr lang="en-GB" altLang="ru-RU" sz="2000" dirty="0">
              <a:solidFill>
                <a:srgbClr val="000000"/>
              </a:solidFill>
            </a:endParaRPr>
          </a:p>
        </p:txBody>
      </p:sp>
      <p:sp>
        <p:nvSpPr>
          <p:cNvPr id="65544" name="Line 8">
            <a:extLst>
              <a:ext uri="{FF2B5EF4-FFF2-40B4-BE49-F238E27FC236}">
                <a16:creationId xmlns:a16="http://schemas.microsoft.com/office/drawing/2014/main" id="{85771C00-2A8E-1F42-A0E2-BABE11C97111}"/>
              </a:ext>
            </a:extLst>
          </p:cNvPr>
          <p:cNvSpPr>
            <a:spLocks noChangeShapeType="1"/>
          </p:cNvSpPr>
          <p:nvPr/>
        </p:nvSpPr>
        <p:spPr bwMode="auto">
          <a:xfrm flipV="1">
            <a:off x="3886200" y="3275014"/>
            <a:ext cx="304800" cy="155575"/>
          </a:xfrm>
          <a:prstGeom prst="line">
            <a:avLst/>
          </a:prstGeom>
          <a:noFill/>
          <a:ln w="7632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65545" name="Line 9">
            <a:extLst>
              <a:ext uri="{FF2B5EF4-FFF2-40B4-BE49-F238E27FC236}">
                <a16:creationId xmlns:a16="http://schemas.microsoft.com/office/drawing/2014/main" id="{C7227493-062C-7848-A84F-24058DEFFC70}"/>
              </a:ext>
            </a:extLst>
          </p:cNvPr>
          <p:cNvSpPr>
            <a:spLocks noChangeShapeType="1"/>
          </p:cNvSpPr>
          <p:nvPr/>
        </p:nvSpPr>
        <p:spPr bwMode="auto">
          <a:xfrm flipH="1" flipV="1">
            <a:off x="2208214" y="3198814"/>
            <a:ext cx="307975" cy="231775"/>
          </a:xfrm>
          <a:prstGeom prst="line">
            <a:avLst/>
          </a:prstGeom>
          <a:noFill/>
          <a:ln w="7632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65546" name="Oval 10">
            <a:extLst>
              <a:ext uri="{FF2B5EF4-FFF2-40B4-BE49-F238E27FC236}">
                <a16:creationId xmlns:a16="http://schemas.microsoft.com/office/drawing/2014/main" id="{1A37B162-0B58-034F-8285-EAFF6A4CAB38}"/>
              </a:ext>
            </a:extLst>
          </p:cNvPr>
          <p:cNvSpPr>
            <a:spLocks noChangeArrowheads="1"/>
          </p:cNvSpPr>
          <p:nvPr/>
        </p:nvSpPr>
        <p:spPr bwMode="auto">
          <a:xfrm>
            <a:off x="4267200" y="2971800"/>
            <a:ext cx="533400" cy="457200"/>
          </a:xfrm>
          <a:prstGeom prst="ellipse">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sp>
        <p:nvSpPr>
          <p:cNvPr id="65547" name="Oval 11">
            <a:extLst>
              <a:ext uri="{FF2B5EF4-FFF2-40B4-BE49-F238E27FC236}">
                <a16:creationId xmlns:a16="http://schemas.microsoft.com/office/drawing/2014/main" id="{5221C7D0-FCD3-3C44-8DE3-C1A015678DCE}"/>
              </a:ext>
            </a:extLst>
          </p:cNvPr>
          <p:cNvSpPr>
            <a:spLocks noChangeArrowheads="1"/>
          </p:cNvSpPr>
          <p:nvPr/>
        </p:nvSpPr>
        <p:spPr bwMode="auto">
          <a:xfrm>
            <a:off x="1752600" y="2971800"/>
            <a:ext cx="457200" cy="457200"/>
          </a:xfrm>
          <a:prstGeom prst="ellipse">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pic>
        <p:nvPicPr>
          <p:cNvPr id="65548" name="Picture 12">
            <a:extLst>
              <a:ext uri="{FF2B5EF4-FFF2-40B4-BE49-F238E27FC236}">
                <a16:creationId xmlns:a16="http://schemas.microsoft.com/office/drawing/2014/main" id="{D2EFA8D4-9CB2-5F42-B9DD-745CC503F82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43700" y="404813"/>
            <a:ext cx="3136900" cy="313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9" name="Picture 13">
            <a:hlinkClick r:id="rId6"/>
            <a:extLst>
              <a:ext uri="{FF2B5EF4-FFF2-40B4-BE49-F238E27FC236}">
                <a16:creationId xmlns:a16="http://schemas.microsoft.com/office/drawing/2014/main" id="{FED2B18D-1FA0-274C-9CDD-EB8E062DEB6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83338" y="3789363"/>
            <a:ext cx="3822700" cy="2779712"/>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50" name="Text Box 14">
            <a:extLst>
              <a:ext uri="{FF2B5EF4-FFF2-40B4-BE49-F238E27FC236}">
                <a16:creationId xmlns:a16="http://schemas.microsoft.com/office/drawing/2014/main" id="{3158EC6A-C826-1444-81D3-433A4EF07824}"/>
              </a:ext>
            </a:extLst>
          </p:cNvPr>
          <p:cNvSpPr txBox="1">
            <a:spLocks noChangeArrowheads="1"/>
          </p:cNvSpPr>
          <p:nvPr/>
        </p:nvSpPr>
        <p:spPr bwMode="auto">
          <a:xfrm>
            <a:off x="8543925" y="476250"/>
            <a:ext cx="1284288" cy="579438"/>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b="1">
                <a:solidFill>
                  <a:srgbClr val="060000"/>
                </a:solidFill>
              </a:rPr>
              <a:t>ИТЭР</a:t>
            </a:r>
            <a:endParaRPr lang="en-US" altLang="ru-RU" b="1">
              <a:solidFill>
                <a:srgbClr val="060000"/>
              </a:solidFill>
            </a:endParaRPr>
          </a:p>
        </p:txBody>
      </p:sp>
      <p:sp>
        <p:nvSpPr>
          <p:cNvPr id="53263" name="Text Box 15">
            <a:extLst>
              <a:ext uri="{FF2B5EF4-FFF2-40B4-BE49-F238E27FC236}">
                <a16:creationId xmlns:a16="http://schemas.microsoft.com/office/drawing/2014/main" id="{3D6E1D79-70C3-414A-911E-605468A888D5}"/>
              </a:ext>
            </a:extLst>
          </p:cNvPr>
          <p:cNvSpPr txBox="1">
            <a:spLocks noChangeArrowheads="1"/>
          </p:cNvSpPr>
          <p:nvPr/>
        </p:nvSpPr>
        <p:spPr bwMode="auto">
          <a:xfrm>
            <a:off x="663482" y="5985530"/>
            <a:ext cx="74147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4000" b="1" dirty="0">
                <a:solidFill>
                  <a:schemeClr val="accent5">
                    <a:lumMod val="20000"/>
                    <a:lumOff val="80000"/>
                  </a:schemeClr>
                </a:solidFill>
              </a:rPr>
              <a:t>Радиационные пояса Земли</a:t>
            </a:r>
          </a:p>
        </p:txBody>
      </p:sp>
    </p:spTree>
    <p:extLst>
      <p:ext uri="{BB962C8B-B14F-4D97-AF65-F5344CB8AC3E}">
        <p14:creationId xmlns:p14="http://schemas.microsoft.com/office/powerpoint/2010/main" val="595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65542"/>
                                        </p:tgtEl>
                                        <p:attrNameLst>
                                          <p:attrName>style.visibility</p:attrName>
                                        </p:attrNameLst>
                                      </p:cBhvr>
                                      <p:to>
                                        <p:strVal val="visible"/>
                                      </p:to>
                                    </p:set>
                                    <p:animEffect transition="in" filter="blinds(vertical)">
                                      <p:cBhvr>
                                        <p:cTn id="7" dur="500"/>
                                        <p:tgtEl>
                                          <p:spTgt spid="65542"/>
                                        </p:tgtEl>
                                      </p:cBhvr>
                                    </p:animEffect>
                                  </p:childTnLst>
                                </p:cTn>
                              </p:par>
                            </p:childTnLst>
                          </p:cTn>
                        </p:par>
                        <p:par>
                          <p:cTn id="8" fill="hold" nodeType="afterGroup">
                            <p:stCondLst>
                              <p:cond delay="500"/>
                            </p:stCondLst>
                            <p:childTnLst>
                              <p:par>
                                <p:cTn id="9" presetID="3" presetClass="entr" presetSubtype="5" fill="hold" nodeType="afterEffect">
                                  <p:stCondLst>
                                    <p:cond delay="0"/>
                                  </p:stCondLst>
                                  <p:childTnLst>
                                    <p:set>
                                      <p:cBhvr>
                                        <p:cTn id="10" dur="1" fill="hold">
                                          <p:stCondLst>
                                            <p:cond delay="0"/>
                                          </p:stCondLst>
                                        </p:cTn>
                                        <p:tgtEl>
                                          <p:spTgt spid="65543"/>
                                        </p:tgtEl>
                                        <p:attrNameLst>
                                          <p:attrName>style.visibility</p:attrName>
                                        </p:attrNameLst>
                                      </p:cBhvr>
                                      <p:to>
                                        <p:strVal val="visible"/>
                                      </p:to>
                                    </p:set>
                                    <p:animEffect transition="in" filter="blinds(vertical)">
                                      <p:cBhvr>
                                        <p:cTn id="11" dur="500"/>
                                        <p:tgtEl>
                                          <p:spTgt spid="65543"/>
                                        </p:tgtEl>
                                      </p:cBhvr>
                                    </p:animEffect>
                                  </p:childTnLst>
                                </p:cTn>
                              </p:par>
                            </p:childTnLst>
                          </p:cTn>
                        </p:par>
                        <p:par>
                          <p:cTn id="12" fill="hold" nodeType="afterGroup">
                            <p:stCondLst>
                              <p:cond delay="1000"/>
                            </p:stCondLst>
                            <p:childTnLst>
                              <p:par>
                                <p:cTn id="13" presetID="3" presetClass="entr" presetSubtype="5" fill="hold" grpId="0" nodeType="afterEffect">
                                  <p:stCondLst>
                                    <p:cond delay="0"/>
                                  </p:stCondLst>
                                  <p:childTnLst>
                                    <p:set>
                                      <p:cBhvr>
                                        <p:cTn id="14" dur="1" fill="hold">
                                          <p:stCondLst>
                                            <p:cond delay="0"/>
                                          </p:stCondLst>
                                        </p:cTn>
                                        <p:tgtEl>
                                          <p:spTgt spid="65546"/>
                                        </p:tgtEl>
                                        <p:attrNameLst>
                                          <p:attrName>style.visibility</p:attrName>
                                        </p:attrNameLst>
                                      </p:cBhvr>
                                      <p:to>
                                        <p:strVal val="visible"/>
                                      </p:to>
                                    </p:set>
                                    <p:animEffect transition="in" filter="blinds(vertical)">
                                      <p:cBhvr>
                                        <p:cTn id="15" dur="500"/>
                                        <p:tgtEl>
                                          <p:spTgt spid="65546"/>
                                        </p:tgtEl>
                                      </p:cBhvr>
                                    </p:animEffect>
                                  </p:childTnLst>
                                </p:cTn>
                              </p:par>
                            </p:childTnLst>
                          </p:cTn>
                        </p:par>
                        <p:par>
                          <p:cTn id="16" fill="hold" nodeType="afterGroup">
                            <p:stCondLst>
                              <p:cond delay="1500"/>
                            </p:stCondLst>
                            <p:childTnLst>
                              <p:par>
                                <p:cTn id="17" presetID="3" presetClass="entr" presetSubtype="5" fill="hold" nodeType="afterEffect">
                                  <p:stCondLst>
                                    <p:cond delay="0"/>
                                  </p:stCondLst>
                                  <p:childTnLst>
                                    <p:set>
                                      <p:cBhvr>
                                        <p:cTn id="18" dur="1" fill="hold">
                                          <p:stCondLst>
                                            <p:cond delay="0"/>
                                          </p:stCondLst>
                                        </p:cTn>
                                        <p:tgtEl>
                                          <p:spTgt spid="65544"/>
                                        </p:tgtEl>
                                        <p:attrNameLst>
                                          <p:attrName>style.visibility</p:attrName>
                                        </p:attrNameLst>
                                      </p:cBhvr>
                                      <p:to>
                                        <p:strVal val="visible"/>
                                      </p:to>
                                    </p:set>
                                    <p:animEffect transition="in" filter="blinds(vertical)">
                                      <p:cBhvr>
                                        <p:cTn id="19" dur="500"/>
                                        <p:tgtEl>
                                          <p:spTgt spid="65544"/>
                                        </p:tgtEl>
                                      </p:cBhvr>
                                    </p:animEffect>
                                  </p:childTnLst>
                                </p:cTn>
                              </p:par>
                            </p:childTnLst>
                          </p:cTn>
                        </p:par>
                        <p:par>
                          <p:cTn id="20" fill="hold" nodeType="afterGroup">
                            <p:stCondLst>
                              <p:cond delay="2000"/>
                            </p:stCondLst>
                            <p:childTnLst>
                              <p:par>
                                <p:cTn id="21" presetID="3" presetClass="entr" presetSubtype="5" fill="hold" grpId="0" nodeType="afterEffect">
                                  <p:stCondLst>
                                    <p:cond delay="0"/>
                                  </p:stCondLst>
                                  <p:childTnLst>
                                    <p:set>
                                      <p:cBhvr>
                                        <p:cTn id="22" dur="1" fill="hold">
                                          <p:stCondLst>
                                            <p:cond delay="0"/>
                                          </p:stCondLst>
                                        </p:cTn>
                                        <p:tgtEl>
                                          <p:spTgt spid="65547"/>
                                        </p:tgtEl>
                                        <p:attrNameLst>
                                          <p:attrName>style.visibility</p:attrName>
                                        </p:attrNameLst>
                                      </p:cBhvr>
                                      <p:to>
                                        <p:strVal val="visible"/>
                                      </p:to>
                                    </p:set>
                                    <p:animEffect transition="in" filter="blinds(vertical)">
                                      <p:cBhvr>
                                        <p:cTn id="23" dur="500"/>
                                        <p:tgtEl>
                                          <p:spTgt spid="65547"/>
                                        </p:tgtEl>
                                      </p:cBhvr>
                                    </p:animEffect>
                                  </p:childTnLst>
                                </p:cTn>
                              </p:par>
                            </p:childTnLst>
                          </p:cTn>
                        </p:par>
                        <p:par>
                          <p:cTn id="24" fill="hold" nodeType="afterGroup">
                            <p:stCondLst>
                              <p:cond delay="2500"/>
                            </p:stCondLst>
                            <p:childTnLst>
                              <p:par>
                                <p:cTn id="25" presetID="3" presetClass="entr" presetSubtype="5" fill="hold" nodeType="afterEffect">
                                  <p:stCondLst>
                                    <p:cond delay="0"/>
                                  </p:stCondLst>
                                  <p:childTnLst>
                                    <p:set>
                                      <p:cBhvr>
                                        <p:cTn id="26" dur="1" fill="hold">
                                          <p:stCondLst>
                                            <p:cond delay="0"/>
                                          </p:stCondLst>
                                        </p:cTn>
                                        <p:tgtEl>
                                          <p:spTgt spid="65545"/>
                                        </p:tgtEl>
                                        <p:attrNameLst>
                                          <p:attrName>style.visibility</p:attrName>
                                        </p:attrNameLst>
                                      </p:cBhvr>
                                      <p:to>
                                        <p:strVal val="visible"/>
                                      </p:to>
                                    </p:set>
                                    <p:animEffect transition="in" filter="blinds(vertical)">
                                      <p:cBhvr>
                                        <p:cTn id="27" dur="500"/>
                                        <p:tgtEl>
                                          <p:spTgt spid="65545"/>
                                        </p:tgtEl>
                                      </p:cBhvr>
                                    </p:animEffect>
                                  </p:childTnLst>
                                </p:cTn>
                              </p:par>
                            </p:childTnLst>
                          </p:cTn>
                        </p:par>
                        <p:par>
                          <p:cTn id="28" fill="hold" nodeType="afterGroup">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65550"/>
                                        </p:tgtEl>
                                        <p:attrNameLst>
                                          <p:attrName>style.visibility</p:attrName>
                                        </p:attrNameLst>
                                      </p:cBhvr>
                                      <p:to>
                                        <p:strVal val="visible"/>
                                      </p:to>
                                    </p:set>
                                    <p:animEffect transition="in" filter="blinds(horizontal)">
                                      <p:cBhvr>
                                        <p:cTn id="31" dur="500"/>
                                        <p:tgtEl>
                                          <p:spTgt spid="6555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65548"/>
                                        </p:tgtEl>
                                        <p:attrNameLst>
                                          <p:attrName>style.visibility</p:attrName>
                                        </p:attrNameLst>
                                      </p:cBhvr>
                                      <p:to>
                                        <p:strVal val="visible"/>
                                      </p:to>
                                    </p:set>
                                    <p:animEffect transition="in" filter="blinds(horizontal)">
                                      <p:cBhvr>
                                        <p:cTn id="36" dur="500"/>
                                        <p:tgtEl>
                                          <p:spTgt spid="6554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65549"/>
                                        </p:tgtEl>
                                        <p:attrNameLst>
                                          <p:attrName>style.visibility</p:attrName>
                                        </p:attrNameLst>
                                      </p:cBhvr>
                                      <p:to>
                                        <p:strVal val="visible"/>
                                      </p:to>
                                    </p:set>
                                    <p:animEffect transition="in" filter="blinds(horizontal)">
                                      <p:cBhvr>
                                        <p:cTn id="41" dur="500"/>
                                        <p:tgtEl>
                                          <p:spTgt spid="65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6" grpId="0" animBg="1"/>
      <p:bldP spid="65547" grpId="0" animBg="1"/>
      <p:bldP spid="655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F97623E-A986-C74F-B55A-8EEB9E91641B}"/>
              </a:ext>
            </a:extLst>
          </p:cNvPr>
          <p:cNvPicPr>
            <a:picLocks noChangeAspect="1"/>
          </p:cNvPicPr>
          <p:nvPr/>
        </p:nvPicPr>
        <p:blipFill>
          <a:blip r:embed="rId2"/>
          <a:stretch>
            <a:fillRect/>
          </a:stretch>
        </p:blipFill>
        <p:spPr>
          <a:xfrm>
            <a:off x="0" y="0"/>
            <a:ext cx="12192000" cy="6858000"/>
          </a:xfrm>
          <a:prstGeom prst="rect">
            <a:avLst/>
          </a:prstGeom>
        </p:spPr>
      </p:pic>
      <p:sp>
        <p:nvSpPr>
          <p:cNvPr id="8" name="Прямоугольник 7">
            <a:extLst>
              <a:ext uri="{FF2B5EF4-FFF2-40B4-BE49-F238E27FC236}">
                <a16:creationId xmlns:a16="http://schemas.microsoft.com/office/drawing/2014/main" id="{60096D3F-D9DB-994B-964F-671C91651DF1}"/>
              </a:ext>
            </a:extLst>
          </p:cNvPr>
          <p:cNvSpPr/>
          <p:nvPr/>
        </p:nvSpPr>
        <p:spPr>
          <a:xfrm>
            <a:off x="6367970" y="3580236"/>
            <a:ext cx="5824030" cy="1323439"/>
          </a:xfrm>
          <a:prstGeom prst="rect">
            <a:avLst/>
          </a:prstGeom>
        </p:spPr>
        <p:txBody>
          <a:bodyPr wrap="none">
            <a:spAutoFit/>
          </a:bodyPr>
          <a:lstStyle/>
          <a:p>
            <a:r>
              <a:rPr lang="ru-RU" altLang="ru-RU" sz="4000" b="1" dirty="0">
                <a:solidFill>
                  <a:schemeClr val="accent4">
                    <a:lumMod val="20000"/>
                    <a:lumOff val="80000"/>
                  </a:schemeClr>
                </a:solidFill>
              </a:rPr>
              <a:t>Радиационная опасность</a:t>
            </a:r>
          </a:p>
          <a:p>
            <a:pPr algn="ctr"/>
            <a:r>
              <a:rPr lang="ru-RU" altLang="ru-RU" sz="4000" b="1" dirty="0">
                <a:solidFill>
                  <a:schemeClr val="accent4">
                    <a:lumMod val="20000"/>
                    <a:lumOff val="80000"/>
                  </a:schemeClr>
                </a:solidFill>
              </a:rPr>
              <a:t> для МКС?</a:t>
            </a:r>
            <a:endParaRPr lang="ru-RU" sz="4000" dirty="0"/>
          </a:p>
        </p:txBody>
      </p:sp>
    </p:spTree>
    <p:extLst>
      <p:ext uri="{BB962C8B-B14F-4D97-AF65-F5344CB8AC3E}">
        <p14:creationId xmlns:p14="http://schemas.microsoft.com/office/powerpoint/2010/main" val="273408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6CB4AF70-3394-1343-BDCD-9149F9D42F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087438"/>
            <a:ext cx="9144000" cy="469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Text Box 3">
            <a:extLst>
              <a:ext uri="{FF2B5EF4-FFF2-40B4-BE49-F238E27FC236}">
                <a16:creationId xmlns:a16="http://schemas.microsoft.com/office/drawing/2014/main" id="{D4BEC0F7-3EF8-1547-A521-97BAA719EF8D}"/>
              </a:ext>
            </a:extLst>
          </p:cNvPr>
          <p:cNvSpPr txBox="1">
            <a:spLocks noChangeArrowheads="1"/>
          </p:cNvSpPr>
          <p:nvPr/>
        </p:nvSpPr>
        <p:spPr bwMode="auto">
          <a:xfrm>
            <a:off x="6971768" y="5362576"/>
            <a:ext cx="3001440" cy="1331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algn="ctr" eaLnBrk="1" hangingPunct="1">
              <a:lnSpc>
                <a:spcPct val="100000"/>
              </a:lnSpc>
              <a:spcBef>
                <a:spcPct val="0"/>
              </a:spcBef>
              <a:buClr>
                <a:srgbClr val="FFFFFF"/>
              </a:buClr>
              <a:buFontTx/>
              <a:buNone/>
            </a:pPr>
            <a:r>
              <a:rPr lang="ru-RU" altLang="ru-RU" sz="3200" dirty="0">
                <a:solidFill>
                  <a:srgbClr val="FFFF00"/>
                </a:solidFill>
                <a:latin typeface="Arial" panose="020B0604020202020204" pitchFamily="34" charset="0"/>
              </a:rPr>
              <a:t>Внешняя зона </a:t>
            </a:r>
            <a:endParaRPr lang="en-GB" altLang="ru-RU" sz="3200" dirty="0">
              <a:solidFill>
                <a:srgbClr val="FFFF00"/>
              </a:solidFill>
              <a:latin typeface="Arial" panose="020B0604020202020204" pitchFamily="34" charset="0"/>
            </a:endParaRPr>
          </a:p>
          <a:p>
            <a:pPr algn="ctr" eaLnBrk="1" hangingPunct="1">
              <a:lnSpc>
                <a:spcPct val="93000"/>
              </a:lnSpc>
              <a:spcBef>
                <a:spcPct val="0"/>
              </a:spcBef>
              <a:buClr>
                <a:srgbClr val="000000"/>
              </a:buClr>
              <a:buFontTx/>
              <a:buNone/>
            </a:pPr>
            <a:r>
              <a:rPr lang="en-GB" altLang="ru-RU" dirty="0">
                <a:solidFill>
                  <a:srgbClr val="FFFF00"/>
                </a:solidFill>
                <a:latin typeface="Arial" panose="020B0604020202020204" pitchFamily="34" charset="0"/>
              </a:rPr>
              <a:t> </a:t>
            </a:r>
            <a:r>
              <a:rPr lang="ru-RU" altLang="ru-RU" sz="2400" dirty="0">
                <a:solidFill>
                  <a:srgbClr val="FFFF00"/>
                </a:solidFill>
                <a:latin typeface="Arial" panose="020B0604020202020204" pitchFamily="34" charset="0"/>
              </a:rPr>
              <a:t>-</a:t>
            </a:r>
            <a:r>
              <a:rPr lang="en-GB" altLang="ru-RU" sz="2400" dirty="0">
                <a:solidFill>
                  <a:srgbClr val="FFFF00"/>
                </a:solidFill>
                <a:latin typeface="Arial" panose="020B0604020202020204" pitchFamily="34" charset="0"/>
              </a:rPr>
              <a:t> </a:t>
            </a:r>
            <a:r>
              <a:rPr lang="ru-RU" altLang="ru-RU" sz="2400" dirty="0">
                <a:solidFill>
                  <a:srgbClr val="FFFF00"/>
                </a:solidFill>
                <a:latin typeface="Arial" panose="020B0604020202020204" pitchFamily="34" charset="0"/>
              </a:rPr>
              <a:t>р  </a:t>
            </a:r>
            <a:r>
              <a:rPr lang="en-US" altLang="ru-RU" sz="2400" dirty="0">
                <a:solidFill>
                  <a:srgbClr val="FFFF00"/>
                </a:solidFill>
                <a:latin typeface="Arial" panose="020B0604020202020204" pitchFamily="34" charset="0"/>
              </a:rPr>
              <a:t>up to </a:t>
            </a:r>
            <a:r>
              <a:rPr lang="ru-RU" altLang="ru-RU" sz="2400" dirty="0">
                <a:solidFill>
                  <a:srgbClr val="FFFF00"/>
                </a:solidFill>
                <a:latin typeface="Arial" panose="020B0604020202020204" pitchFamily="34" charset="0"/>
              </a:rPr>
              <a:t> </a:t>
            </a:r>
            <a:r>
              <a:rPr lang="en-US" altLang="ru-RU" sz="2400" dirty="0">
                <a:solidFill>
                  <a:srgbClr val="FFFF00"/>
                </a:solidFill>
                <a:latin typeface="Arial" panose="020B0604020202020204" pitchFamily="34" charset="0"/>
              </a:rPr>
              <a:t>~ MeV’s</a:t>
            </a:r>
            <a:endParaRPr lang="ru-RU" altLang="ru-RU" sz="2400" dirty="0">
              <a:solidFill>
                <a:srgbClr val="FFFF00"/>
              </a:solidFill>
              <a:latin typeface="Arial" panose="020B0604020202020204" pitchFamily="34" charset="0"/>
            </a:endParaRPr>
          </a:p>
          <a:p>
            <a:pPr algn="ctr" eaLnBrk="1" hangingPunct="1">
              <a:lnSpc>
                <a:spcPct val="93000"/>
              </a:lnSpc>
              <a:spcBef>
                <a:spcPct val="0"/>
              </a:spcBef>
              <a:buClr>
                <a:srgbClr val="000000"/>
              </a:buClr>
              <a:buFontTx/>
              <a:buNone/>
            </a:pPr>
            <a:r>
              <a:rPr lang="ru-RU" altLang="ru-RU" sz="2400" dirty="0">
                <a:solidFill>
                  <a:srgbClr val="FFFF00"/>
                </a:solidFill>
                <a:latin typeface="Arial" panose="020B0604020202020204" pitchFamily="34" charset="0"/>
              </a:rPr>
              <a:t> - е  </a:t>
            </a:r>
            <a:r>
              <a:rPr lang="en-US" altLang="ru-RU" sz="2400" dirty="0">
                <a:solidFill>
                  <a:srgbClr val="FFFF00"/>
                </a:solidFill>
                <a:latin typeface="Arial" panose="020B0604020202020204" pitchFamily="34" charset="0"/>
              </a:rPr>
              <a:t>to several MeV</a:t>
            </a:r>
            <a:endParaRPr lang="en-GB" altLang="ru-RU" sz="3200" dirty="0">
              <a:solidFill>
                <a:srgbClr val="FFFF00"/>
              </a:solidFill>
              <a:latin typeface="Arial" panose="020B0604020202020204" pitchFamily="34" charset="0"/>
            </a:endParaRPr>
          </a:p>
        </p:txBody>
      </p:sp>
      <p:sp>
        <p:nvSpPr>
          <p:cNvPr id="25604" name="Rectangle 4">
            <a:extLst>
              <a:ext uri="{FF2B5EF4-FFF2-40B4-BE49-F238E27FC236}">
                <a16:creationId xmlns:a16="http://schemas.microsoft.com/office/drawing/2014/main" id="{CE7AC42F-E9D9-3E4B-85B0-DAA795C2D16C}"/>
              </a:ext>
            </a:extLst>
          </p:cNvPr>
          <p:cNvSpPr>
            <a:spLocks noChangeArrowheads="1"/>
          </p:cNvSpPr>
          <p:nvPr/>
        </p:nvSpPr>
        <p:spPr bwMode="auto">
          <a:xfrm>
            <a:off x="1847851" y="5362576"/>
            <a:ext cx="3812175" cy="1510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Clr>
                <a:srgbClr val="FFFFFF"/>
              </a:buClr>
              <a:buFontTx/>
              <a:buNone/>
            </a:pPr>
            <a:r>
              <a:rPr lang="ru-RU" altLang="ru-RU" sz="3600" dirty="0">
                <a:solidFill>
                  <a:srgbClr val="FFFF00"/>
                </a:solidFill>
                <a:latin typeface="Arial" panose="020B0604020202020204" pitchFamily="34" charset="0"/>
              </a:rPr>
              <a:t>Внутренняя зона</a:t>
            </a:r>
            <a:endParaRPr lang="en-GB" altLang="ru-RU" sz="3600" dirty="0">
              <a:solidFill>
                <a:srgbClr val="FFFF00"/>
              </a:solidFill>
              <a:latin typeface="Arial" panose="020B0604020202020204" pitchFamily="34" charset="0"/>
            </a:endParaRPr>
          </a:p>
          <a:p>
            <a:pPr eaLnBrk="1" hangingPunct="1">
              <a:lnSpc>
                <a:spcPct val="100000"/>
              </a:lnSpc>
              <a:spcBef>
                <a:spcPct val="0"/>
              </a:spcBef>
              <a:buClr>
                <a:srgbClr val="FFFFFF"/>
              </a:buClr>
              <a:buFontTx/>
              <a:buNone/>
            </a:pPr>
            <a:r>
              <a:rPr lang="en-GB" altLang="ru-RU" sz="2400" dirty="0">
                <a:solidFill>
                  <a:srgbClr val="FFFF00"/>
                </a:solidFill>
                <a:latin typeface="Arial" panose="020B0604020202020204" pitchFamily="34" charset="0"/>
              </a:rPr>
              <a:t>  </a:t>
            </a:r>
            <a:r>
              <a:rPr lang="ru-RU" altLang="ru-RU" sz="2400" dirty="0">
                <a:solidFill>
                  <a:srgbClr val="FFFF00"/>
                </a:solidFill>
                <a:latin typeface="Arial" panose="020B0604020202020204" pitchFamily="34" charset="0"/>
              </a:rPr>
              <a:t>-</a:t>
            </a:r>
            <a:r>
              <a:rPr lang="en-GB" altLang="ru-RU" sz="2400" dirty="0">
                <a:solidFill>
                  <a:srgbClr val="FFFF00"/>
                </a:solidFill>
                <a:latin typeface="Arial" panose="020B0604020202020204" pitchFamily="34" charset="0"/>
              </a:rPr>
              <a:t> </a:t>
            </a:r>
            <a:r>
              <a:rPr lang="ru-RU" altLang="ru-RU" dirty="0">
                <a:solidFill>
                  <a:srgbClr val="FFFF00"/>
                </a:solidFill>
                <a:latin typeface="Arial" panose="020B0604020202020204" pitchFamily="34" charset="0"/>
              </a:rPr>
              <a:t>р  </a:t>
            </a:r>
            <a:r>
              <a:rPr lang="en-US" altLang="ru-RU" dirty="0">
                <a:solidFill>
                  <a:srgbClr val="FFFF00"/>
                </a:solidFill>
                <a:latin typeface="Arial" panose="020B0604020202020204" pitchFamily="34" charset="0"/>
              </a:rPr>
              <a:t>up to 100’s MeV</a:t>
            </a:r>
            <a:r>
              <a:rPr lang="ru-RU" altLang="ru-RU" dirty="0">
                <a:solidFill>
                  <a:srgbClr val="FFFF00"/>
                </a:solidFill>
                <a:latin typeface="Arial" panose="020B0604020202020204" pitchFamily="34" charset="0"/>
              </a:rPr>
              <a:t> </a:t>
            </a:r>
            <a:endParaRPr lang="en-US" altLang="ru-RU" dirty="0">
              <a:solidFill>
                <a:srgbClr val="FFFF00"/>
              </a:solidFill>
              <a:latin typeface="Arial" panose="020B0604020202020204" pitchFamily="34" charset="0"/>
            </a:endParaRPr>
          </a:p>
          <a:p>
            <a:pPr eaLnBrk="1" hangingPunct="1">
              <a:lnSpc>
                <a:spcPct val="100000"/>
              </a:lnSpc>
              <a:spcBef>
                <a:spcPct val="0"/>
              </a:spcBef>
              <a:buClr>
                <a:srgbClr val="FFFFFF"/>
              </a:buClr>
              <a:buFontTx/>
              <a:buNone/>
            </a:pPr>
            <a:r>
              <a:rPr lang="ru-RU" altLang="ru-RU" dirty="0">
                <a:solidFill>
                  <a:srgbClr val="FFFF00"/>
                </a:solidFill>
                <a:latin typeface="Arial" panose="020B0604020202020204" pitchFamily="34" charset="0"/>
              </a:rPr>
              <a:t>- е  </a:t>
            </a:r>
            <a:r>
              <a:rPr lang="en-US" altLang="ru-RU" dirty="0">
                <a:solidFill>
                  <a:srgbClr val="FFFF00"/>
                </a:solidFill>
                <a:latin typeface="Arial" panose="020B0604020202020204" pitchFamily="34" charset="0"/>
              </a:rPr>
              <a:t>up to several MeV</a:t>
            </a:r>
            <a:endParaRPr lang="en-GB" altLang="ru-RU" sz="2400" dirty="0">
              <a:solidFill>
                <a:srgbClr val="FFFF00"/>
              </a:solidFill>
              <a:latin typeface="Arial" panose="020B0604020202020204" pitchFamily="34" charset="0"/>
            </a:endParaRPr>
          </a:p>
        </p:txBody>
      </p:sp>
      <p:sp>
        <p:nvSpPr>
          <p:cNvPr id="25605" name="Line 5">
            <a:extLst>
              <a:ext uri="{FF2B5EF4-FFF2-40B4-BE49-F238E27FC236}">
                <a16:creationId xmlns:a16="http://schemas.microsoft.com/office/drawing/2014/main" id="{DEE5A8A6-6E18-3A4F-BA6A-D46CA3DD14A0}"/>
              </a:ext>
            </a:extLst>
          </p:cNvPr>
          <p:cNvSpPr>
            <a:spLocks noChangeShapeType="1"/>
          </p:cNvSpPr>
          <p:nvPr/>
        </p:nvSpPr>
        <p:spPr bwMode="auto">
          <a:xfrm flipV="1">
            <a:off x="8543926" y="3789363"/>
            <a:ext cx="860425" cy="1573212"/>
          </a:xfrm>
          <a:prstGeom prst="line">
            <a:avLst/>
          </a:prstGeom>
          <a:noFill/>
          <a:ln w="572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5606" name="Line 6">
            <a:extLst>
              <a:ext uri="{FF2B5EF4-FFF2-40B4-BE49-F238E27FC236}">
                <a16:creationId xmlns:a16="http://schemas.microsoft.com/office/drawing/2014/main" id="{31A1B80D-2BBE-DF48-B5F3-404290F7D1E2}"/>
              </a:ext>
            </a:extLst>
          </p:cNvPr>
          <p:cNvSpPr>
            <a:spLocks noChangeShapeType="1"/>
          </p:cNvSpPr>
          <p:nvPr/>
        </p:nvSpPr>
        <p:spPr bwMode="auto">
          <a:xfrm flipV="1">
            <a:off x="4295776" y="3789363"/>
            <a:ext cx="792163" cy="1985962"/>
          </a:xfrm>
          <a:prstGeom prst="line">
            <a:avLst/>
          </a:prstGeom>
          <a:noFill/>
          <a:ln w="572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5607" name="Line 7">
            <a:extLst>
              <a:ext uri="{FF2B5EF4-FFF2-40B4-BE49-F238E27FC236}">
                <a16:creationId xmlns:a16="http://schemas.microsoft.com/office/drawing/2014/main" id="{16332DB7-4D66-894D-AB39-DDA3420CEF44}"/>
              </a:ext>
            </a:extLst>
          </p:cNvPr>
          <p:cNvSpPr>
            <a:spLocks noChangeShapeType="1"/>
          </p:cNvSpPr>
          <p:nvPr/>
        </p:nvSpPr>
        <p:spPr bwMode="auto">
          <a:xfrm>
            <a:off x="6643688" y="3429000"/>
            <a:ext cx="3657600" cy="1588"/>
          </a:xfrm>
          <a:prstGeom prst="line">
            <a:avLst/>
          </a:prstGeom>
          <a:noFill/>
          <a:ln w="284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5608" name="Text Box 8">
            <a:extLst>
              <a:ext uri="{FF2B5EF4-FFF2-40B4-BE49-F238E27FC236}">
                <a16:creationId xmlns:a16="http://schemas.microsoft.com/office/drawing/2014/main" id="{23A3F8AB-BA04-0C45-9E54-0CD3A45C39E6}"/>
              </a:ext>
            </a:extLst>
          </p:cNvPr>
          <p:cNvSpPr txBox="1">
            <a:spLocks noChangeArrowheads="1"/>
          </p:cNvSpPr>
          <p:nvPr/>
        </p:nvSpPr>
        <p:spPr bwMode="auto">
          <a:xfrm>
            <a:off x="9821863" y="2859088"/>
            <a:ext cx="9271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anose="020F0502020204030204" pitchFamily="34" charset="0"/>
              </a:defRPr>
            </a:lvl9pPr>
          </a:lstStyle>
          <a:p>
            <a:pPr eaLnBrk="1" hangingPunct="1">
              <a:lnSpc>
                <a:spcPct val="100000"/>
              </a:lnSpc>
              <a:spcBef>
                <a:spcPct val="0"/>
              </a:spcBef>
              <a:buClr>
                <a:srgbClr val="FFFFFF"/>
              </a:buClr>
              <a:buFontTx/>
              <a:buNone/>
            </a:pPr>
            <a:r>
              <a:rPr lang="en-GB" altLang="ru-RU" sz="2400" b="1">
                <a:solidFill>
                  <a:srgbClr val="FFFFFF"/>
                </a:solidFill>
                <a:latin typeface="Arial" panose="020B0604020202020204" pitchFamily="34" charset="0"/>
              </a:rPr>
              <a:t>~7Re</a:t>
            </a:r>
          </a:p>
        </p:txBody>
      </p:sp>
      <p:sp>
        <p:nvSpPr>
          <p:cNvPr id="25609" name="Line 9">
            <a:extLst>
              <a:ext uri="{FF2B5EF4-FFF2-40B4-BE49-F238E27FC236}">
                <a16:creationId xmlns:a16="http://schemas.microsoft.com/office/drawing/2014/main" id="{76CDB186-CCF6-314F-9BE2-BA5FBCBD8766}"/>
              </a:ext>
            </a:extLst>
          </p:cNvPr>
          <p:cNvSpPr>
            <a:spLocks noChangeShapeType="1"/>
          </p:cNvSpPr>
          <p:nvPr/>
        </p:nvSpPr>
        <p:spPr bwMode="auto">
          <a:xfrm flipV="1">
            <a:off x="9753600" y="3351214"/>
            <a:ext cx="1588" cy="155575"/>
          </a:xfrm>
          <a:prstGeom prst="line">
            <a:avLst/>
          </a:prstGeom>
          <a:noFill/>
          <a:ln w="3816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81930" name="Text Box 16">
            <a:extLst>
              <a:ext uri="{FF2B5EF4-FFF2-40B4-BE49-F238E27FC236}">
                <a16:creationId xmlns:a16="http://schemas.microsoft.com/office/drawing/2014/main" id="{F09CBF3C-44F9-834C-8ABE-D06BB8A222D6}"/>
              </a:ext>
            </a:extLst>
          </p:cNvPr>
          <p:cNvSpPr txBox="1">
            <a:spLocks noChangeArrowheads="1"/>
          </p:cNvSpPr>
          <p:nvPr/>
        </p:nvSpPr>
        <p:spPr bwMode="auto">
          <a:xfrm>
            <a:off x="3014664" y="352426"/>
            <a:ext cx="74158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ru-RU" altLang="ru-RU" sz="4000" b="1" dirty="0">
                <a:solidFill>
                  <a:schemeClr val="accent5">
                    <a:lumMod val="40000"/>
                    <a:lumOff val="60000"/>
                  </a:schemeClr>
                </a:solidFill>
              </a:rPr>
              <a:t>Радиационные пояса Земли</a:t>
            </a:r>
          </a:p>
        </p:txBody>
      </p:sp>
      <p:sp>
        <p:nvSpPr>
          <p:cNvPr id="2" name="Овал 1">
            <a:extLst>
              <a:ext uri="{FF2B5EF4-FFF2-40B4-BE49-F238E27FC236}">
                <a16:creationId xmlns:a16="http://schemas.microsoft.com/office/drawing/2014/main" id="{05508425-6C00-324B-8E90-8A645D9D3BF0}"/>
              </a:ext>
            </a:extLst>
          </p:cNvPr>
          <p:cNvSpPr/>
          <p:nvPr/>
        </p:nvSpPr>
        <p:spPr>
          <a:xfrm>
            <a:off x="5087939" y="2534381"/>
            <a:ext cx="1673225" cy="1733550"/>
          </a:xfrm>
          <a:prstGeom prst="ellipse">
            <a:avLst/>
          </a:prstGeom>
          <a:solidFill>
            <a:schemeClr val="accent1">
              <a:alpha val="0"/>
            </a:schemeClr>
          </a:solidFill>
          <a:ln w="635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5612" name="TextBox 2">
            <a:extLst>
              <a:ext uri="{FF2B5EF4-FFF2-40B4-BE49-F238E27FC236}">
                <a16:creationId xmlns:a16="http://schemas.microsoft.com/office/drawing/2014/main" id="{1FB5F502-ACE0-1C46-B9CF-8560117B859E}"/>
              </a:ext>
            </a:extLst>
          </p:cNvPr>
          <p:cNvSpPr txBox="1">
            <a:spLocks noChangeArrowheads="1"/>
          </p:cNvSpPr>
          <p:nvPr/>
        </p:nvSpPr>
        <p:spPr bwMode="auto">
          <a:xfrm>
            <a:off x="6391276" y="2092326"/>
            <a:ext cx="3197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dirty="0">
                <a:solidFill>
                  <a:schemeClr val="bg1"/>
                </a:solidFill>
                <a:latin typeface="Arial" panose="020B0604020202020204" pitchFamily="34" charset="0"/>
              </a:rPr>
              <a:t>LEO, 400 km (ISS)</a:t>
            </a:r>
            <a:endParaRPr lang="ru-RU" altLang="ru-RU" dirty="0">
              <a:solidFill>
                <a:schemeClr val="bg1"/>
              </a:solidFill>
              <a:latin typeface="Arial" panose="020B0604020202020204" pitchFamily="34" charset="0"/>
            </a:endParaRPr>
          </a:p>
        </p:txBody>
      </p:sp>
    </p:spTree>
    <p:extLst>
      <p:ext uri="{BB962C8B-B14F-4D97-AF65-F5344CB8AC3E}">
        <p14:creationId xmlns:p14="http://schemas.microsoft.com/office/powerpoint/2010/main" val="30344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A966C669-28B3-1645-9F11-5AFF06EFEC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874" y="1549406"/>
            <a:ext cx="6084168" cy="45631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Text Box 3">
            <a:extLst>
              <a:ext uri="{FF2B5EF4-FFF2-40B4-BE49-F238E27FC236}">
                <a16:creationId xmlns:a16="http://schemas.microsoft.com/office/drawing/2014/main" id="{4D8A939A-BA3D-0B46-B621-9167991C5ABB}"/>
              </a:ext>
            </a:extLst>
          </p:cNvPr>
          <p:cNvSpPr txBox="1">
            <a:spLocks noChangeArrowheads="1"/>
          </p:cNvSpPr>
          <p:nvPr/>
        </p:nvSpPr>
        <p:spPr bwMode="auto">
          <a:xfrm>
            <a:off x="1495758" y="280527"/>
            <a:ext cx="9822217" cy="925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a:spcBef>
                <a:spcPct val="0"/>
              </a:spcBef>
              <a:buClr>
                <a:srgbClr val="FFFF00"/>
              </a:buClr>
              <a:buFont typeface="Comic Sans MS" panose="030F0902030302020204" pitchFamily="66" charset="0"/>
              <a:buNone/>
            </a:pPr>
            <a:r>
              <a:rPr lang="ru-RU" altLang="ru-RU" sz="5400" dirty="0">
                <a:solidFill>
                  <a:schemeClr val="accent5">
                    <a:lumMod val="20000"/>
                    <a:lumOff val="80000"/>
                  </a:schemeClr>
                </a:solidFill>
                <a:latin typeface="+mj-lt"/>
                <a:cs typeface="+mn-cs"/>
              </a:rPr>
              <a:t>Радиационное окружение Земли</a:t>
            </a:r>
            <a:endParaRPr lang="en-GB" altLang="ru-RU" sz="5400" dirty="0">
              <a:solidFill>
                <a:schemeClr val="accent5">
                  <a:lumMod val="20000"/>
                  <a:lumOff val="80000"/>
                </a:schemeClr>
              </a:solidFill>
              <a:latin typeface="+mj-lt"/>
              <a:cs typeface="+mn-cs"/>
            </a:endParaRPr>
          </a:p>
        </p:txBody>
      </p:sp>
      <p:sp>
        <p:nvSpPr>
          <p:cNvPr id="16388" name="Oval 4">
            <a:extLst>
              <a:ext uri="{FF2B5EF4-FFF2-40B4-BE49-F238E27FC236}">
                <a16:creationId xmlns:a16="http://schemas.microsoft.com/office/drawing/2014/main" id="{3F163595-7CAF-8249-AC9D-1E57016B0222}"/>
              </a:ext>
            </a:extLst>
          </p:cNvPr>
          <p:cNvSpPr>
            <a:spLocks noChangeArrowheads="1"/>
          </p:cNvSpPr>
          <p:nvPr/>
        </p:nvSpPr>
        <p:spPr bwMode="auto">
          <a:xfrm>
            <a:off x="2685184" y="3016461"/>
            <a:ext cx="1296144" cy="1296144"/>
          </a:xfrm>
          <a:prstGeom prst="ellipse">
            <a:avLst/>
          </a:prstGeom>
          <a:noFill/>
          <a:ln w="57240">
            <a:solidFill>
              <a:srgbClr val="FFFFFF"/>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sp>
        <p:nvSpPr>
          <p:cNvPr id="16389" name="Text Box 5">
            <a:extLst>
              <a:ext uri="{FF2B5EF4-FFF2-40B4-BE49-F238E27FC236}">
                <a16:creationId xmlns:a16="http://schemas.microsoft.com/office/drawing/2014/main" id="{7F32ED59-9805-C94C-B1C8-4B033D19FDBA}"/>
              </a:ext>
            </a:extLst>
          </p:cNvPr>
          <p:cNvSpPr txBox="1">
            <a:spLocks noChangeArrowheads="1"/>
          </p:cNvSpPr>
          <p:nvPr/>
        </p:nvSpPr>
        <p:spPr bwMode="auto">
          <a:xfrm>
            <a:off x="609398" y="6053946"/>
            <a:ext cx="3562491"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FFFFFF"/>
              </a:buClr>
              <a:buFont typeface="Comic Sans MS" panose="030F0902030302020204" pitchFamily="66" charset="0"/>
              <a:buNone/>
            </a:pPr>
            <a:r>
              <a:rPr lang="ru-RU" altLang="ru-RU" dirty="0">
                <a:solidFill>
                  <a:srgbClr val="FFFFFF"/>
                </a:solidFill>
                <a:latin typeface="+mj-lt"/>
                <a:cs typeface="+mn-cs"/>
              </a:rPr>
              <a:t>Высота полета МКС</a:t>
            </a:r>
            <a:endParaRPr lang="en-GB" altLang="ru-RU" dirty="0">
              <a:solidFill>
                <a:srgbClr val="FFFFFF"/>
              </a:solidFill>
              <a:latin typeface="+mj-lt"/>
              <a:cs typeface="+mn-cs"/>
            </a:endParaRPr>
          </a:p>
        </p:txBody>
      </p:sp>
      <p:sp>
        <p:nvSpPr>
          <p:cNvPr id="16391" name="Line 7">
            <a:extLst>
              <a:ext uri="{FF2B5EF4-FFF2-40B4-BE49-F238E27FC236}">
                <a16:creationId xmlns:a16="http://schemas.microsoft.com/office/drawing/2014/main" id="{478A6696-4517-4447-907A-3B4AED6A1E9E}"/>
              </a:ext>
            </a:extLst>
          </p:cNvPr>
          <p:cNvSpPr>
            <a:spLocks noChangeShapeType="1"/>
          </p:cNvSpPr>
          <p:nvPr/>
        </p:nvSpPr>
        <p:spPr bwMode="auto">
          <a:xfrm flipV="1">
            <a:off x="2082226" y="4245369"/>
            <a:ext cx="936104" cy="1728192"/>
          </a:xfrm>
          <a:prstGeom prst="line">
            <a:avLst/>
          </a:prstGeom>
          <a:noFill/>
          <a:ln w="3816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6393" name="Text Box 9">
            <a:extLst>
              <a:ext uri="{FF2B5EF4-FFF2-40B4-BE49-F238E27FC236}">
                <a16:creationId xmlns:a16="http://schemas.microsoft.com/office/drawing/2014/main" id="{4E2FE7E7-E929-0C48-BE33-90956B0D1D60}"/>
              </a:ext>
            </a:extLst>
          </p:cNvPr>
          <p:cNvSpPr txBox="1">
            <a:spLocks noChangeArrowheads="1"/>
          </p:cNvSpPr>
          <p:nvPr/>
        </p:nvSpPr>
        <p:spPr bwMode="auto">
          <a:xfrm>
            <a:off x="2313247" y="5649280"/>
            <a:ext cx="119165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FFFFFF"/>
              </a:buClr>
              <a:buFontTx/>
              <a:buNone/>
            </a:pPr>
            <a:r>
              <a:rPr lang="en-GB" altLang="ru-RU" sz="2400" dirty="0">
                <a:solidFill>
                  <a:srgbClr val="FFFFFF"/>
                </a:solidFill>
              </a:rPr>
              <a:t>400 km</a:t>
            </a:r>
          </a:p>
        </p:txBody>
      </p:sp>
      <p:pic>
        <p:nvPicPr>
          <p:cNvPr id="9" name="Picture 2">
            <a:extLst>
              <a:ext uri="{FF2B5EF4-FFF2-40B4-BE49-F238E27FC236}">
                <a16:creationId xmlns:a16="http://schemas.microsoft.com/office/drawing/2014/main" id="{502E90AD-A9DB-FF47-B4FB-068A35AA0E6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7766" y="1987825"/>
            <a:ext cx="5525582" cy="31010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Прямоугольник 1">
            <a:extLst>
              <a:ext uri="{FF2B5EF4-FFF2-40B4-BE49-F238E27FC236}">
                <a16:creationId xmlns:a16="http://schemas.microsoft.com/office/drawing/2014/main" id="{6D07B35D-B41D-444A-B5CC-6598A246249A}"/>
              </a:ext>
            </a:extLst>
          </p:cNvPr>
          <p:cNvSpPr/>
          <p:nvPr/>
        </p:nvSpPr>
        <p:spPr>
          <a:xfrm>
            <a:off x="10493514" y="2279981"/>
            <a:ext cx="985078" cy="349968"/>
          </a:xfrm>
          <a:prstGeom prst="rect">
            <a:avLst/>
          </a:prstGeom>
          <a:solidFill>
            <a:schemeClr val="bg1"/>
          </a:solidFill>
        </p:spPr>
        <p:txBody>
          <a:bodyPr wrap="none">
            <a:spAutoFit/>
          </a:bodyPr>
          <a:lstStyle/>
          <a:p>
            <a:pPr>
              <a:lnSpc>
                <a:spcPct val="93000"/>
              </a:lnSpc>
              <a:buClr>
                <a:srgbClr val="000000"/>
              </a:buClr>
              <a:buSzPct val="100000"/>
            </a:pPr>
            <a:r>
              <a:rPr lang="ru-RU" altLang="ru-RU" b="1" dirty="0"/>
              <a:t>Экватор</a:t>
            </a:r>
            <a:endParaRPr lang="en-US" altLang="ru-RU" b="1" dirty="0"/>
          </a:p>
        </p:txBody>
      </p:sp>
      <p:sp>
        <p:nvSpPr>
          <p:cNvPr id="3" name="Прямоугольник 2">
            <a:extLst>
              <a:ext uri="{FF2B5EF4-FFF2-40B4-BE49-F238E27FC236}">
                <a16:creationId xmlns:a16="http://schemas.microsoft.com/office/drawing/2014/main" id="{67098513-A4CC-6043-8583-75A25103DFE2}"/>
              </a:ext>
            </a:extLst>
          </p:cNvPr>
          <p:cNvSpPr/>
          <p:nvPr/>
        </p:nvSpPr>
        <p:spPr>
          <a:xfrm>
            <a:off x="6819311" y="5798432"/>
            <a:ext cx="5372689" cy="493084"/>
          </a:xfrm>
          <a:prstGeom prst="rect">
            <a:avLst/>
          </a:prstGeom>
        </p:spPr>
        <p:txBody>
          <a:bodyPr wrap="none">
            <a:spAutoFit/>
          </a:bodyPr>
          <a:lstStyle/>
          <a:p>
            <a:pPr>
              <a:lnSpc>
                <a:spcPct val="93000"/>
              </a:lnSpc>
              <a:buClr>
                <a:srgbClr val="000000"/>
              </a:buClr>
              <a:buSzPct val="100000"/>
            </a:pPr>
            <a:r>
              <a:rPr lang="ru-RU" altLang="ru-RU" sz="2800" b="1" dirty="0">
                <a:solidFill>
                  <a:schemeClr val="accent5">
                    <a:lumMod val="20000"/>
                    <a:lumOff val="80000"/>
                  </a:schemeClr>
                </a:solidFill>
              </a:rPr>
              <a:t>Южная Атлантическая Аномалия</a:t>
            </a:r>
            <a:endParaRPr lang="en-US" altLang="ru-RU" sz="2800" b="1" dirty="0">
              <a:solidFill>
                <a:schemeClr val="accent5">
                  <a:lumMod val="20000"/>
                  <a:lumOff val="80000"/>
                </a:schemeClr>
              </a:solidFill>
            </a:endParaRPr>
          </a:p>
        </p:txBody>
      </p:sp>
      <p:sp>
        <p:nvSpPr>
          <p:cNvPr id="4" name="TextBox 3">
            <a:extLst>
              <a:ext uri="{FF2B5EF4-FFF2-40B4-BE49-F238E27FC236}">
                <a16:creationId xmlns:a16="http://schemas.microsoft.com/office/drawing/2014/main" id="{6C93C194-84C1-7F49-85DB-F38E8C68BDAD}"/>
              </a:ext>
            </a:extLst>
          </p:cNvPr>
          <p:cNvSpPr txBox="1"/>
          <p:nvPr/>
        </p:nvSpPr>
        <p:spPr>
          <a:xfrm>
            <a:off x="9233941" y="4676931"/>
            <a:ext cx="1990866" cy="369332"/>
          </a:xfrm>
          <a:prstGeom prst="rect">
            <a:avLst/>
          </a:prstGeom>
          <a:solidFill>
            <a:schemeClr val="bg1"/>
          </a:solidFill>
        </p:spPr>
        <p:txBody>
          <a:bodyPr wrap="none" rtlCol="0">
            <a:spAutoFit/>
          </a:bodyPr>
          <a:lstStyle/>
          <a:p>
            <a:r>
              <a:rPr lang="ru-RU" b="1" dirty="0"/>
              <a:t>Южная Атлантика</a:t>
            </a:r>
          </a:p>
        </p:txBody>
      </p:sp>
    </p:spTree>
    <p:extLst>
      <p:ext uri="{BB962C8B-B14F-4D97-AF65-F5344CB8AC3E}">
        <p14:creationId xmlns:p14="http://schemas.microsoft.com/office/powerpoint/2010/main" val="201633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vertical)">
                                      <p:cBhvr>
                                        <p:cTn id="7" dur="500"/>
                                        <p:tgtEl>
                                          <p:spTgt spid="16386"/>
                                        </p:tgtEl>
                                      </p:cBhvr>
                                    </p:animEffect>
                                  </p:childTnLst>
                                </p:cTn>
                              </p:par>
                            </p:childTnLst>
                          </p:cTn>
                        </p:par>
                        <p:par>
                          <p:cTn id="8" fill="hold" nodeType="afterGroup">
                            <p:stCondLst>
                              <p:cond delay="500"/>
                            </p:stCondLst>
                            <p:childTnLst>
                              <p:par>
                                <p:cTn id="9" presetID="3" presetClass="entr" presetSubtype="5" fill="hold" nodeType="afterEffect">
                                  <p:stCondLst>
                                    <p:cond delay="0"/>
                                  </p:stCondLst>
                                  <p:childTnLst>
                                    <p:set>
                                      <p:cBhvr>
                                        <p:cTn id="10" dur="1" fill="hold">
                                          <p:stCondLst>
                                            <p:cond delay="0"/>
                                          </p:stCondLst>
                                        </p:cTn>
                                        <p:tgtEl>
                                          <p:spTgt spid="16389"/>
                                        </p:tgtEl>
                                        <p:attrNameLst>
                                          <p:attrName>style.visibility</p:attrName>
                                        </p:attrNameLst>
                                      </p:cBhvr>
                                      <p:to>
                                        <p:strVal val="visible"/>
                                      </p:to>
                                    </p:set>
                                    <p:animEffect transition="in" filter="blinds(vertical)">
                                      <p:cBhvr>
                                        <p:cTn id="11" dur="500"/>
                                        <p:tgtEl>
                                          <p:spTgt spid="16389"/>
                                        </p:tgtEl>
                                      </p:cBhvr>
                                    </p:animEffect>
                                  </p:childTnLst>
                                </p:cTn>
                              </p:par>
                            </p:childTnLst>
                          </p:cTn>
                        </p:par>
                        <p:par>
                          <p:cTn id="12" fill="hold" nodeType="afterGroup">
                            <p:stCondLst>
                              <p:cond delay="1000"/>
                            </p:stCondLst>
                            <p:childTnLst>
                              <p:par>
                                <p:cTn id="13" presetID="3" presetClass="entr" presetSubtype="5" fill="hold" grpId="0" nodeType="afterEffect">
                                  <p:stCondLst>
                                    <p:cond delay="0"/>
                                  </p:stCondLst>
                                  <p:childTnLst>
                                    <p:set>
                                      <p:cBhvr>
                                        <p:cTn id="14" dur="1" fill="hold">
                                          <p:stCondLst>
                                            <p:cond delay="0"/>
                                          </p:stCondLst>
                                        </p:cTn>
                                        <p:tgtEl>
                                          <p:spTgt spid="16388"/>
                                        </p:tgtEl>
                                        <p:attrNameLst>
                                          <p:attrName>style.visibility</p:attrName>
                                        </p:attrNameLst>
                                      </p:cBhvr>
                                      <p:to>
                                        <p:strVal val="visible"/>
                                      </p:to>
                                    </p:set>
                                    <p:animEffect transition="in" filter="blinds(vertical)">
                                      <p:cBhvr>
                                        <p:cTn id="15" dur="500"/>
                                        <p:tgtEl>
                                          <p:spTgt spid="16388"/>
                                        </p:tgtEl>
                                      </p:cBhvr>
                                    </p:animEffect>
                                  </p:childTnLst>
                                </p:cTn>
                              </p:par>
                              <p:par>
                                <p:cTn id="16" presetID="3" presetClass="entr" presetSubtype="10" fill="hold" nodeType="withEffect">
                                  <p:stCondLst>
                                    <p:cond delay="0"/>
                                  </p:stCondLst>
                                  <p:childTnLst>
                                    <p:set>
                                      <p:cBhvr>
                                        <p:cTn id="17" dur="1" fill="hold">
                                          <p:stCondLst>
                                            <p:cond delay="0"/>
                                          </p:stCondLst>
                                        </p:cTn>
                                        <p:tgtEl>
                                          <p:spTgt spid="16391"/>
                                        </p:tgtEl>
                                        <p:attrNameLst>
                                          <p:attrName>style.visibility</p:attrName>
                                        </p:attrNameLst>
                                      </p:cBhvr>
                                      <p:to>
                                        <p:strVal val="visible"/>
                                      </p:to>
                                    </p:set>
                                    <p:animEffect transition="in" filter="blinds(horizontal)">
                                      <p:cBhvr>
                                        <p:cTn id="18" dur="500"/>
                                        <p:tgtEl>
                                          <p:spTgt spid="16391"/>
                                        </p:tgtEl>
                                      </p:cBhvr>
                                    </p:animEffect>
                                  </p:childTnLst>
                                </p:cTn>
                              </p:par>
                              <p:par>
                                <p:cTn id="19" presetID="3" presetClass="entr" presetSubtype="10" fill="hold" nodeType="withEffect">
                                  <p:stCondLst>
                                    <p:cond delay="0"/>
                                  </p:stCondLst>
                                  <p:childTnLst>
                                    <p:set>
                                      <p:cBhvr>
                                        <p:cTn id="20" dur="1" fill="hold">
                                          <p:stCondLst>
                                            <p:cond delay="0"/>
                                          </p:stCondLst>
                                        </p:cTn>
                                        <p:tgtEl>
                                          <p:spTgt spid="16393"/>
                                        </p:tgtEl>
                                        <p:attrNameLst>
                                          <p:attrName>style.visibility</p:attrName>
                                        </p:attrNameLst>
                                      </p:cBhvr>
                                      <p:to>
                                        <p:strVal val="visible"/>
                                      </p:to>
                                    </p:set>
                                    <p:animEffect transition="in" filter="blinds(horizontal)">
                                      <p:cBhvr>
                                        <p:cTn id="21" dur="5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descr="atmosphere">
            <a:extLst>
              <a:ext uri="{FF2B5EF4-FFF2-40B4-BE49-F238E27FC236}">
                <a16:creationId xmlns:a16="http://schemas.microsoft.com/office/drawing/2014/main" id="{51D40B1F-88E9-A945-9D9A-4CE8B4E3C948}"/>
              </a:ext>
            </a:extLst>
          </p:cNvPr>
          <p:cNvPicPr>
            <a:picLocks noChangeAspect="1" noChangeArrowheads="1"/>
          </p:cNvPicPr>
          <p:nvPr/>
        </p:nvPicPr>
        <p:blipFill>
          <a:blip r:embed="rId4">
            <a:lum bright="-24000" contrast="6000"/>
            <a:extLst>
              <a:ext uri="{28A0092B-C50C-407E-A947-70E740481C1C}">
                <a14:useLocalDpi xmlns:a14="http://schemas.microsoft.com/office/drawing/2010/main"/>
              </a:ext>
            </a:extLst>
          </a:blip>
          <a:srcRect/>
          <a:stretch>
            <a:fillRect/>
          </a:stretch>
        </p:blipFill>
        <p:spPr bwMode="auto">
          <a:xfrm>
            <a:off x="1524000" y="213360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a:extLst>
              <a:ext uri="{FF2B5EF4-FFF2-40B4-BE49-F238E27FC236}">
                <a16:creationId xmlns:a16="http://schemas.microsoft.com/office/drawing/2014/main" id="{847B306F-006E-764D-AD50-24D1668F68D1}"/>
              </a:ext>
            </a:extLst>
          </p:cNvPr>
          <p:cNvSpPr txBox="1">
            <a:spLocks noChangeArrowheads="1"/>
          </p:cNvSpPr>
          <p:nvPr/>
        </p:nvSpPr>
        <p:spPr bwMode="auto">
          <a:xfrm>
            <a:off x="1660549" y="109400"/>
            <a:ext cx="88370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defRPr/>
            </a:pPr>
            <a:r>
              <a:rPr lang="ru-RU" altLang="ru-RU" b="1" dirty="0">
                <a:solidFill>
                  <a:schemeClr val="accent5">
                    <a:lumMod val="20000"/>
                    <a:lumOff val="80000"/>
                  </a:schemeClr>
                </a:solidFill>
              </a:rPr>
              <a:t>Вариации радиационных доз на ОС «Мир»</a:t>
            </a:r>
          </a:p>
        </p:txBody>
      </p:sp>
      <p:pic>
        <p:nvPicPr>
          <p:cNvPr id="36868" name="Picture 4">
            <a:extLst>
              <a:ext uri="{FF2B5EF4-FFF2-40B4-BE49-F238E27FC236}">
                <a16:creationId xmlns:a16="http://schemas.microsoft.com/office/drawing/2014/main" id="{15EACB58-84FD-F640-918B-C2F423A2BA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r="7292"/>
          <a:stretch>
            <a:fillRect/>
          </a:stretch>
        </p:blipFill>
        <p:spPr bwMode="auto">
          <a:xfrm>
            <a:off x="6430894" y="706853"/>
            <a:ext cx="4197350" cy="28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1" name="Picture 5" descr="apmin100">
            <a:extLst>
              <a:ext uri="{FF2B5EF4-FFF2-40B4-BE49-F238E27FC236}">
                <a16:creationId xmlns:a16="http://schemas.microsoft.com/office/drawing/2014/main" id="{BCF27C12-95E3-D742-8470-216DF45B49C0}"/>
              </a:ext>
            </a:extLst>
          </p:cNvPr>
          <p:cNvPicPr>
            <a:picLocks noChangeAspect="1" noChangeArrowheads="1"/>
          </p:cNvPicPr>
          <p:nvPr/>
        </p:nvPicPr>
        <p:blipFill>
          <a:blip r:embed="rId6" cstate="screen">
            <a:lum bright="-18000" contrast="36000"/>
            <a:extLst>
              <a:ext uri="{28A0092B-C50C-407E-A947-70E740481C1C}">
                <a14:useLocalDpi xmlns:a14="http://schemas.microsoft.com/office/drawing/2010/main"/>
              </a:ext>
            </a:extLst>
          </a:blip>
          <a:srcRect l="7559" t="4724" r="24567" b="9448"/>
          <a:stretch>
            <a:fillRect/>
          </a:stretch>
        </p:blipFill>
        <p:spPr bwMode="auto">
          <a:xfrm>
            <a:off x="5952782" y="3451640"/>
            <a:ext cx="1679575"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6" descr="apmax100">
            <a:extLst>
              <a:ext uri="{FF2B5EF4-FFF2-40B4-BE49-F238E27FC236}">
                <a16:creationId xmlns:a16="http://schemas.microsoft.com/office/drawing/2014/main" id="{BF7260DE-672B-D944-8230-33F0DEBF258F}"/>
              </a:ext>
            </a:extLst>
          </p:cNvPr>
          <p:cNvPicPr>
            <a:picLocks noChangeAspect="1" noChangeArrowheads="1"/>
          </p:cNvPicPr>
          <p:nvPr/>
        </p:nvPicPr>
        <p:blipFill>
          <a:blip r:embed="rId7" cstate="screen">
            <a:lum bright="-48000" contrast="90000"/>
            <a:extLst>
              <a:ext uri="{28A0092B-C50C-407E-A947-70E740481C1C}">
                <a14:useLocalDpi xmlns:a14="http://schemas.microsoft.com/office/drawing/2010/main"/>
              </a:ext>
            </a:extLst>
          </a:blip>
          <a:srcRect l="7559" t="4724" r="24567" b="9448"/>
          <a:stretch>
            <a:fillRect/>
          </a:stretch>
        </p:blipFill>
        <p:spPr bwMode="auto">
          <a:xfrm>
            <a:off x="8906427" y="3517901"/>
            <a:ext cx="167798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871" name="Object 7">
            <a:extLst>
              <a:ext uri="{FF2B5EF4-FFF2-40B4-BE49-F238E27FC236}">
                <a16:creationId xmlns:a16="http://schemas.microsoft.com/office/drawing/2014/main" id="{5E0818A6-AF43-2943-8DBE-4FE3D2798BA8}"/>
              </a:ext>
            </a:extLst>
          </p:cNvPr>
          <p:cNvGraphicFramePr>
            <a:graphicFrameLocks noChangeAspect="1"/>
          </p:cNvGraphicFramePr>
          <p:nvPr/>
        </p:nvGraphicFramePr>
        <p:xfrm>
          <a:off x="2681566" y="2855362"/>
          <a:ext cx="2447025" cy="1834775"/>
        </p:xfrm>
        <a:graphic>
          <a:graphicData uri="http://schemas.openxmlformats.org/presentationml/2006/ole">
            <mc:AlternateContent xmlns:mc="http://schemas.openxmlformats.org/markup-compatibility/2006">
              <mc:Choice xmlns:v="urn:schemas-microsoft-com:vml" Requires="v">
                <p:oleObj spid="_x0000_s67612" name="PhotoSuite Image" r:id="rId8" imgW="3111500" imgH="2336800" progId="PhotoSuite.Image">
                  <p:embed/>
                </p:oleObj>
              </mc:Choice>
              <mc:Fallback>
                <p:oleObj name="PhotoSuite Image" r:id="rId8" imgW="3111500" imgH="2336800" progId="PhotoSuite.Image">
                  <p:embed/>
                  <p:pic>
                    <p:nvPicPr>
                      <p:cNvPr id="36871" name="Object 7">
                        <a:extLst>
                          <a:ext uri="{FF2B5EF4-FFF2-40B4-BE49-F238E27FC236}">
                            <a16:creationId xmlns:a16="http://schemas.microsoft.com/office/drawing/2014/main" id="{5E0818A6-AF43-2943-8DBE-4FE3D2798B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1566" y="2855362"/>
                        <a:ext cx="2447025" cy="1834775"/>
                      </a:xfrm>
                      <a:prstGeom prst="rect">
                        <a:avLst/>
                      </a:prstGeom>
                      <a:noFill/>
                      <a:ln w="9525">
                        <a:solidFill>
                          <a:schemeClr val="bg1"/>
                        </a:solidFill>
                        <a:miter lim="800000"/>
                        <a:headEnd/>
                        <a:tailEnd/>
                      </a:ln>
                      <a:extLst/>
                    </p:spPr>
                  </p:pic>
                </p:oleObj>
              </mc:Fallback>
            </mc:AlternateContent>
          </a:graphicData>
        </a:graphic>
      </p:graphicFrame>
      <p:sp>
        <p:nvSpPr>
          <p:cNvPr id="36873" name="TextBox 1">
            <a:extLst>
              <a:ext uri="{FF2B5EF4-FFF2-40B4-BE49-F238E27FC236}">
                <a16:creationId xmlns:a16="http://schemas.microsoft.com/office/drawing/2014/main" id="{17D1D4C8-020C-9E44-A9EF-B7399089D764}"/>
              </a:ext>
            </a:extLst>
          </p:cNvPr>
          <p:cNvSpPr txBox="1">
            <a:spLocks noChangeArrowheads="1"/>
          </p:cNvSpPr>
          <p:nvPr/>
        </p:nvSpPr>
        <p:spPr bwMode="auto">
          <a:xfrm>
            <a:off x="7519988" y="3333751"/>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2400">
                <a:latin typeface="Arial" panose="020B0604020202020204" pitchFamily="34" charset="0"/>
              </a:rPr>
              <a:t>MIN</a:t>
            </a:r>
            <a:endParaRPr lang="ru-RU" altLang="ru-RU" sz="2400">
              <a:latin typeface="Arial" panose="020B0604020202020204" pitchFamily="34" charset="0"/>
            </a:endParaRPr>
          </a:p>
        </p:txBody>
      </p:sp>
      <p:sp>
        <p:nvSpPr>
          <p:cNvPr id="36874" name="TextBox 2">
            <a:extLst>
              <a:ext uri="{FF2B5EF4-FFF2-40B4-BE49-F238E27FC236}">
                <a16:creationId xmlns:a16="http://schemas.microsoft.com/office/drawing/2014/main" id="{1A5D7667-F869-4A40-8BF1-DA80FCD685D0}"/>
              </a:ext>
            </a:extLst>
          </p:cNvPr>
          <p:cNvSpPr txBox="1">
            <a:spLocks noChangeArrowheads="1"/>
          </p:cNvSpPr>
          <p:nvPr/>
        </p:nvSpPr>
        <p:spPr bwMode="auto">
          <a:xfrm>
            <a:off x="9357428" y="3496171"/>
            <a:ext cx="85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2400" dirty="0">
                <a:latin typeface="Arial" panose="020B0604020202020204" pitchFamily="34" charset="0"/>
              </a:rPr>
              <a:t>MAX</a:t>
            </a:r>
            <a:endParaRPr lang="ru-RU" altLang="ru-RU" sz="2400" dirty="0">
              <a:latin typeface="Arial" panose="020B0604020202020204" pitchFamily="34" charset="0"/>
            </a:endParaRPr>
          </a:p>
        </p:txBody>
      </p:sp>
      <p:cxnSp>
        <p:nvCxnSpPr>
          <p:cNvPr id="5" name="Прямая со стрелкой 4">
            <a:extLst>
              <a:ext uri="{FF2B5EF4-FFF2-40B4-BE49-F238E27FC236}">
                <a16:creationId xmlns:a16="http://schemas.microsoft.com/office/drawing/2014/main" id="{358D3470-1249-0443-BDA6-B11314C4FC54}"/>
              </a:ext>
            </a:extLst>
          </p:cNvPr>
          <p:cNvCxnSpPr>
            <a:cxnSpLocks/>
          </p:cNvCxnSpPr>
          <p:nvPr/>
        </p:nvCxnSpPr>
        <p:spPr>
          <a:xfrm flipV="1">
            <a:off x="6955436" y="1990727"/>
            <a:ext cx="936029" cy="15019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a:extLst>
              <a:ext uri="{FF2B5EF4-FFF2-40B4-BE49-F238E27FC236}">
                <a16:creationId xmlns:a16="http://schemas.microsoft.com/office/drawing/2014/main" id="{4AB22D75-C500-6844-89E1-BE37D83B7BED}"/>
              </a:ext>
            </a:extLst>
          </p:cNvPr>
          <p:cNvCxnSpPr>
            <a:cxnSpLocks/>
          </p:cNvCxnSpPr>
          <p:nvPr/>
        </p:nvCxnSpPr>
        <p:spPr>
          <a:xfrm flipH="1" flipV="1">
            <a:off x="8839684" y="2890563"/>
            <a:ext cx="503099" cy="12176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Прямоугольник 7">
            <a:extLst>
              <a:ext uri="{FF2B5EF4-FFF2-40B4-BE49-F238E27FC236}">
                <a16:creationId xmlns:a16="http://schemas.microsoft.com/office/drawing/2014/main" id="{D65B7BF3-135F-784F-BFDC-ADCF2398447A}"/>
              </a:ext>
            </a:extLst>
          </p:cNvPr>
          <p:cNvSpPr/>
          <p:nvPr/>
        </p:nvSpPr>
        <p:spPr>
          <a:xfrm>
            <a:off x="8987321" y="833300"/>
            <a:ext cx="1473200" cy="2298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6878" name="TextBox 3">
            <a:extLst>
              <a:ext uri="{FF2B5EF4-FFF2-40B4-BE49-F238E27FC236}">
                <a16:creationId xmlns:a16="http://schemas.microsoft.com/office/drawing/2014/main" id="{7909560D-8350-D441-9731-1216D2642AE3}"/>
              </a:ext>
            </a:extLst>
          </p:cNvPr>
          <p:cNvSpPr txBox="1">
            <a:spLocks noChangeArrowheads="1"/>
          </p:cNvSpPr>
          <p:nvPr/>
        </p:nvSpPr>
        <p:spPr bwMode="auto">
          <a:xfrm>
            <a:off x="7143199" y="737912"/>
            <a:ext cx="21621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400" dirty="0">
                <a:latin typeface="Arial" panose="020B0604020202020204" pitchFamily="34" charset="0"/>
              </a:rPr>
              <a:t>Дозы радиации</a:t>
            </a:r>
          </a:p>
        </p:txBody>
      </p:sp>
      <p:pic>
        <p:nvPicPr>
          <p:cNvPr id="15" name="Picture 3" descr="SSN_gtM5_c">
            <a:extLst>
              <a:ext uri="{FF2B5EF4-FFF2-40B4-BE49-F238E27FC236}">
                <a16:creationId xmlns:a16="http://schemas.microsoft.com/office/drawing/2014/main" id="{D4AAA96F-6C8F-5C4B-A960-4455F866809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96761" y="852792"/>
            <a:ext cx="4995079" cy="177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9DE10A5-BE57-D54F-A607-276CBE8F781C}"/>
              </a:ext>
            </a:extLst>
          </p:cNvPr>
          <p:cNvSpPr txBox="1"/>
          <p:nvPr/>
        </p:nvSpPr>
        <p:spPr>
          <a:xfrm>
            <a:off x="6400800" y="3432748"/>
            <a:ext cx="832279" cy="523220"/>
          </a:xfrm>
          <a:prstGeom prst="rect">
            <a:avLst/>
          </a:prstGeom>
          <a:noFill/>
        </p:spPr>
        <p:txBody>
          <a:bodyPr wrap="none" rtlCol="0">
            <a:spAutoFit/>
          </a:bodyPr>
          <a:lstStyle/>
          <a:p>
            <a:r>
              <a:rPr lang="en-US" sz="2800" b="1" dirty="0"/>
              <a:t>MIN</a:t>
            </a:r>
            <a:endParaRPr lang="ru-RU" sz="2800" b="1" dirty="0"/>
          </a:p>
        </p:txBody>
      </p:sp>
      <p:sp>
        <p:nvSpPr>
          <p:cNvPr id="3" name="TextBox 2">
            <a:extLst>
              <a:ext uri="{FF2B5EF4-FFF2-40B4-BE49-F238E27FC236}">
                <a16:creationId xmlns:a16="http://schemas.microsoft.com/office/drawing/2014/main" id="{1FDC8FFD-2199-AE40-A67B-7D4700F428E7}"/>
              </a:ext>
            </a:extLst>
          </p:cNvPr>
          <p:cNvSpPr txBox="1"/>
          <p:nvPr/>
        </p:nvSpPr>
        <p:spPr>
          <a:xfrm>
            <a:off x="178905" y="1351722"/>
            <a:ext cx="1417376" cy="707886"/>
          </a:xfrm>
          <a:prstGeom prst="rect">
            <a:avLst/>
          </a:prstGeom>
          <a:noFill/>
        </p:spPr>
        <p:txBody>
          <a:bodyPr wrap="none" rtlCol="0">
            <a:spAutoFit/>
          </a:bodyPr>
          <a:lstStyle/>
          <a:p>
            <a:r>
              <a:rPr lang="ru-RU" sz="2000" b="1" dirty="0">
                <a:solidFill>
                  <a:schemeClr val="bg1"/>
                </a:solidFill>
              </a:rPr>
              <a:t>Солнечная</a:t>
            </a:r>
          </a:p>
          <a:p>
            <a:r>
              <a:rPr lang="ru-RU" sz="2000" b="1" dirty="0">
                <a:solidFill>
                  <a:schemeClr val="bg1"/>
                </a:solidFill>
              </a:rPr>
              <a:t>активность</a:t>
            </a:r>
            <a:endParaRPr lang="ru-RU" b="1" dirty="0">
              <a:solidFill>
                <a:schemeClr val="bg1"/>
              </a:solidFill>
            </a:endParaRPr>
          </a:p>
        </p:txBody>
      </p:sp>
    </p:spTree>
    <p:extLst>
      <p:ext uri="{BB962C8B-B14F-4D97-AF65-F5344CB8AC3E}">
        <p14:creationId xmlns:p14="http://schemas.microsoft.com/office/powerpoint/2010/main" val="91127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blinds(horizontal)">
                                      <p:cBhvr>
                                        <p:cTn id="7" dur="500"/>
                                        <p:tgtEl>
                                          <p:spTgt spid="152581"/>
                                        </p:tgtEl>
                                      </p:cBhvr>
                                    </p:animEffect>
                                  </p:childTnLst>
                                </p:cTn>
                              </p:par>
                              <p:par>
                                <p:cTn id="8" presetID="3" presetClass="entr" presetSubtype="10" fill="hold" nodeType="withEffect">
                                  <p:stCondLst>
                                    <p:cond delay="0"/>
                                  </p:stCondLst>
                                  <p:childTnLst>
                                    <p:set>
                                      <p:cBhvr>
                                        <p:cTn id="9" dur="1" fill="hold">
                                          <p:stCondLst>
                                            <p:cond delay="0"/>
                                          </p:stCondLst>
                                        </p:cTn>
                                        <p:tgtEl>
                                          <p:spTgt spid="152582"/>
                                        </p:tgtEl>
                                        <p:attrNameLst>
                                          <p:attrName>style.visibility</p:attrName>
                                        </p:attrNameLst>
                                      </p:cBhvr>
                                      <p:to>
                                        <p:strVal val="visible"/>
                                      </p:to>
                                    </p:set>
                                    <p:animEffect transition="in" filter="blinds(horizontal)">
                                      <p:cBhvr>
                                        <p:cTn id="10"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7" name="Picture 2">
            <a:extLst>
              <a:ext uri="{FF2B5EF4-FFF2-40B4-BE49-F238E27FC236}">
                <a16:creationId xmlns:a16="http://schemas.microsoft.com/office/drawing/2014/main" id="{D096B222-0782-FF4A-9832-4340D869EF0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r="9717"/>
          <a:stretch>
            <a:fillRect/>
          </a:stretch>
        </p:blipFill>
        <p:spPr bwMode="auto">
          <a:xfrm>
            <a:off x="2495551" y="1273103"/>
            <a:ext cx="6696075" cy="4217158"/>
          </a:xfrm>
          <a:prstGeom prst="rect">
            <a:avLst/>
          </a:prstGeom>
          <a:solidFill>
            <a:schemeClr val="accent4">
              <a:lumMod val="60000"/>
              <a:lumOff val="40000"/>
            </a:schemeClr>
          </a:solidFill>
          <a:ln>
            <a:noFill/>
          </a:ln>
          <a:extLst/>
        </p:spPr>
      </p:pic>
      <p:pic>
        <p:nvPicPr>
          <p:cNvPr id="50178" name="Picture 3" descr="SSN_gtM5_c">
            <a:extLst>
              <a:ext uri="{FF2B5EF4-FFF2-40B4-BE49-F238E27FC236}">
                <a16:creationId xmlns:a16="http://schemas.microsoft.com/office/drawing/2014/main" id="{00264F48-CF64-404C-8536-B2E62ED8980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6048" y="4603156"/>
            <a:ext cx="4995079" cy="177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4">
            <a:extLst>
              <a:ext uri="{FF2B5EF4-FFF2-40B4-BE49-F238E27FC236}">
                <a16:creationId xmlns:a16="http://schemas.microsoft.com/office/drawing/2014/main" id="{1B627062-2CF9-D44B-94AA-09F7A5233B90}"/>
              </a:ext>
            </a:extLst>
          </p:cNvPr>
          <p:cNvSpPr txBox="1">
            <a:spLocks noChangeArrowheads="1"/>
          </p:cNvSpPr>
          <p:nvPr/>
        </p:nvSpPr>
        <p:spPr bwMode="auto">
          <a:xfrm>
            <a:off x="8524875" y="2622550"/>
            <a:ext cx="184150" cy="3190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3000"/>
              </a:lnSpc>
              <a:spcBef>
                <a:spcPct val="0"/>
              </a:spcBef>
              <a:buClr>
                <a:srgbClr val="000000"/>
              </a:buClr>
              <a:buFontTx/>
              <a:buNone/>
            </a:pPr>
            <a:endParaRPr lang="en-US" altLang="ru-RU" sz="1600">
              <a:solidFill>
                <a:schemeClr val="bg1"/>
              </a:solidFill>
            </a:endParaRPr>
          </a:p>
        </p:txBody>
      </p:sp>
      <p:sp>
        <p:nvSpPr>
          <p:cNvPr id="50180" name="Text Box 5">
            <a:extLst>
              <a:ext uri="{FF2B5EF4-FFF2-40B4-BE49-F238E27FC236}">
                <a16:creationId xmlns:a16="http://schemas.microsoft.com/office/drawing/2014/main" id="{90E0930A-A422-BF40-8B39-68D8F9B53715}"/>
              </a:ext>
            </a:extLst>
          </p:cNvPr>
          <p:cNvSpPr txBox="1">
            <a:spLocks noChangeArrowheads="1"/>
          </p:cNvSpPr>
          <p:nvPr/>
        </p:nvSpPr>
        <p:spPr bwMode="auto">
          <a:xfrm>
            <a:off x="2892718" y="250769"/>
            <a:ext cx="6431164" cy="66479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3000"/>
              </a:lnSpc>
              <a:spcBef>
                <a:spcPct val="0"/>
              </a:spcBef>
              <a:buClr>
                <a:srgbClr val="000000"/>
              </a:buClr>
              <a:buFontTx/>
              <a:buNone/>
            </a:pPr>
            <a:r>
              <a:rPr lang="ru-RU" altLang="ru-RU" sz="4000" b="1" dirty="0">
                <a:solidFill>
                  <a:schemeClr val="accent5">
                    <a:lumMod val="20000"/>
                    <a:lumOff val="80000"/>
                  </a:schemeClr>
                </a:solidFill>
              </a:rPr>
              <a:t>Протоны</a:t>
            </a:r>
            <a:r>
              <a:rPr lang="en-US" altLang="ru-RU" sz="4000" b="1" dirty="0">
                <a:solidFill>
                  <a:schemeClr val="accent5">
                    <a:lumMod val="20000"/>
                    <a:lumOff val="80000"/>
                  </a:schemeClr>
                </a:solidFill>
              </a:rPr>
              <a:t>,</a:t>
            </a:r>
            <a:r>
              <a:rPr lang="ru-RU" altLang="ru-RU" sz="4000" b="1" dirty="0">
                <a:solidFill>
                  <a:schemeClr val="accent5">
                    <a:lumMod val="20000"/>
                    <a:lumOff val="80000"/>
                  </a:schemeClr>
                </a:solidFill>
              </a:rPr>
              <a:t> Е</a:t>
            </a:r>
            <a:r>
              <a:rPr lang="en-US" altLang="ru-RU" sz="4000" b="1" dirty="0">
                <a:solidFill>
                  <a:schemeClr val="accent5">
                    <a:lumMod val="20000"/>
                    <a:lumOff val="80000"/>
                  </a:schemeClr>
                </a:solidFill>
              </a:rPr>
              <a:t>&gt;40 M</a:t>
            </a:r>
            <a:r>
              <a:rPr lang="ru-RU" altLang="ru-RU" sz="4000" b="1" dirty="0">
                <a:solidFill>
                  <a:schemeClr val="accent5">
                    <a:lumMod val="20000"/>
                    <a:lumOff val="80000"/>
                  </a:schemeClr>
                </a:solidFill>
              </a:rPr>
              <a:t>эВ</a:t>
            </a:r>
            <a:endParaRPr lang="en-US" altLang="ru-RU" sz="4000" b="1" dirty="0">
              <a:solidFill>
                <a:schemeClr val="accent5">
                  <a:lumMod val="20000"/>
                  <a:lumOff val="80000"/>
                </a:schemeClr>
              </a:solidFill>
            </a:endParaRPr>
          </a:p>
        </p:txBody>
      </p:sp>
      <p:sp>
        <p:nvSpPr>
          <p:cNvPr id="50181" name="Text Box 6">
            <a:extLst>
              <a:ext uri="{FF2B5EF4-FFF2-40B4-BE49-F238E27FC236}">
                <a16:creationId xmlns:a16="http://schemas.microsoft.com/office/drawing/2014/main" id="{AB2DFAD0-5340-D340-963E-7F7F1F8D2A89}"/>
              </a:ext>
            </a:extLst>
          </p:cNvPr>
          <p:cNvSpPr txBox="1">
            <a:spLocks noChangeArrowheads="1"/>
          </p:cNvSpPr>
          <p:nvPr/>
        </p:nvSpPr>
        <p:spPr bwMode="auto">
          <a:xfrm>
            <a:off x="2970100" y="4995601"/>
            <a:ext cx="519113" cy="4889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3000"/>
              </a:lnSpc>
              <a:spcBef>
                <a:spcPct val="0"/>
              </a:spcBef>
              <a:buClr>
                <a:srgbClr val="000000"/>
              </a:buClr>
              <a:buFontTx/>
              <a:buNone/>
            </a:pPr>
            <a:r>
              <a:rPr lang="en-US" altLang="ru-RU" sz="2800" b="1" dirty="0"/>
              <a:t>W</a:t>
            </a:r>
          </a:p>
        </p:txBody>
      </p:sp>
      <p:sp>
        <p:nvSpPr>
          <p:cNvPr id="2" name="Прямоугольник 1">
            <a:extLst>
              <a:ext uri="{FF2B5EF4-FFF2-40B4-BE49-F238E27FC236}">
                <a16:creationId xmlns:a16="http://schemas.microsoft.com/office/drawing/2014/main" id="{FA674FED-1DBF-BA4D-8AEE-AFC15BE29AE0}"/>
              </a:ext>
            </a:extLst>
          </p:cNvPr>
          <p:cNvSpPr/>
          <p:nvPr/>
        </p:nvSpPr>
        <p:spPr>
          <a:xfrm>
            <a:off x="8203012" y="1273106"/>
            <a:ext cx="988613" cy="5104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Прямоугольник 10">
            <a:extLst>
              <a:ext uri="{FF2B5EF4-FFF2-40B4-BE49-F238E27FC236}">
                <a16:creationId xmlns:a16="http://schemas.microsoft.com/office/drawing/2014/main" id="{3FAB3889-745A-4B49-9F66-48CDEC3B6186}"/>
              </a:ext>
            </a:extLst>
          </p:cNvPr>
          <p:cNvSpPr/>
          <p:nvPr/>
        </p:nvSpPr>
        <p:spPr>
          <a:xfrm>
            <a:off x="2495548" y="4619824"/>
            <a:ext cx="1233860" cy="175754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 name="TextBox 2">
            <a:extLst>
              <a:ext uri="{FF2B5EF4-FFF2-40B4-BE49-F238E27FC236}">
                <a16:creationId xmlns:a16="http://schemas.microsoft.com/office/drawing/2014/main" id="{65B96AFA-5EDE-6942-A672-F09E24509140}"/>
              </a:ext>
            </a:extLst>
          </p:cNvPr>
          <p:cNvSpPr txBox="1"/>
          <p:nvPr/>
        </p:nvSpPr>
        <p:spPr>
          <a:xfrm>
            <a:off x="5843587" y="1343916"/>
            <a:ext cx="949299" cy="461665"/>
          </a:xfrm>
          <a:prstGeom prst="rect">
            <a:avLst/>
          </a:prstGeom>
          <a:noFill/>
        </p:spPr>
        <p:txBody>
          <a:bodyPr wrap="none" rtlCol="0">
            <a:spAutoFit/>
          </a:bodyPr>
          <a:lstStyle/>
          <a:p>
            <a:r>
              <a:rPr lang="ru-RU" sz="2400" b="1" dirty="0"/>
              <a:t>1,2 </a:t>
            </a:r>
            <a:r>
              <a:rPr lang="en-US" sz="2400" b="1" dirty="0"/>
              <a:t>R</a:t>
            </a:r>
            <a:r>
              <a:rPr lang="ru-RU" sz="2400" b="1" dirty="0"/>
              <a:t>з</a:t>
            </a:r>
          </a:p>
        </p:txBody>
      </p:sp>
      <p:sp>
        <p:nvSpPr>
          <p:cNvPr id="4" name="Прямоугольник 3">
            <a:extLst>
              <a:ext uri="{FF2B5EF4-FFF2-40B4-BE49-F238E27FC236}">
                <a16:creationId xmlns:a16="http://schemas.microsoft.com/office/drawing/2014/main" id="{A6873E9C-C9E9-414B-9DC2-EF955DF1C527}"/>
              </a:ext>
            </a:extLst>
          </p:cNvPr>
          <p:cNvSpPr/>
          <p:nvPr/>
        </p:nvSpPr>
        <p:spPr>
          <a:xfrm>
            <a:off x="5765837" y="1888702"/>
            <a:ext cx="1104790" cy="461665"/>
          </a:xfrm>
          <a:prstGeom prst="rect">
            <a:avLst/>
          </a:prstGeom>
        </p:spPr>
        <p:txBody>
          <a:bodyPr wrap="none">
            <a:spAutoFit/>
          </a:bodyPr>
          <a:lstStyle/>
          <a:p>
            <a:r>
              <a:rPr lang="ru-RU" sz="2400" b="1" dirty="0"/>
              <a:t>1,18 </a:t>
            </a:r>
            <a:r>
              <a:rPr lang="en-US" sz="2400" b="1" dirty="0"/>
              <a:t>R</a:t>
            </a:r>
            <a:r>
              <a:rPr lang="ru-RU" sz="2400" b="1" dirty="0"/>
              <a:t>з</a:t>
            </a:r>
          </a:p>
        </p:txBody>
      </p:sp>
      <p:sp>
        <p:nvSpPr>
          <p:cNvPr id="5" name="Прямоугольник 4">
            <a:extLst>
              <a:ext uri="{FF2B5EF4-FFF2-40B4-BE49-F238E27FC236}">
                <a16:creationId xmlns:a16="http://schemas.microsoft.com/office/drawing/2014/main" id="{F3E2BE3E-F006-394E-A4E8-41168DD8CCDC}"/>
              </a:ext>
            </a:extLst>
          </p:cNvPr>
          <p:cNvSpPr/>
          <p:nvPr/>
        </p:nvSpPr>
        <p:spPr>
          <a:xfrm>
            <a:off x="5647755" y="2486600"/>
            <a:ext cx="1104790" cy="461665"/>
          </a:xfrm>
          <a:prstGeom prst="rect">
            <a:avLst/>
          </a:prstGeom>
        </p:spPr>
        <p:txBody>
          <a:bodyPr wrap="none">
            <a:spAutoFit/>
          </a:bodyPr>
          <a:lstStyle/>
          <a:p>
            <a:r>
              <a:rPr lang="ru-RU" sz="2400" b="1" dirty="0"/>
              <a:t>1,16 </a:t>
            </a:r>
            <a:r>
              <a:rPr lang="en-US" sz="2400" b="1" dirty="0"/>
              <a:t>R</a:t>
            </a:r>
            <a:r>
              <a:rPr lang="ru-RU" sz="2400" b="1" dirty="0"/>
              <a:t>з</a:t>
            </a:r>
          </a:p>
        </p:txBody>
      </p:sp>
      <p:sp>
        <p:nvSpPr>
          <p:cNvPr id="6" name="Прямоугольник 5">
            <a:extLst>
              <a:ext uri="{FF2B5EF4-FFF2-40B4-BE49-F238E27FC236}">
                <a16:creationId xmlns:a16="http://schemas.microsoft.com/office/drawing/2014/main" id="{D5FBE09D-E0E8-074D-A767-7BEB532332C2}"/>
              </a:ext>
            </a:extLst>
          </p:cNvPr>
          <p:cNvSpPr/>
          <p:nvPr/>
        </p:nvSpPr>
        <p:spPr>
          <a:xfrm>
            <a:off x="5647754" y="3278502"/>
            <a:ext cx="1104790" cy="461665"/>
          </a:xfrm>
          <a:prstGeom prst="rect">
            <a:avLst/>
          </a:prstGeom>
        </p:spPr>
        <p:txBody>
          <a:bodyPr wrap="none">
            <a:spAutoFit/>
          </a:bodyPr>
          <a:lstStyle/>
          <a:p>
            <a:r>
              <a:rPr lang="ru-RU" sz="2400" b="1" dirty="0"/>
              <a:t>1,14 </a:t>
            </a:r>
            <a:r>
              <a:rPr lang="en-US" sz="2400" b="1" dirty="0"/>
              <a:t>R</a:t>
            </a:r>
            <a:r>
              <a:rPr lang="ru-RU" sz="2400" b="1" dirty="0"/>
              <a:t>з</a:t>
            </a:r>
          </a:p>
        </p:txBody>
      </p:sp>
      <p:sp>
        <p:nvSpPr>
          <p:cNvPr id="16" name="Прямоугольник 15">
            <a:extLst>
              <a:ext uri="{FF2B5EF4-FFF2-40B4-BE49-F238E27FC236}">
                <a16:creationId xmlns:a16="http://schemas.microsoft.com/office/drawing/2014/main" id="{028EF6DD-ADB6-C14D-856A-6BB0CE5AC7ED}"/>
              </a:ext>
            </a:extLst>
          </p:cNvPr>
          <p:cNvSpPr/>
          <p:nvPr/>
        </p:nvSpPr>
        <p:spPr>
          <a:xfrm>
            <a:off x="8159164" y="1273103"/>
            <a:ext cx="1032461" cy="50801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sz="2400" dirty="0">
              <a:solidFill>
                <a:schemeClr val="tx1"/>
              </a:solidFill>
            </a:endParaRPr>
          </a:p>
          <a:p>
            <a:pPr algn="ctr"/>
            <a:endParaRPr lang="ru-RU" sz="2400" dirty="0">
              <a:solidFill>
                <a:schemeClr val="tx1"/>
              </a:solidFill>
            </a:endParaRPr>
          </a:p>
          <a:p>
            <a:pPr algn="ctr"/>
            <a:endParaRPr lang="ru-RU" sz="2400" dirty="0">
              <a:solidFill>
                <a:schemeClr val="tx1"/>
              </a:solidFill>
            </a:endParaRPr>
          </a:p>
          <a:p>
            <a:pPr algn="ctr"/>
            <a:endParaRPr lang="ru-RU" sz="2400" dirty="0">
              <a:solidFill>
                <a:schemeClr val="tx1"/>
              </a:solidFill>
            </a:endParaRPr>
          </a:p>
          <a:p>
            <a:pPr algn="ctr"/>
            <a:endParaRPr lang="ru-RU" sz="2400" dirty="0">
              <a:solidFill>
                <a:schemeClr val="tx1"/>
              </a:solidFill>
            </a:endParaRPr>
          </a:p>
          <a:p>
            <a:pPr algn="ctr"/>
            <a:endParaRPr lang="ru-RU" sz="2400" dirty="0">
              <a:solidFill>
                <a:schemeClr val="tx1"/>
              </a:solidFill>
            </a:endParaRPr>
          </a:p>
          <a:p>
            <a:pPr algn="ctr"/>
            <a:endParaRPr lang="ru-RU" sz="2400" dirty="0">
              <a:solidFill>
                <a:schemeClr val="tx1"/>
              </a:solidFill>
            </a:endParaRPr>
          </a:p>
          <a:p>
            <a:pPr algn="ctr"/>
            <a:r>
              <a:rPr lang="ru-RU" sz="2000" b="1" dirty="0">
                <a:solidFill>
                  <a:schemeClr val="tx1"/>
                </a:solidFill>
              </a:rPr>
              <a:t>Числа</a:t>
            </a:r>
          </a:p>
          <a:p>
            <a:pPr algn="ctr"/>
            <a:r>
              <a:rPr lang="ru-RU" sz="2000" b="1" dirty="0">
                <a:solidFill>
                  <a:schemeClr val="tx1"/>
                </a:solidFill>
              </a:rPr>
              <a:t>Вольфа</a:t>
            </a:r>
          </a:p>
        </p:txBody>
      </p:sp>
      <p:sp>
        <p:nvSpPr>
          <p:cNvPr id="7" name="TextBox 6">
            <a:extLst>
              <a:ext uri="{FF2B5EF4-FFF2-40B4-BE49-F238E27FC236}">
                <a16:creationId xmlns:a16="http://schemas.microsoft.com/office/drawing/2014/main" id="{82A339ED-F2C6-564C-90B2-E3D7D967B242}"/>
              </a:ext>
            </a:extLst>
          </p:cNvPr>
          <p:cNvSpPr txBox="1"/>
          <p:nvPr/>
        </p:nvSpPr>
        <p:spPr>
          <a:xfrm rot="16200000">
            <a:off x="564026" y="3195588"/>
            <a:ext cx="4306628" cy="461665"/>
          </a:xfrm>
          <a:prstGeom prst="rect">
            <a:avLst/>
          </a:prstGeom>
          <a:solidFill>
            <a:schemeClr val="accent4">
              <a:lumMod val="60000"/>
              <a:lumOff val="40000"/>
            </a:schemeClr>
          </a:solidFill>
        </p:spPr>
        <p:txBody>
          <a:bodyPr wrap="none" rtlCol="0">
            <a:spAutoFit/>
          </a:bodyPr>
          <a:lstStyle/>
          <a:p>
            <a:r>
              <a:rPr lang="ru-RU" sz="2400" b="1" dirty="0"/>
              <a:t>Поток протонов, произв. един</a:t>
            </a:r>
            <a:r>
              <a:rPr lang="ru-RU" sz="2400" dirty="0"/>
              <a:t>.</a:t>
            </a:r>
          </a:p>
        </p:txBody>
      </p:sp>
      <p:sp>
        <p:nvSpPr>
          <p:cNvPr id="12" name="TextBox 11">
            <a:extLst>
              <a:ext uri="{FF2B5EF4-FFF2-40B4-BE49-F238E27FC236}">
                <a16:creationId xmlns:a16="http://schemas.microsoft.com/office/drawing/2014/main" id="{3D99BEFB-902A-A644-B369-A95BDF91A853}"/>
              </a:ext>
            </a:extLst>
          </p:cNvPr>
          <p:cNvSpPr txBox="1"/>
          <p:nvPr/>
        </p:nvSpPr>
        <p:spPr>
          <a:xfrm>
            <a:off x="5288786" y="6353253"/>
            <a:ext cx="954107" cy="523220"/>
          </a:xfrm>
          <a:prstGeom prst="rect">
            <a:avLst/>
          </a:prstGeom>
          <a:noFill/>
        </p:spPr>
        <p:txBody>
          <a:bodyPr wrap="none" rtlCol="0">
            <a:spAutoFit/>
          </a:bodyPr>
          <a:lstStyle/>
          <a:p>
            <a:r>
              <a:rPr lang="ru-RU" sz="2800" b="1" dirty="0"/>
              <a:t>Годы</a:t>
            </a:r>
          </a:p>
        </p:txBody>
      </p:sp>
    </p:spTree>
    <p:extLst>
      <p:ext uri="{BB962C8B-B14F-4D97-AF65-F5344CB8AC3E}">
        <p14:creationId xmlns:p14="http://schemas.microsoft.com/office/powerpoint/2010/main" val="420043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34498" name="Object 2">
            <a:extLst>
              <a:ext uri="{FF2B5EF4-FFF2-40B4-BE49-F238E27FC236}">
                <a16:creationId xmlns:a16="http://schemas.microsoft.com/office/drawing/2014/main" id="{90FD0ADB-FF97-7447-8265-E1076D71EF19}"/>
              </a:ext>
            </a:extLst>
          </p:cNvPr>
          <p:cNvGraphicFramePr>
            <a:graphicFrameLocks noChangeAspect="1"/>
          </p:cNvGraphicFramePr>
          <p:nvPr>
            <p:extLst/>
          </p:nvPr>
        </p:nvGraphicFramePr>
        <p:xfrm>
          <a:off x="2830970" y="1011443"/>
          <a:ext cx="6022519" cy="5363848"/>
        </p:xfrm>
        <a:graphic>
          <a:graphicData uri="http://schemas.openxmlformats.org/presentationml/2006/ole">
            <mc:AlternateContent xmlns:mc="http://schemas.openxmlformats.org/markup-compatibility/2006">
              <mc:Choice xmlns:v="urn:schemas-microsoft-com:vml" Requires="v">
                <p:oleObj spid="_x0000_s63517" r:id="rId4" imgW="6388100" imgH="5499100" progId="">
                  <p:embed/>
                </p:oleObj>
              </mc:Choice>
              <mc:Fallback>
                <p:oleObj r:id="rId4" imgW="6388100" imgH="5499100" progId="">
                  <p:embed/>
                  <p:pic>
                    <p:nvPicPr>
                      <p:cNvPr id="234498" name="Object 2">
                        <a:extLst>
                          <a:ext uri="{FF2B5EF4-FFF2-40B4-BE49-F238E27FC236}">
                            <a16:creationId xmlns:a16="http://schemas.microsoft.com/office/drawing/2014/main" id="{90FD0ADB-FF97-7447-8265-E1076D71EF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0970" y="1011443"/>
                        <a:ext cx="6022519" cy="5363848"/>
                      </a:xfrm>
                      <a:prstGeom prst="rect">
                        <a:avLst/>
                      </a:prstGeom>
                      <a:noFill/>
                      <a:effectLst/>
                    </p:spPr>
                  </p:pic>
                </p:oleObj>
              </mc:Fallback>
            </mc:AlternateContent>
          </a:graphicData>
        </a:graphic>
      </p:graphicFrame>
      <p:sp>
        <p:nvSpPr>
          <p:cNvPr id="234499" name="Freeform 3">
            <a:extLst>
              <a:ext uri="{FF2B5EF4-FFF2-40B4-BE49-F238E27FC236}">
                <a16:creationId xmlns:a16="http://schemas.microsoft.com/office/drawing/2014/main" id="{208CD2DD-FEA4-CE45-964B-35C70D871548}"/>
              </a:ext>
            </a:extLst>
          </p:cNvPr>
          <p:cNvSpPr>
            <a:spLocks noChangeArrowheads="1"/>
          </p:cNvSpPr>
          <p:nvPr/>
        </p:nvSpPr>
        <p:spPr bwMode="auto">
          <a:xfrm>
            <a:off x="4475687" y="2385258"/>
            <a:ext cx="2463276" cy="2543930"/>
          </a:xfrm>
          <a:custGeom>
            <a:avLst/>
            <a:gdLst>
              <a:gd name="T0" fmla="*/ 794 w 1769"/>
              <a:gd name="T1" fmla="*/ 0 h 1406"/>
              <a:gd name="T2" fmla="*/ 159 w 1769"/>
              <a:gd name="T3" fmla="*/ 408 h 1406"/>
              <a:gd name="T4" fmla="*/ 1746 w 1769"/>
              <a:gd name="T5" fmla="*/ 771 h 1406"/>
              <a:gd name="T6" fmla="*/ 22 w 1769"/>
              <a:gd name="T7" fmla="*/ 1406 h 1406"/>
            </a:gdLst>
            <a:ahLst/>
            <a:cxnLst>
              <a:cxn ang="0">
                <a:pos x="T0" y="T1"/>
              </a:cxn>
              <a:cxn ang="0">
                <a:pos x="T2" y="T3"/>
              </a:cxn>
              <a:cxn ang="0">
                <a:pos x="T4" y="T5"/>
              </a:cxn>
              <a:cxn ang="0">
                <a:pos x="T6" y="T7"/>
              </a:cxn>
            </a:cxnLst>
            <a:rect l="0" t="0" r="r" b="b"/>
            <a:pathLst>
              <a:path w="1769" h="1406">
                <a:moveTo>
                  <a:pt x="794" y="0"/>
                </a:moveTo>
                <a:cubicBezTo>
                  <a:pt x="397" y="140"/>
                  <a:pt x="0" y="280"/>
                  <a:pt x="159" y="408"/>
                </a:cubicBezTo>
                <a:cubicBezTo>
                  <a:pt x="318" y="536"/>
                  <a:pt x="1769" y="605"/>
                  <a:pt x="1746" y="771"/>
                </a:cubicBezTo>
                <a:cubicBezTo>
                  <a:pt x="1723" y="937"/>
                  <a:pt x="302" y="1300"/>
                  <a:pt x="22" y="1406"/>
                </a:cubicBezTo>
              </a:path>
            </a:pathLst>
          </a:custGeom>
          <a:noFill/>
          <a:ln w="76320">
            <a:solidFill>
              <a:srgbClr val="00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4500" name="Text Box 4">
            <a:extLst>
              <a:ext uri="{FF2B5EF4-FFF2-40B4-BE49-F238E27FC236}">
                <a16:creationId xmlns:a16="http://schemas.microsoft.com/office/drawing/2014/main" id="{502B4419-F2A5-B941-9CB6-2B83D34359F8}"/>
              </a:ext>
            </a:extLst>
          </p:cNvPr>
          <p:cNvSpPr txBox="1">
            <a:spLocks noChangeArrowheads="1"/>
          </p:cNvSpPr>
          <p:nvPr/>
        </p:nvSpPr>
        <p:spPr bwMode="auto">
          <a:xfrm>
            <a:off x="4542673" y="1045697"/>
            <a:ext cx="2917635" cy="40229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100000"/>
              <a:buFont typeface="Arial" panose="020B0604020202020204" pitchFamily="34" charset="0"/>
              <a:buNone/>
            </a:pPr>
            <a:r>
              <a:rPr lang="ru-RU" altLang="ru-RU" sz="2000" b="1" dirty="0">
                <a:solidFill>
                  <a:srgbClr val="000000"/>
                </a:solidFill>
              </a:rPr>
              <a:t>Радиационные пояса</a:t>
            </a:r>
            <a:endParaRPr lang="en-GB" altLang="ru-RU" sz="2000" b="1" dirty="0">
              <a:solidFill>
                <a:srgbClr val="000000"/>
              </a:solidFill>
            </a:endParaRPr>
          </a:p>
        </p:txBody>
      </p:sp>
      <p:sp>
        <p:nvSpPr>
          <p:cNvPr id="234502" name="Text Box 6">
            <a:extLst>
              <a:ext uri="{FF2B5EF4-FFF2-40B4-BE49-F238E27FC236}">
                <a16:creationId xmlns:a16="http://schemas.microsoft.com/office/drawing/2014/main" id="{E7BC3FF0-D8BB-1443-8582-8B161A2A96FE}"/>
              </a:ext>
            </a:extLst>
          </p:cNvPr>
          <p:cNvSpPr txBox="1">
            <a:spLocks noChangeArrowheads="1"/>
          </p:cNvSpPr>
          <p:nvPr/>
        </p:nvSpPr>
        <p:spPr bwMode="auto">
          <a:xfrm>
            <a:off x="4771272" y="6303004"/>
            <a:ext cx="1570664"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eaLnBrk="1" hangingPunct="1">
              <a:buClr>
                <a:srgbClr val="FFFFFF"/>
              </a:buClr>
              <a:buSzPct val="100000"/>
              <a:buFont typeface="Arial" panose="020B0604020202020204" pitchFamily="34" charset="0"/>
              <a:buNone/>
            </a:pPr>
            <a:r>
              <a:rPr lang="ru-RU" altLang="ru-RU" sz="2800" b="1" dirty="0">
                <a:solidFill>
                  <a:srgbClr val="FFFFFF"/>
                </a:solidFill>
              </a:rPr>
              <a:t>Широта</a:t>
            </a:r>
            <a:endParaRPr lang="en-GB" altLang="ru-RU" sz="2800" b="1" dirty="0">
              <a:solidFill>
                <a:srgbClr val="FFFFFF"/>
              </a:solidFill>
            </a:endParaRPr>
          </a:p>
        </p:txBody>
      </p:sp>
      <p:sp>
        <p:nvSpPr>
          <p:cNvPr id="234505" name="Rectangle 9">
            <a:extLst>
              <a:ext uri="{FF2B5EF4-FFF2-40B4-BE49-F238E27FC236}">
                <a16:creationId xmlns:a16="http://schemas.microsoft.com/office/drawing/2014/main" id="{F7E8D793-69E6-1D49-BFFA-DAB547023FC3}"/>
              </a:ext>
            </a:extLst>
          </p:cNvPr>
          <p:cNvSpPr>
            <a:spLocks noChangeArrowheads="1"/>
          </p:cNvSpPr>
          <p:nvPr/>
        </p:nvSpPr>
        <p:spPr bwMode="auto">
          <a:xfrm>
            <a:off x="1425359" y="0"/>
            <a:ext cx="8602204"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eaLnBrk="1" hangingPunct="1">
              <a:buClr>
                <a:srgbClr val="FFFF00"/>
              </a:buClr>
              <a:buSzPct val="100000"/>
              <a:buFont typeface="Arial" panose="020B0604020202020204" pitchFamily="34" charset="0"/>
              <a:buNone/>
            </a:pPr>
            <a:r>
              <a:rPr lang="ru-RU" altLang="ru-RU" sz="4000" b="1" dirty="0" err="1">
                <a:solidFill>
                  <a:schemeClr val="accent5">
                    <a:lumMod val="20000"/>
                    <a:lumOff val="80000"/>
                  </a:schemeClr>
                </a:solidFill>
              </a:rPr>
              <a:t>Южно</a:t>
            </a:r>
            <a:r>
              <a:rPr lang="ru-RU" altLang="ru-RU" sz="4000" b="1" dirty="0">
                <a:solidFill>
                  <a:schemeClr val="accent5">
                    <a:lumMod val="20000"/>
                    <a:lumOff val="80000"/>
                  </a:schemeClr>
                </a:solidFill>
              </a:rPr>
              <a:t> - Атлантическая аномалия</a:t>
            </a:r>
            <a:endParaRPr lang="en-GB" altLang="ru-RU" sz="4000" b="1" dirty="0">
              <a:solidFill>
                <a:schemeClr val="accent5">
                  <a:lumMod val="20000"/>
                  <a:lumOff val="80000"/>
                </a:schemeClr>
              </a:solidFill>
            </a:endParaRPr>
          </a:p>
        </p:txBody>
      </p:sp>
      <p:sp>
        <p:nvSpPr>
          <p:cNvPr id="234506" name="Text Box 10">
            <a:extLst>
              <a:ext uri="{FF2B5EF4-FFF2-40B4-BE49-F238E27FC236}">
                <a16:creationId xmlns:a16="http://schemas.microsoft.com/office/drawing/2014/main" id="{0A1024B7-A242-D843-B7C8-1A397634E826}"/>
              </a:ext>
            </a:extLst>
          </p:cNvPr>
          <p:cNvSpPr txBox="1">
            <a:spLocks noChangeArrowheads="1"/>
          </p:cNvSpPr>
          <p:nvPr/>
        </p:nvSpPr>
        <p:spPr bwMode="auto">
          <a:xfrm>
            <a:off x="6001490" y="2929477"/>
            <a:ext cx="2265149" cy="402291"/>
          </a:xfrm>
          <a:prstGeom prst="rect">
            <a:avLst/>
          </a:prstGeom>
          <a:solidFill>
            <a:schemeClr val="bg1"/>
          </a:solidFill>
          <a:ln>
            <a:noFill/>
          </a:ln>
          <a:effec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eaLnBrk="1" hangingPunct="1">
              <a:buClr>
                <a:srgbClr val="000000"/>
              </a:buClr>
              <a:buSzPct val="100000"/>
              <a:buFont typeface="Arial" panose="020B0604020202020204" pitchFamily="34" charset="0"/>
              <a:buNone/>
            </a:pPr>
            <a:r>
              <a:rPr lang="ru-RU" altLang="ru-RU" sz="2000" b="1" dirty="0">
                <a:solidFill>
                  <a:srgbClr val="000000"/>
                </a:solidFill>
              </a:rPr>
              <a:t>Траектория МКС</a:t>
            </a:r>
            <a:endParaRPr lang="en-GB" altLang="ru-RU" sz="2000" b="1" dirty="0">
              <a:solidFill>
                <a:srgbClr val="000000"/>
              </a:solidFill>
            </a:endParaRPr>
          </a:p>
        </p:txBody>
      </p:sp>
      <p:sp>
        <p:nvSpPr>
          <p:cNvPr id="234507" name="Text Box 11">
            <a:extLst>
              <a:ext uri="{FF2B5EF4-FFF2-40B4-BE49-F238E27FC236}">
                <a16:creationId xmlns:a16="http://schemas.microsoft.com/office/drawing/2014/main" id="{33936D44-BB44-F24B-8824-F15C2EA4F6E1}"/>
              </a:ext>
            </a:extLst>
          </p:cNvPr>
          <p:cNvSpPr txBox="1">
            <a:spLocks noChangeArrowheads="1"/>
          </p:cNvSpPr>
          <p:nvPr/>
        </p:nvSpPr>
        <p:spPr bwMode="auto">
          <a:xfrm rot="16200000">
            <a:off x="580950" y="3055535"/>
            <a:ext cx="2951747"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eaLnBrk="1" hangingPunct="1">
              <a:buClr>
                <a:srgbClr val="FFFFFF"/>
              </a:buClr>
              <a:buSzPct val="100000"/>
              <a:buFont typeface="Arial" panose="020B0604020202020204" pitchFamily="34" charset="0"/>
              <a:buNone/>
            </a:pPr>
            <a:r>
              <a:rPr lang="ru-RU" altLang="ru-RU" sz="2800" b="1" dirty="0">
                <a:solidFill>
                  <a:srgbClr val="FFFFFF"/>
                </a:solidFill>
              </a:rPr>
              <a:t>Высота</a:t>
            </a:r>
            <a:r>
              <a:rPr lang="en-US" altLang="ru-RU" sz="2800" b="1" dirty="0">
                <a:solidFill>
                  <a:srgbClr val="FFFFFF"/>
                </a:solidFill>
              </a:rPr>
              <a:t>, </a:t>
            </a:r>
            <a:r>
              <a:rPr lang="ru-RU" altLang="ru-RU" sz="2800" b="1" dirty="0">
                <a:solidFill>
                  <a:srgbClr val="FFFFFF"/>
                </a:solidFill>
              </a:rPr>
              <a:t>км</a:t>
            </a:r>
            <a:r>
              <a:rPr lang="en-US" altLang="ru-RU" sz="2800" b="1" dirty="0">
                <a:solidFill>
                  <a:srgbClr val="FFFFFF"/>
                </a:solidFill>
              </a:rPr>
              <a:t>   </a:t>
            </a:r>
            <a:r>
              <a:rPr lang="en-GB" altLang="ru-RU" sz="2800" b="1" dirty="0">
                <a:solidFill>
                  <a:srgbClr val="FFFFFF"/>
                </a:solidFill>
              </a:rPr>
              <a:t>	</a:t>
            </a:r>
          </a:p>
        </p:txBody>
      </p:sp>
    </p:spTree>
    <p:extLst>
      <p:ext uri="{BB962C8B-B14F-4D97-AF65-F5344CB8AC3E}">
        <p14:creationId xmlns:p14="http://schemas.microsoft.com/office/powerpoint/2010/main" val="392155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34500"/>
                                        </p:tgtEl>
                                        <p:attrNameLst>
                                          <p:attrName>style.visibility</p:attrName>
                                        </p:attrNameLst>
                                      </p:cBhvr>
                                      <p:to>
                                        <p:strVal val="visible"/>
                                      </p:to>
                                    </p:set>
                                    <p:animEffect transition="in" filter="blinds(horizontal)">
                                      <p:cBhvr>
                                        <p:cTn id="7" dur="500"/>
                                        <p:tgtEl>
                                          <p:spTgt spid="234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234506">
                                            <p:txEl>
                                              <p:pRg st="0" end="0"/>
                                            </p:txEl>
                                          </p:spTgt>
                                        </p:tgtEl>
                                        <p:attrNameLst>
                                          <p:attrName>style.visibility</p:attrName>
                                        </p:attrNameLst>
                                      </p:cBhvr>
                                      <p:to>
                                        <p:strVal val="visible"/>
                                      </p:to>
                                    </p:set>
                                    <p:animEffect transition="in" filter="blinds(vertical)">
                                      <p:cBhvr>
                                        <p:cTn id="12" dur="1000"/>
                                        <p:tgtEl>
                                          <p:spTgt spid="23450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234499"/>
                                        </p:tgtEl>
                                        <p:attrNameLst>
                                          <p:attrName>style.visibility</p:attrName>
                                        </p:attrNameLst>
                                      </p:cBhvr>
                                      <p:to>
                                        <p:strVal val="visible"/>
                                      </p:to>
                                    </p:set>
                                    <p:animEffect transition="in" filter="box(out)">
                                      <p:cBhvr>
                                        <p:cTn id="17" dur="500"/>
                                        <p:tgtEl>
                                          <p:spTgt spid="234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CD76E10-9454-A248-B61D-D6FF61E354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972800" cy="6858000"/>
          </a:xfrm>
          <a:prstGeom prst="rect">
            <a:avLst/>
          </a:prstGeom>
          <a:solidFill>
            <a:schemeClr val="tx1"/>
          </a:solidFill>
        </p:spPr>
      </p:pic>
      <p:pic>
        <p:nvPicPr>
          <p:cNvPr id="7" name="Picture 16" descr="elec`troscope">
            <a:extLst>
              <a:ext uri="{FF2B5EF4-FFF2-40B4-BE49-F238E27FC236}">
                <a16:creationId xmlns:a16="http://schemas.microsoft.com/office/drawing/2014/main" id="{CB84278E-B552-AC46-B6EE-11C4DC80FC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75508" y="3041781"/>
            <a:ext cx="2091344" cy="199705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077049A5-195B-904A-AC3A-5228C36B33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48799" y="636754"/>
            <a:ext cx="4226322" cy="2255736"/>
          </a:xfrm>
          <a:prstGeom prst="rect">
            <a:avLst/>
          </a:prstGeom>
        </p:spPr>
      </p:pic>
      <p:sp>
        <p:nvSpPr>
          <p:cNvPr id="11" name="Прямоугольник 10">
            <a:extLst>
              <a:ext uri="{FF2B5EF4-FFF2-40B4-BE49-F238E27FC236}">
                <a16:creationId xmlns:a16="http://schemas.microsoft.com/office/drawing/2014/main" id="{D83DBF11-5452-1B4D-A5AA-60303386C6D2}"/>
              </a:ext>
            </a:extLst>
          </p:cNvPr>
          <p:cNvSpPr/>
          <p:nvPr/>
        </p:nvSpPr>
        <p:spPr>
          <a:xfrm>
            <a:off x="860548" y="5773113"/>
            <a:ext cx="10246651" cy="923330"/>
          </a:xfrm>
          <a:prstGeom prst="rect">
            <a:avLst/>
          </a:prstGeom>
        </p:spPr>
        <p:txBody>
          <a:bodyPr wrap="none">
            <a:spAutoFit/>
          </a:bodyPr>
          <a:lstStyle/>
          <a:p>
            <a:r>
              <a:rPr lang="ru-RU" sz="5400" b="1" dirty="0">
                <a:solidFill>
                  <a:schemeClr val="accent5">
                    <a:lumMod val="20000"/>
                    <a:lumOff val="80000"/>
                  </a:schemeClr>
                </a:solidFill>
              </a:rPr>
              <a:t>Радиоактивность нашей планеты</a:t>
            </a:r>
          </a:p>
        </p:txBody>
      </p:sp>
      <p:sp>
        <p:nvSpPr>
          <p:cNvPr id="2" name="TextBox 1">
            <a:extLst>
              <a:ext uri="{FF2B5EF4-FFF2-40B4-BE49-F238E27FC236}">
                <a16:creationId xmlns:a16="http://schemas.microsoft.com/office/drawing/2014/main" id="{C1A7C53B-789D-3E41-9B05-973E3231E02E}"/>
              </a:ext>
            </a:extLst>
          </p:cNvPr>
          <p:cNvSpPr txBox="1"/>
          <p:nvPr/>
        </p:nvSpPr>
        <p:spPr>
          <a:xfrm>
            <a:off x="9181321" y="5094515"/>
            <a:ext cx="2150845" cy="523220"/>
          </a:xfrm>
          <a:prstGeom prst="rect">
            <a:avLst/>
          </a:prstGeom>
          <a:noFill/>
        </p:spPr>
        <p:txBody>
          <a:bodyPr wrap="none" rtlCol="0">
            <a:spAutoFit/>
          </a:bodyPr>
          <a:lstStyle/>
          <a:p>
            <a:r>
              <a:rPr lang="ru-RU" sz="2800" b="1" dirty="0">
                <a:solidFill>
                  <a:schemeClr val="accent5">
                    <a:lumMod val="20000"/>
                    <a:lumOff val="80000"/>
                  </a:schemeClr>
                </a:solidFill>
              </a:rPr>
              <a:t>Электроскоп</a:t>
            </a:r>
          </a:p>
        </p:txBody>
      </p:sp>
      <p:sp>
        <p:nvSpPr>
          <p:cNvPr id="3" name="TextBox 2">
            <a:extLst>
              <a:ext uri="{FF2B5EF4-FFF2-40B4-BE49-F238E27FC236}">
                <a16:creationId xmlns:a16="http://schemas.microsoft.com/office/drawing/2014/main" id="{4FADCB0C-87D1-C244-AE1F-F3927236F435}"/>
              </a:ext>
            </a:extLst>
          </p:cNvPr>
          <p:cNvSpPr txBox="1"/>
          <p:nvPr/>
        </p:nvSpPr>
        <p:spPr>
          <a:xfrm>
            <a:off x="3307404" y="-4610911"/>
            <a:ext cx="184731" cy="369332"/>
          </a:xfrm>
          <a:prstGeom prst="rect">
            <a:avLst/>
          </a:prstGeom>
          <a:noFill/>
        </p:spPr>
        <p:txBody>
          <a:bodyPr wrap="none" rtlCol="0">
            <a:spAutoFit/>
          </a:bodyPr>
          <a:lstStyle/>
          <a:p>
            <a:endParaRPr lang="ru-RU" dirty="0"/>
          </a:p>
        </p:txBody>
      </p:sp>
    </p:spTree>
    <p:extLst>
      <p:ext uri="{BB962C8B-B14F-4D97-AF65-F5344CB8AC3E}">
        <p14:creationId xmlns:p14="http://schemas.microsoft.com/office/powerpoint/2010/main" val="93151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316F443F-9450-D748-A9FC-67D6F6750458}"/>
              </a:ext>
            </a:extLst>
          </p:cNvPr>
          <p:cNvSpPr>
            <a:spLocks noGrp="1" noChangeArrowheads="1"/>
          </p:cNvSpPr>
          <p:nvPr>
            <p:ph type="title"/>
          </p:nvPr>
        </p:nvSpPr>
        <p:spPr>
          <a:xfrm>
            <a:off x="2152650" y="71438"/>
            <a:ext cx="7886700" cy="1325562"/>
          </a:xfrm>
        </p:spPr>
        <p:txBody>
          <a:bodyPr rtlCol="0">
            <a:normAutofit/>
          </a:bodyPr>
          <a:lstStyle/>
          <a:p>
            <a:pPr algn="ctr">
              <a:defRPr/>
            </a:pPr>
            <a:r>
              <a:rPr lang="ru-RU" altLang="ru-RU" b="1" dirty="0">
                <a:solidFill>
                  <a:schemeClr val="accent5">
                    <a:lumMod val="20000"/>
                    <a:lumOff val="80000"/>
                  </a:schemeClr>
                </a:solidFill>
              </a:rPr>
              <a:t>Важность прогноза солнечной активности</a:t>
            </a:r>
          </a:p>
        </p:txBody>
      </p:sp>
      <p:pic>
        <p:nvPicPr>
          <p:cNvPr id="39939" name="Picture 3">
            <a:extLst>
              <a:ext uri="{FF2B5EF4-FFF2-40B4-BE49-F238E27FC236}">
                <a16:creationId xmlns:a16="http://schemas.microsoft.com/office/drawing/2014/main" id="{80EDFF9C-BDEE-2948-9BD1-5C3EAAD4809F}"/>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2152651" y="2266950"/>
            <a:ext cx="8278813" cy="4535488"/>
          </a:xfrm>
          <a:noFill/>
        </p:spPr>
      </p:pic>
      <p:sp>
        <p:nvSpPr>
          <p:cNvPr id="39940" name="Oval 4">
            <a:extLst>
              <a:ext uri="{FF2B5EF4-FFF2-40B4-BE49-F238E27FC236}">
                <a16:creationId xmlns:a16="http://schemas.microsoft.com/office/drawing/2014/main" id="{12EB8536-3CD6-D648-879F-B7E084FA52A4}"/>
              </a:ext>
            </a:extLst>
          </p:cNvPr>
          <p:cNvSpPr>
            <a:spLocks noChangeArrowheads="1"/>
          </p:cNvSpPr>
          <p:nvPr/>
        </p:nvSpPr>
        <p:spPr bwMode="auto">
          <a:xfrm>
            <a:off x="7809875" y="4572000"/>
            <a:ext cx="2114551" cy="1547109"/>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a:latin typeface="Arial" panose="020B0604020202020204" pitchFamily="34" charset="0"/>
            </a:endParaRPr>
          </a:p>
        </p:txBody>
      </p:sp>
      <p:sp>
        <p:nvSpPr>
          <p:cNvPr id="39941" name="Text Box 14">
            <a:extLst>
              <a:ext uri="{FF2B5EF4-FFF2-40B4-BE49-F238E27FC236}">
                <a16:creationId xmlns:a16="http://schemas.microsoft.com/office/drawing/2014/main" id="{A278DA10-08E1-014C-8D74-84465BD2EB7F}"/>
              </a:ext>
            </a:extLst>
          </p:cNvPr>
          <p:cNvSpPr txBox="1">
            <a:spLocks noChangeArrowheads="1"/>
          </p:cNvSpPr>
          <p:nvPr/>
        </p:nvSpPr>
        <p:spPr bwMode="auto">
          <a:xfrm>
            <a:off x="2085744" y="1316271"/>
            <a:ext cx="8278813" cy="954107"/>
          </a:xfrm>
          <a:prstGeom prst="rect">
            <a:avLst/>
          </a:prstGeom>
          <a:no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b="1" dirty="0">
                <a:solidFill>
                  <a:schemeClr val="bg1"/>
                </a:solidFill>
                <a:latin typeface="Arial" panose="020B0604020202020204" pitchFamily="34" charset="0"/>
              </a:rPr>
              <a:t>Радиация около Земли становится более опасной в будущем? </a:t>
            </a:r>
          </a:p>
        </p:txBody>
      </p:sp>
      <p:graphicFrame>
        <p:nvGraphicFramePr>
          <p:cNvPr id="10" name="Object 8">
            <a:extLst>
              <a:ext uri="{FF2B5EF4-FFF2-40B4-BE49-F238E27FC236}">
                <a16:creationId xmlns:a16="http://schemas.microsoft.com/office/drawing/2014/main" id="{98E7DEAE-9F09-2F4C-9CFE-DD03AB716917}"/>
              </a:ext>
            </a:extLst>
          </p:cNvPr>
          <p:cNvGraphicFramePr>
            <a:graphicFrameLocks noGrp="1" noChangeAspect="1"/>
          </p:cNvGraphicFramePr>
          <p:nvPr>
            <p:ph sz="half" idx="1"/>
          </p:nvPr>
        </p:nvGraphicFramePr>
        <p:xfrm>
          <a:off x="8796338" y="2070100"/>
          <a:ext cx="1384300" cy="3087688"/>
        </p:xfrm>
        <a:graphic>
          <a:graphicData uri="http://schemas.openxmlformats.org/presentationml/2006/ole">
            <mc:AlternateContent xmlns:mc="http://schemas.openxmlformats.org/markup-compatibility/2006">
              <mc:Choice xmlns:v="urn:schemas-microsoft-com:vml" Requires="v">
                <p:oleObj spid="_x0000_s68636" name="Presentation" r:id="rId5" imgW="4940300" imgH="3708400" progId="PowerPoint.Show.8">
                  <p:embed/>
                </p:oleObj>
              </mc:Choice>
              <mc:Fallback>
                <p:oleObj name="Presentation" r:id="rId5" imgW="4940300" imgH="3708400" progId="PowerPoint.Show.8">
                  <p:embed/>
                  <p:pic>
                    <p:nvPicPr>
                      <p:cNvPr id="10" name="Object 8">
                        <a:extLst>
                          <a:ext uri="{FF2B5EF4-FFF2-40B4-BE49-F238E27FC236}">
                            <a16:creationId xmlns:a16="http://schemas.microsoft.com/office/drawing/2014/main" id="{98E7DEAE-9F09-2F4C-9CFE-DD03AB716917}"/>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l="69418"/>
                      <a:stretch>
                        <a:fillRect/>
                      </a:stretch>
                    </p:blipFill>
                    <p:spPr bwMode="auto">
                      <a:xfrm>
                        <a:off x="8796338" y="2070100"/>
                        <a:ext cx="1384300" cy="3087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Прямая со стрелкой 4">
            <a:extLst>
              <a:ext uri="{FF2B5EF4-FFF2-40B4-BE49-F238E27FC236}">
                <a16:creationId xmlns:a16="http://schemas.microsoft.com/office/drawing/2014/main" id="{C3DA8B99-09C9-E54E-ACD1-7CED801AA8E0}"/>
              </a:ext>
            </a:extLst>
          </p:cNvPr>
          <p:cNvCxnSpPr>
            <a:cxnSpLocks/>
          </p:cNvCxnSpPr>
          <p:nvPr/>
        </p:nvCxnSpPr>
        <p:spPr>
          <a:xfrm flipH="1">
            <a:off x="8379502" y="3094925"/>
            <a:ext cx="692269" cy="17618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313E6348-BD2F-364A-8DC0-96BF50595935}"/>
              </a:ext>
            </a:extLst>
          </p:cNvPr>
          <p:cNvCxnSpPr>
            <a:cxnSpLocks/>
          </p:cNvCxnSpPr>
          <p:nvPr/>
        </p:nvCxnSpPr>
        <p:spPr>
          <a:xfrm flipH="1">
            <a:off x="9071771" y="4751882"/>
            <a:ext cx="387022" cy="5696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Прямоугольник 6">
            <a:extLst>
              <a:ext uri="{FF2B5EF4-FFF2-40B4-BE49-F238E27FC236}">
                <a16:creationId xmlns:a16="http://schemas.microsoft.com/office/drawing/2014/main" id="{D3ADE66E-700A-A943-94F0-B2CF30E9D9D9}"/>
              </a:ext>
            </a:extLst>
          </p:cNvPr>
          <p:cNvSpPr/>
          <p:nvPr/>
        </p:nvSpPr>
        <p:spPr>
          <a:xfrm>
            <a:off x="8919148" y="2218544"/>
            <a:ext cx="1109272" cy="209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B4A9789A-1D7E-F941-8E8E-CA90921275A3}"/>
              </a:ext>
            </a:extLst>
          </p:cNvPr>
          <p:cNvSpPr/>
          <p:nvPr/>
        </p:nvSpPr>
        <p:spPr>
          <a:xfrm>
            <a:off x="9009089" y="3717561"/>
            <a:ext cx="1064301" cy="224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9223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4" descr="SAA50">
            <a:extLst>
              <a:ext uri="{FF2B5EF4-FFF2-40B4-BE49-F238E27FC236}">
                <a16:creationId xmlns:a16="http://schemas.microsoft.com/office/drawing/2014/main" id="{0C476F23-21D7-234D-BAFE-77C3FF1843B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r="17966"/>
          <a:stretch>
            <a:fillRect/>
          </a:stretch>
        </p:blipFill>
        <p:spPr bwMode="auto">
          <a:xfrm>
            <a:off x="1697038" y="1747839"/>
            <a:ext cx="2952750" cy="27019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3" name="Picture 5" descr="SAA80">
            <a:extLst>
              <a:ext uri="{FF2B5EF4-FFF2-40B4-BE49-F238E27FC236}">
                <a16:creationId xmlns:a16="http://schemas.microsoft.com/office/drawing/2014/main" id="{FF07F406-32D7-0C45-A608-2C0E1690AA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16470"/>
          <a:stretch>
            <a:fillRect/>
          </a:stretch>
        </p:blipFill>
        <p:spPr bwMode="auto">
          <a:xfrm>
            <a:off x="4676775" y="1747839"/>
            <a:ext cx="3005138"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SAA10">
            <a:extLst>
              <a:ext uri="{FF2B5EF4-FFF2-40B4-BE49-F238E27FC236}">
                <a16:creationId xmlns:a16="http://schemas.microsoft.com/office/drawing/2014/main" id="{253A0B74-13D9-684A-A356-8D9387DD07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r="20467"/>
          <a:stretch>
            <a:fillRect/>
          </a:stretch>
        </p:blipFill>
        <p:spPr bwMode="auto">
          <a:xfrm>
            <a:off x="7708901" y="1747839"/>
            <a:ext cx="2862263"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7">
            <a:extLst>
              <a:ext uri="{FF2B5EF4-FFF2-40B4-BE49-F238E27FC236}">
                <a16:creationId xmlns:a16="http://schemas.microsoft.com/office/drawing/2014/main" id="{45FB2DE8-3506-1247-9963-3F736EAF3E4C}"/>
              </a:ext>
            </a:extLst>
          </p:cNvPr>
          <p:cNvSpPr txBox="1">
            <a:spLocks noChangeArrowheads="1"/>
          </p:cNvSpPr>
          <p:nvPr/>
        </p:nvSpPr>
        <p:spPr bwMode="auto">
          <a:xfrm>
            <a:off x="2458387" y="4616634"/>
            <a:ext cx="132475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800" b="1">
                <a:solidFill>
                  <a:schemeClr val="accent5">
                    <a:lumMod val="20000"/>
                    <a:lumOff val="80000"/>
                  </a:schemeClr>
                </a:solidFill>
              </a:rPr>
              <a:t>1950</a:t>
            </a:r>
          </a:p>
        </p:txBody>
      </p:sp>
      <p:sp>
        <p:nvSpPr>
          <p:cNvPr id="13318" name="Rectangle 8">
            <a:extLst>
              <a:ext uri="{FF2B5EF4-FFF2-40B4-BE49-F238E27FC236}">
                <a16:creationId xmlns:a16="http://schemas.microsoft.com/office/drawing/2014/main" id="{10F11373-192E-1A47-9B0B-F635B96B1321}"/>
              </a:ext>
            </a:extLst>
          </p:cNvPr>
          <p:cNvSpPr>
            <a:spLocks noChangeArrowheads="1"/>
          </p:cNvSpPr>
          <p:nvPr/>
        </p:nvSpPr>
        <p:spPr bwMode="auto">
          <a:xfrm>
            <a:off x="5537200" y="4630739"/>
            <a:ext cx="985838"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800" b="1" dirty="0">
                <a:solidFill>
                  <a:schemeClr val="accent5">
                    <a:lumMod val="20000"/>
                    <a:lumOff val="80000"/>
                  </a:schemeClr>
                </a:solidFill>
              </a:rPr>
              <a:t>1960</a:t>
            </a:r>
          </a:p>
        </p:txBody>
      </p:sp>
      <p:sp>
        <p:nvSpPr>
          <p:cNvPr id="13319" name="Rectangle 9">
            <a:extLst>
              <a:ext uri="{FF2B5EF4-FFF2-40B4-BE49-F238E27FC236}">
                <a16:creationId xmlns:a16="http://schemas.microsoft.com/office/drawing/2014/main" id="{4D2E3C36-5093-7741-8C26-71D5E1582C8C}"/>
              </a:ext>
            </a:extLst>
          </p:cNvPr>
          <p:cNvSpPr>
            <a:spLocks noChangeArrowheads="1"/>
          </p:cNvSpPr>
          <p:nvPr/>
        </p:nvSpPr>
        <p:spPr bwMode="auto">
          <a:xfrm>
            <a:off x="8577264" y="4630739"/>
            <a:ext cx="9858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800" b="1" dirty="0">
                <a:solidFill>
                  <a:schemeClr val="accent5">
                    <a:lumMod val="20000"/>
                    <a:lumOff val="80000"/>
                  </a:schemeClr>
                </a:solidFill>
              </a:rPr>
              <a:t>2010</a:t>
            </a:r>
          </a:p>
        </p:txBody>
      </p:sp>
      <p:sp>
        <p:nvSpPr>
          <p:cNvPr id="13320" name="TextBox 4">
            <a:extLst>
              <a:ext uri="{FF2B5EF4-FFF2-40B4-BE49-F238E27FC236}">
                <a16:creationId xmlns:a16="http://schemas.microsoft.com/office/drawing/2014/main" id="{0C930A5C-CFB0-F144-A0D5-8B0A47A64FB1}"/>
              </a:ext>
            </a:extLst>
          </p:cNvPr>
          <p:cNvSpPr txBox="1">
            <a:spLocks noChangeArrowheads="1"/>
          </p:cNvSpPr>
          <p:nvPr/>
        </p:nvSpPr>
        <p:spPr bwMode="auto">
          <a:xfrm>
            <a:off x="968735" y="457200"/>
            <a:ext cx="112232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ru-RU" altLang="ru-RU" sz="4000" b="1" dirty="0">
                <a:solidFill>
                  <a:schemeClr val="accent5">
                    <a:lumMod val="20000"/>
                    <a:lumOff val="80000"/>
                  </a:schemeClr>
                </a:solidFill>
              </a:rPr>
              <a:t>Магнитное поле в ЮАА: вековые вариации</a:t>
            </a:r>
          </a:p>
        </p:txBody>
      </p:sp>
      <p:sp>
        <p:nvSpPr>
          <p:cNvPr id="2" name="Прямоугольник 1">
            <a:extLst>
              <a:ext uri="{FF2B5EF4-FFF2-40B4-BE49-F238E27FC236}">
                <a16:creationId xmlns:a16="http://schemas.microsoft.com/office/drawing/2014/main" id="{74D09B3F-F520-D340-BA5D-6E980E8C32EC}"/>
              </a:ext>
            </a:extLst>
          </p:cNvPr>
          <p:cNvSpPr/>
          <p:nvPr/>
        </p:nvSpPr>
        <p:spPr>
          <a:xfrm>
            <a:off x="1847851" y="1747839"/>
            <a:ext cx="8640763" cy="312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 name="TextBox 2">
            <a:extLst>
              <a:ext uri="{FF2B5EF4-FFF2-40B4-BE49-F238E27FC236}">
                <a16:creationId xmlns:a16="http://schemas.microsoft.com/office/drawing/2014/main" id="{68AA9EB4-613A-1D46-A1E1-A06B9080E640}"/>
              </a:ext>
            </a:extLst>
          </p:cNvPr>
          <p:cNvSpPr txBox="1"/>
          <p:nvPr/>
        </p:nvSpPr>
        <p:spPr>
          <a:xfrm>
            <a:off x="2096430" y="5664819"/>
            <a:ext cx="8422049" cy="646331"/>
          </a:xfrm>
          <a:prstGeom prst="rect">
            <a:avLst/>
          </a:prstGeom>
          <a:noFill/>
        </p:spPr>
        <p:txBody>
          <a:bodyPr wrap="none" rtlCol="0">
            <a:spAutoFit/>
          </a:bodyPr>
          <a:lstStyle/>
          <a:p>
            <a:r>
              <a:rPr lang="ru-RU" sz="3600" dirty="0">
                <a:solidFill>
                  <a:schemeClr val="bg1"/>
                </a:solidFill>
              </a:rPr>
              <a:t>Со временем ЮАА станет более опасной?</a:t>
            </a:r>
          </a:p>
        </p:txBody>
      </p:sp>
    </p:spTree>
    <p:extLst>
      <p:ext uri="{BB962C8B-B14F-4D97-AF65-F5344CB8AC3E}">
        <p14:creationId xmlns:p14="http://schemas.microsoft.com/office/powerpoint/2010/main" val="366569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0E50327-8236-6743-82B3-1A86AB578D03}"/>
              </a:ext>
            </a:extLst>
          </p:cNvPr>
          <p:cNvSpPr>
            <a:spLocks noGrp="1" noChangeArrowheads="1"/>
          </p:cNvSpPr>
          <p:nvPr>
            <p:ph type="title"/>
          </p:nvPr>
        </p:nvSpPr>
        <p:spPr>
          <a:xfrm>
            <a:off x="802342" y="0"/>
            <a:ext cx="10515600" cy="1325563"/>
          </a:xfrm>
        </p:spPr>
        <p:txBody>
          <a:bodyPr>
            <a:normAutofit/>
          </a:bodyPr>
          <a:lstStyle/>
          <a:p>
            <a:pPr algn="ctr" eaLnBrk="1" hangingPunct="1"/>
            <a:r>
              <a:rPr lang="ru-RU" altLang="ru-RU" sz="4000" b="1" dirty="0">
                <a:solidFill>
                  <a:schemeClr val="accent4">
                    <a:lumMod val="20000"/>
                    <a:lumOff val="80000"/>
                  </a:schemeClr>
                </a:solidFill>
                <a:latin typeface="+mn-lt"/>
              </a:rPr>
              <a:t>Радиационная опасность вблизи Земли: солнечные космические лучи </a:t>
            </a:r>
          </a:p>
        </p:txBody>
      </p:sp>
      <p:pic>
        <p:nvPicPr>
          <p:cNvPr id="48134" name="Picture 6" descr="Earth's Magnetosphere1">
            <a:extLst>
              <a:ext uri="{FF2B5EF4-FFF2-40B4-BE49-F238E27FC236}">
                <a16:creationId xmlns:a16="http://schemas.microsoft.com/office/drawing/2014/main" id="{E285AF79-FACC-C14C-BECC-F0ABC67F5268}"/>
              </a:ext>
            </a:extLst>
          </p:cNvPr>
          <p:cNvPicPr>
            <a:picLocks noGrp="1" noChangeAspect="1" noChangeArrowheads="1"/>
          </p:cNvPicPr>
          <p:nvPr>
            <p:ph type="body" idx="4294967295"/>
          </p:nvPr>
        </p:nvPicPr>
        <p:blipFill>
          <a:blip r:embed="rId6" cstate="screen">
            <a:extLst>
              <a:ext uri="{28A0092B-C50C-407E-A947-70E740481C1C}">
                <a14:useLocalDpi xmlns:a14="http://schemas.microsoft.com/office/drawing/2010/main"/>
              </a:ext>
            </a:extLst>
          </a:blip>
          <a:srcRect/>
          <a:stretch>
            <a:fillRect/>
          </a:stretch>
        </p:blipFill>
        <p:spPr>
          <a:xfrm>
            <a:off x="300282" y="3004150"/>
            <a:ext cx="2052868" cy="1241279"/>
          </a:xfrm>
          <a:noFill/>
          <a:ln>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1" name="IMPACT.AVI">
            <a:extLst>
              <a:ext uri="{FF2B5EF4-FFF2-40B4-BE49-F238E27FC236}">
                <a16:creationId xmlns:a16="http://schemas.microsoft.com/office/drawing/2014/main" id="{0659BC8E-E0E4-8049-AB2B-350C385A99FF}"/>
              </a:ext>
            </a:extLst>
          </p:cNvPr>
          <p:cNvPicPr>
            <a:picLocks noGrp="1" noRot="1" noChangeAspect="1" noChangeArrowheads="1"/>
          </p:cNvPicPr>
          <p:nvPr>
            <p:ph sz="half" idx="2"/>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a:xfrm>
            <a:off x="2982685" y="1654445"/>
            <a:ext cx="6226629" cy="4670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radbeltsanim-SwRIAnn">
            <a:hlinkClick r:id="" action="ppaction://media"/>
            <a:extLst>
              <a:ext uri="{FF2B5EF4-FFF2-40B4-BE49-F238E27FC236}">
                <a16:creationId xmlns:a16="http://schemas.microsoft.com/office/drawing/2014/main" id="{1143B538-78A1-2343-9E76-86DA01EA6033}"/>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231908" y="2699657"/>
            <a:ext cx="2771406" cy="1836057"/>
          </a:xfrm>
          <a:prstGeom prst="rect">
            <a:avLst/>
          </a:prstGeom>
        </p:spPr>
      </p:pic>
    </p:spTree>
    <p:extLst>
      <p:ext uri="{BB962C8B-B14F-4D97-AF65-F5344CB8AC3E}">
        <p14:creationId xmlns:p14="http://schemas.microsoft.com/office/powerpoint/2010/main" val="20142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33" fill="hold"/>
                                        <p:tgtEl>
                                          <p:spTgt spid="266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6970">
                <p:cTn id="11" repeatCount="indefinite" fill="remove" display="0">
                  <p:stCondLst>
                    <p:cond delay="indefinite"/>
                  </p:stCondLst>
                </p:cTn>
                <p:tgtEl>
                  <p:spTgt spid="26631"/>
                </p:tgtEl>
              </p:cMediaNode>
            </p:video>
            <p:seq concurrent="1" nextAc="seek">
              <p:cTn id="12" restart="whenNotActive" fill="hold" evtFilter="cancelBubble" nodeType="interactiveSeq">
                <p:stCondLst>
                  <p:cond evt="onClick" delay="0">
                    <p:tgtEl>
                      <p:spTgt spid="266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6631"/>
                                        </p:tgtEl>
                                      </p:cBhvr>
                                    </p:cmd>
                                  </p:childTnLst>
                                </p:cTn>
                              </p:par>
                            </p:childTnLst>
                          </p:cTn>
                        </p:par>
                      </p:childTnLst>
                    </p:cTn>
                  </p:par>
                </p:childTnLst>
              </p:cTn>
              <p:nextCondLst>
                <p:cond evt="onClick" delay="0">
                  <p:tgtEl>
                    <p:spTgt spid="26631"/>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187" name="Picture 3" descr="MH_cme_c">
            <a:extLst>
              <a:ext uri="{FF2B5EF4-FFF2-40B4-BE49-F238E27FC236}">
                <a16:creationId xmlns:a16="http://schemas.microsoft.com/office/drawing/2014/main" id="{9CED47BF-FC5F-9C41-8848-6CD8A014D4C7}"/>
              </a:ext>
            </a:extLst>
          </p:cNvPr>
          <p:cNvPicPr>
            <a:picLocks noGrp="1" noChangeAspect="1" noChangeArrowheads="1"/>
          </p:cNvPicPr>
          <p:nvPr>
            <p:ph type="ctrTitle"/>
          </p:nvPr>
        </p:nvPicPr>
        <p:blipFill>
          <a:blip r:embed="rId2" cstate="screen">
            <a:extLst>
              <a:ext uri="{28A0092B-C50C-407E-A947-70E740481C1C}">
                <a14:useLocalDpi xmlns:a14="http://schemas.microsoft.com/office/drawing/2010/main"/>
              </a:ext>
            </a:extLst>
          </a:blip>
          <a:srcRect b="5000"/>
          <a:stretch>
            <a:fillRect/>
          </a:stretch>
        </p:blipFill>
        <p:spPr>
          <a:xfrm>
            <a:off x="1792941" y="234362"/>
            <a:ext cx="8831516" cy="6623637"/>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1668" name="Text Box 4">
            <a:extLst>
              <a:ext uri="{FF2B5EF4-FFF2-40B4-BE49-F238E27FC236}">
                <a16:creationId xmlns:a16="http://schemas.microsoft.com/office/drawing/2014/main" id="{2C7CEDB6-F404-E540-8083-AFCC94CE5220}"/>
              </a:ext>
            </a:extLst>
          </p:cNvPr>
          <p:cNvSpPr txBox="1">
            <a:spLocks noChangeArrowheads="1"/>
          </p:cNvSpPr>
          <p:nvPr/>
        </p:nvSpPr>
        <p:spPr bwMode="auto">
          <a:xfrm>
            <a:off x="4865688" y="4445000"/>
            <a:ext cx="2490041" cy="5232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ru-RU" altLang="ru-RU" sz="2800" b="1" dirty="0"/>
              <a:t>Ударная волна</a:t>
            </a:r>
            <a:endParaRPr lang="en-US" altLang="ru-RU" sz="2800" b="1" dirty="0"/>
          </a:p>
        </p:txBody>
      </p:sp>
      <p:sp>
        <p:nvSpPr>
          <p:cNvPr id="881669" name="Text Box 5">
            <a:extLst>
              <a:ext uri="{FF2B5EF4-FFF2-40B4-BE49-F238E27FC236}">
                <a16:creationId xmlns:a16="http://schemas.microsoft.com/office/drawing/2014/main" id="{381D3105-C66D-D34F-9D4F-E6C895A45AD6}"/>
              </a:ext>
            </a:extLst>
          </p:cNvPr>
          <p:cNvSpPr txBox="1">
            <a:spLocks noChangeArrowheads="1"/>
          </p:cNvSpPr>
          <p:nvPr/>
        </p:nvSpPr>
        <p:spPr bwMode="auto">
          <a:xfrm>
            <a:off x="2279650" y="5229225"/>
            <a:ext cx="760144" cy="52322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ru-RU" sz="2800" b="1">
                <a:solidFill>
                  <a:srgbClr val="FFFFFF"/>
                </a:solidFill>
              </a:rPr>
              <a:t>IMF</a:t>
            </a:r>
          </a:p>
        </p:txBody>
      </p:sp>
      <p:sp>
        <p:nvSpPr>
          <p:cNvPr id="881670" name="Line 6">
            <a:extLst>
              <a:ext uri="{FF2B5EF4-FFF2-40B4-BE49-F238E27FC236}">
                <a16:creationId xmlns:a16="http://schemas.microsoft.com/office/drawing/2014/main" id="{2EA2B549-3A6C-5244-9C2E-F2C5C7652052}"/>
              </a:ext>
            </a:extLst>
          </p:cNvPr>
          <p:cNvSpPr>
            <a:spLocks noChangeShapeType="1"/>
          </p:cNvSpPr>
          <p:nvPr/>
        </p:nvSpPr>
        <p:spPr bwMode="auto">
          <a:xfrm rot="5585841" flipH="1">
            <a:off x="4246563" y="3921125"/>
            <a:ext cx="876300" cy="4191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sz="1600">
              <a:solidFill>
                <a:srgbClr val="000000"/>
              </a:solidFill>
            </a:endParaRPr>
          </a:p>
        </p:txBody>
      </p:sp>
      <p:sp>
        <p:nvSpPr>
          <p:cNvPr id="881671" name="Line 7">
            <a:extLst>
              <a:ext uri="{FF2B5EF4-FFF2-40B4-BE49-F238E27FC236}">
                <a16:creationId xmlns:a16="http://schemas.microsoft.com/office/drawing/2014/main" id="{4C26F94D-867D-3C43-8E57-702F1CF7D4F1}"/>
              </a:ext>
            </a:extLst>
          </p:cNvPr>
          <p:cNvSpPr>
            <a:spLocks noChangeShapeType="1"/>
          </p:cNvSpPr>
          <p:nvPr/>
        </p:nvSpPr>
        <p:spPr bwMode="auto">
          <a:xfrm flipH="1" flipV="1">
            <a:off x="3581400" y="4572000"/>
            <a:ext cx="76200" cy="6858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sz="1600">
              <a:solidFill>
                <a:srgbClr val="000000"/>
              </a:solidFill>
            </a:endParaRPr>
          </a:p>
        </p:txBody>
      </p:sp>
      <p:sp>
        <p:nvSpPr>
          <p:cNvPr id="881672" name="Text Box 8">
            <a:extLst>
              <a:ext uri="{FF2B5EF4-FFF2-40B4-BE49-F238E27FC236}">
                <a16:creationId xmlns:a16="http://schemas.microsoft.com/office/drawing/2014/main" id="{C7A174E7-FCC5-D143-BDE6-5D1025D0657D}"/>
              </a:ext>
            </a:extLst>
          </p:cNvPr>
          <p:cNvSpPr txBox="1">
            <a:spLocks noChangeArrowheads="1"/>
          </p:cNvSpPr>
          <p:nvPr/>
        </p:nvSpPr>
        <p:spPr bwMode="auto">
          <a:xfrm>
            <a:off x="9719592" y="4464425"/>
            <a:ext cx="24724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ru-RU" altLang="ru-RU" sz="2800" b="1" dirty="0">
                <a:solidFill>
                  <a:srgbClr val="FFFFFF"/>
                </a:solidFill>
              </a:rPr>
              <a:t>Магнитосфера</a:t>
            </a:r>
          </a:p>
          <a:p>
            <a:pPr>
              <a:defRPr/>
            </a:pPr>
            <a:r>
              <a:rPr lang="ru-RU" altLang="ru-RU" sz="2800" b="1" dirty="0">
                <a:solidFill>
                  <a:srgbClr val="FFFFFF"/>
                </a:solidFill>
              </a:rPr>
              <a:t> Земли</a:t>
            </a:r>
            <a:endParaRPr lang="en-US" altLang="ru-RU" sz="2800" b="1" dirty="0">
              <a:solidFill>
                <a:srgbClr val="FFFFFF"/>
              </a:solidFill>
            </a:endParaRPr>
          </a:p>
        </p:txBody>
      </p:sp>
      <p:sp>
        <p:nvSpPr>
          <p:cNvPr id="881673" name="Line 9">
            <a:extLst>
              <a:ext uri="{FF2B5EF4-FFF2-40B4-BE49-F238E27FC236}">
                <a16:creationId xmlns:a16="http://schemas.microsoft.com/office/drawing/2014/main" id="{CCA422E4-ED0E-184A-BF81-83C04F6DC10E}"/>
              </a:ext>
            </a:extLst>
          </p:cNvPr>
          <p:cNvSpPr>
            <a:spLocks noChangeShapeType="1"/>
          </p:cNvSpPr>
          <p:nvPr/>
        </p:nvSpPr>
        <p:spPr bwMode="auto">
          <a:xfrm>
            <a:off x="9067800" y="5105400"/>
            <a:ext cx="381000" cy="7620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sz="1600">
              <a:solidFill>
                <a:srgbClr val="000000"/>
              </a:solidFill>
            </a:endParaRPr>
          </a:p>
        </p:txBody>
      </p:sp>
      <p:sp>
        <p:nvSpPr>
          <p:cNvPr id="881674" name="Freeform 10">
            <a:extLst>
              <a:ext uri="{FF2B5EF4-FFF2-40B4-BE49-F238E27FC236}">
                <a16:creationId xmlns:a16="http://schemas.microsoft.com/office/drawing/2014/main" id="{F87A5AF9-3844-934E-8495-DAC58A40CD3D}"/>
              </a:ext>
            </a:extLst>
          </p:cNvPr>
          <p:cNvSpPr>
            <a:spLocks/>
          </p:cNvSpPr>
          <p:nvPr/>
        </p:nvSpPr>
        <p:spPr bwMode="auto">
          <a:xfrm>
            <a:off x="4583114" y="2349500"/>
            <a:ext cx="1558925" cy="1778000"/>
          </a:xfrm>
          <a:custGeom>
            <a:avLst/>
            <a:gdLst>
              <a:gd name="T0" fmla="*/ 519 w 982"/>
              <a:gd name="T1" fmla="*/ 0 h 1120"/>
              <a:gd name="T2" fmla="*/ 305 w 982"/>
              <a:gd name="T3" fmla="*/ 124 h 1120"/>
              <a:gd name="T4" fmla="*/ 559 w 982"/>
              <a:gd name="T5" fmla="*/ 175 h 1120"/>
              <a:gd name="T6" fmla="*/ 649 w 982"/>
              <a:gd name="T7" fmla="*/ 220 h 1120"/>
              <a:gd name="T8" fmla="*/ 982 w 982"/>
              <a:gd name="T9" fmla="*/ 321 h 1120"/>
              <a:gd name="T10" fmla="*/ 519 w 982"/>
              <a:gd name="T11" fmla="*/ 350 h 1120"/>
              <a:gd name="T12" fmla="*/ 818 w 982"/>
              <a:gd name="T13" fmla="*/ 395 h 1120"/>
              <a:gd name="T14" fmla="*/ 559 w 982"/>
              <a:gd name="T15" fmla="*/ 355 h 1120"/>
              <a:gd name="T16" fmla="*/ 118 w 982"/>
              <a:gd name="T17" fmla="*/ 208 h 1120"/>
              <a:gd name="T18" fmla="*/ 28 w 982"/>
              <a:gd name="T19" fmla="*/ 158 h 1120"/>
              <a:gd name="T20" fmla="*/ 62 w 982"/>
              <a:gd name="T21" fmla="*/ 158 h 1120"/>
              <a:gd name="T22" fmla="*/ 666 w 982"/>
              <a:gd name="T23" fmla="*/ 576 h 1120"/>
              <a:gd name="T24" fmla="*/ 598 w 982"/>
              <a:gd name="T25" fmla="*/ 643 h 1120"/>
              <a:gd name="T26" fmla="*/ 593 w 982"/>
              <a:gd name="T27" fmla="*/ 660 h 1120"/>
              <a:gd name="T28" fmla="*/ 643 w 982"/>
              <a:gd name="T29" fmla="*/ 705 h 1120"/>
              <a:gd name="T30" fmla="*/ 547 w 982"/>
              <a:gd name="T31" fmla="*/ 576 h 1120"/>
              <a:gd name="T32" fmla="*/ 446 w 982"/>
              <a:gd name="T33" fmla="*/ 513 h 1120"/>
              <a:gd name="T34" fmla="*/ 468 w 982"/>
              <a:gd name="T35" fmla="*/ 530 h 1120"/>
              <a:gd name="T36" fmla="*/ 327 w 982"/>
              <a:gd name="T37" fmla="*/ 412 h 1120"/>
              <a:gd name="T38" fmla="*/ 406 w 982"/>
              <a:gd name="T39" fmla="*/ 513 h 1120"/>
              <a:gd name="T40" fmla="*/ 401 w 982"/>
              <a:gd name="T41" fmla="*/ 547 h 1120"/>
              <a:gd name="T42" fmla="*/ 406 w 982"/>
              <a:gd name="T43" fmla="*/ 564 h 1120"/>
              <a:gd name="T44" fmla="*/ 412 w 982"/>
              <a:gd name="T45" fmla="*/ 553 h 1120"/>
              <a:gd name="T46" fmla="*/ 519 w 982"/>
              <a:gd name="T47" fmla="*/ 700 h 1120"/>
              <a:gd name="T48" fmla="*/ 474 w 982"/>
              <a:gd name="T49" fmla="*/ 745 h 1120"/>
              <a:gd name="T50" fmla="*/ 756 w 982"/>
              <a:gd name="T51" fmla="*/ 1061 h 1120"/>
              <a:gd name="T52" fmla="*/ 395 w 982"/>
              <a:gd name="T53" fmla="*/ 784 h 1120"/>
              <a:gd name="T54" fmla="*/ 338 w 982"/>
              <a:gd name="T55" fmla="*/ 841 h 1120"/>
              <a:gd name="T56" fmla="*/ 378 w 982"/>
              <a:gd name="T57" fmla="*/ 909 h 1120"/>
              <a:gd name="T58" fmla="*/ 146 w 982"/>
              <a:gd name="T59" fmla="*/ 841 h 1120"/>
              <a:gd name="T60" fmla="*/ 45 w 982"/>
              <a:gd name="T61" fmla="*/ 773 h 1120"/>
              <a:gd name="T62" fmla="*/ 56 w 982"/>
              <a:gd name="T63" fmla="*/ 779 h 1120"/>
              <a:gd name="T64" fmla="*/ 90 w 982"/>
              <a:gd name="T65" fmla="*/ 841 h 1120"/>
              <a:gd name="T66" fmla="*/ 214 w 982"/>
              <a:gd name="T67" fmla="*/ 988 h 1120"/>
              <a:gd name="T68" fmla="*/ 28 w 982"/>
              <a:gd name="T69" fmla="*/ 864 h 1120"/>
              <a:gd name="T70" fmla="*/ 28 w 982"/>
              <a:gd name="T71" fmla="*/ 869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2" h="1120">
                <a:moveTo>
                  <a:pt x="163" y="22"/>
                </a:moveTo>
                <a:cubicBezTo>
                  <a:pt x="282" y="4"/>
                  <a:pt x="404" y="37"/>
                  <a:pt x="519" y="0"/>
                </a:cubicBezTo>
                <a:cubicBezTo>
                  <a:pt x="616" y="9"/>
                  <a:pt x="562" y="15"/>
                  <a:pt x="502" y="39"/>
                </a:cubicBezTo>
                <a:cubicBezTo>
                  <a:pt x="345" y="102"/>
                  <a:pt x="387" y="82"/>
                  <a:pt x="305" y="124"/>
                </a:cubicBezTo>
                <a:cubicBezTo>
                  <a:pt x="397" y="180"/>
                  <a:pt x="473" y="165"/>
                  <a:pt x="587" y="169"/>
                </a:cubicBezTo>
                <a:cubicBezTo>
                  <a:pt x="578" y="171"/>
                  <a:pt x="568" y="172"/>
                  <a:pt x="559" y="175"/>
                </a:cubicBezTo>
                <a:cubicBezTo>
                  <a:pt x="553" y="177"/>
                  <a:pt x="521" y="193"/>
                  <a:pt x="553" y="203"/>
                </a:cubicBezTo>
                <a:cubicBezTo>
                  <a:pt x="584" y="213"/>
                  <a:pt x="617" y="214"/>
                  <a:pt x="649" y="220"/>
                </a:cubicBezTo>
                <a:cubicBezTo>
                  <a:pt x="708" y="231"/>
                  <a:pt x="807" y="251"/>
                  <a:pt x="864" y="271"/>
                </a:cubicBezTo>
                <a:cubicBezTo>
                  <a:pt x="904" y="285"/>
                  <a:pt x="982" y="321"/>
                  <a:pt x="982" y="321"/>
                </a:cubicBezTo>
                <a:cubicBezTo>
                  <a:pt x="815" y="323"/>
                  <a:pt x="647" y="317"/>
                  <a:pt x="480" y="327"/>
                </a:cubicBezTo>
                <a:cubicBezTo>
                  <a:pt x="465" y="328"/>
                  <a:pt x="504" y="349"/>
                  <a:pt x="519" y="350"/>
                </a:cubicBezTo>
                <a:cubicBezTo>
                  <a:pt x="600" y="358"/>
                  <a:pt x="681" y="353"/>
                  <a:pt x="762" y="355"/>
                </a:cubicBezTo>
                <a:cubicBezTo>
                  <a:pt x="783" y="368"/>
                  <a:pt x="798" y="381"/>
                  <a:pt x="818" y="395"/>
                </a:cubicBezTo>
                <a:cubicBezTo>
                  <a:pt x="804" y="442"/>
                  <a:pt x="817" y="418"/>
                  <a:pt x="717" y="400"/>
                </a:cubicBezTo>
                <a:cubicBezTo>
                  <a:pt x="645" y="387"/>
                  <a:pt x="624" y="377"/>
                  <a:pt x="559" y="355"/>
                </a:cubicBezTo>
                <a:cubicBezTo>
                  <a:pt x="588" y="384"/>
                  <a:pt x="642" y="388"/>
                  <a:pt x="683" y="395"/>
                </a:cubicBezTo>
                <a:cubicBezTo>
                  <a:pt x="501" y="313"/>
                  <a:pt x="315" y="245"/>
                  <a:pt x="118" y="208"/>
                </a:cubicBezTo>
                <a:cubicBezTo>
                  <a:pt x="95" y="197"/>
                  <a:pt x="72" y="187"/>
                  <a:pt x="50" y="175"/>
                </a:cubicBezTo>
                <a:cubicBezTo>
                  <a:pt x="42" y="170"/>
                  <a:pt x="36" y="163"/>
                  <a:pt x="28" y="158"/>
                </a:cubicBezTo>
                <a:cubicBezTo>
                  <a:pt x="23" y="155"/>
                  <a:pt x="5" y="152"/>
                  <a:pt x="11" y="152"/>
                </a:cubicBezTo>
                <a:cubicBezTo>
                  <a:pt x="28" y="152"/>
                  <a:pt x="45" y="156"/>
                  <a:pt x="62" y="158"/>
                </a:cubicBezTo>
                <a:cubicBezTo>
                  <a:pt x="126" y="214"/>
                  <a:pt x="195" y="236"/>
                  <a:pt x="265" y="282"/>
                </a:cubicBezTo>
                <a:cubicBezTo>
                  <a:pt x="401" y="370"/>
                  <a:pt x="536" y="478"/>
                  <a:pt x="666" y="576"/>
                </a:cubicBezTo>
                <a:cubicBezTo>
                  <a:pt x="710" y="609"/>
                  <a:pt x="730" y="662"/>
                  <a:pt x="768" y="700"/>
                </a:cubicBezTo>
                <a:cubicBezTo>
                  <a:pt x="708" y="718"/>
                  <a:pt x="646" y="665"/>
                  <a:pt x="598" y="643"/>
                </a:cubicBezTo>
                <a:cubicBezTo>
                  <a:pt x="489" y="592"/>
                  <a:pt x="550" y="620"/>
                  <a:pt x="564" y="632"/>
                </a:cubicBezTo>
                <a:cubicBezTo>
                  <a:pt x="574" y="641"/>
                  <a:pt x="582" y="653"/>
                  <a:pt x="593" y="660"/>
                </a:cubicBezTo>
                <a:cubicBezTo>
                  <a:pt x="605" y="668"/>
                  <a:pt x="619" y="671"/>
                  <a:pt x="632" y="677"/>
                </a:cubicBezTo>
                <a:cubicBezTo>
                  <a:pt x="636" y="686"/>
                  <a:pt x="635" y="699"/>
                  <a:pt x="643" y="705"/>
                </a:cubicBezTo>
                <a:cubicBezTo>
                  <a:pt x="651" y="711"/>
                  <a:pt x="676" y="720"/>
                  <a:pt x="672" y="711"/>
                </a:cubicBezTo>
                <a:cubicBezTo>
                  <a:pt x="662" y="686"/>
                  <a:pt x="558" y="586"/>
                  <a:pt x="547" y="576"/>
                </a:cubicBezTo>
                <a:cubicBezTo>
                  <a:pt x="526" y="559"/>
                  <a:pt x="503" y="544"/>
                  <a:pt x="480" y="530"/>
                </a:cubicBezTo>
                <a:cubicBezTo>
                  <a:pt x="469" y="523"/>
                  <a:pt x="458" y="518"/>
                  <a:pt x="446" y="513"/>
                </a:cubicBezTo>
                <a:cubicBezTo>
                  <a:pt x="441" y="511"/>
                  <a:pt x="424" y="504"/>
                  <a:pt x="429" y="508"/>
                </a:cubicBezTo>
                <a:cubicBezTo>
                  <a:pt x="441" y="517"/>
                  <a:pt x="455" y="522"/>
                  <a:pt x="468" y="530"/>
                </a:cubicBezTo>
                <a:cubicBezTo>
                  <a:pt x="482" y="539"/>
                  <a:pt x="517" y="573"/>
                  <a:pt x="508" y="559"/>
                </a:cubicBezTo>
                <a:cubicBezTo>
                  <a:pt x="471" y="498"/>
                  <a:pt x="391" y="439"/>
                  <a:pt x="327" y="412"/>
                </a:cubicBezTo>
                <a:cubicBezTo>
                  <a:pt x="335" y="425"/>
                  <a:pt x="376" y="493"/>
                  <a:pt x="389" y="502"/>
                </a:cubicBezTo>
                <a:cubicBezTo>
                  <a:pt x="395" y="506"/>
                  <a:pt x="413" y="513"/>
                  <a:pt x="406" y="513"/>
                </a:cubicBezTo>
                <a:cubicBezTo>
                  <a:pt x="402" y="513"/>
                  <a:pt x="330" y="476"/>
                  <a:pt x="389" y="508"/>
                </a:cubicBezTo>
                <a:cubicBezTo>
                  <a:pt x="390" y="513"/>
                  <a:pt x="397" y="541"/>
                  <a:pt x="401" y="547"/>
                </a:cubicBezTo>
                <a:cubicBezTo>
                  <a:pt x="402" y="549"/>
                  <a:pt x="427" y="573"/>
                  <a:pt x="423" y="576"/>
                </a:cubicBezTo>
                <a:cubicBezTo>
                  <a:pt x="418" y="580"/>
                  <a:pt x="411" y="569"/>
                  <a:pt x="406" y="564"/>
                </a:cubicBezTo>
                <a:cubicBezTo>
                  <a:pt x="396" y="554"/>
                  <a:pt x="371" y="543"/>
                  <a:pt x="378" y="530"/>
                </a:cubicBezTo>
                <a:cubicBezTo>
                  <a:pt x="385" y="518"/>
                  <a:pt x="401" y="545"/>
                  <a:pt x="412" y="553"/>
                </a:cubicBezTo>
                <a:cubicBezTo>
                  <a:pt x="452" y="585"/>
                  <a:pt x="458" y="662"/>
                  <a:pt x="508" y="677"/>
                </a:cubicBezTo>
                <a:cubicBezTo>
                  <a:pt x="512" y="685"/>
                  <a:pt x="527" y="703"/>
                  <a:pt x="519" y="700"/>
                </a:cubicBezTo>
                <a:cubicBezTo>
                  <a:pt x="463" y="676"/>
                  <a:pt x="445" y="637"/>
                  <a:pt x="384" y="626"/>
                </a:cubicBezTo>
                <a:cubicBezTo>
                  <a:pt x="456" y="677"/>
                  <a:pt x="275" y="546"/>
                  <a:pt x="474" y="745"/>
                </a:cubicBezTo>
                <a:cubicBezTo>
                  <a:pt x="568" y="839"/>
                  <a:pt x="638" y="960"/>
                  <a:pt x="745" y="1039"/>
                </a:cubicBezTo>
                <a:cubicBezTo>
                  <a:pt x="749" y="1046"/>
                  <a:pt x="751" y="1055"/>
                  <a:pt x="756" y="1061"/>
                </a:cubicBezTo>
                <a:cubicBezTo>
                  <a:pt x="804" y="1120"/>
                  <a:pt x="849" y="1119"/>
                  <a:pt x="739" y="1101"/>
                </a:cubicBezTo>
                <a:cubicBezTo>
                  <a:pt x="585" y="1034"/>
                  <a:pt x="516" y="894"/>
                  <a:pt x="395" y="784"/>
                </a:cubicBezTo>
                <a:cubicBezTo>
                  <a:pt x="345" y="738"/>
                  <a:pt x="279" y="681"/>
                  <a:pt x="209" y="672"/>
                </a:cubicBezTo>
                <a:cubicBezTo>
                  <a:pt x="103" y="594"/>
                  <a:pt x="313" y="813"/>
                  <a:pt x="338" y="841"/>
                </a:cubicBezTo>
                <a:cubicBezTo>
                  <a:pt x="344" y="854"/>
                  <a:pt x="347" y="868"/>
                  <a:pt x="355" y="880"/>
                </a:cubicBezTo>
                <a:cubicBezTo>
                  <a:pt x="390" y="932"/>
                  <a:pt x="358" y="853"/>
                  <a:pt x="378" y="909"/>
                </a:cubicBezTo>
                <a:cubicBezTo>
                  <a:pt x="304" y="925"/>
                  <a:pt x="282" y="887"/>
                  <a:pt x="220" y="858"/>
                </a:cubicBezTo>
                <a:cubicBezTo>
                  <a:pt x="193" y="845"/>
                  <a:pt x="172" y="851"/>
                  <a:pt x="146" y="841"/>
                </a:cubicBezTo>
                <a:cubicBezTo>
                  <a:pt x="117" y="829"/>
                  <a:pt x="86" y="811"/>
                  <a:pt x="62" y="790"/>
                </a:cubicBezTo>
                <a:cubicBezTo>
                  <a:pt x="56" y="785"/>
                  <a:pt x="52" y="777"/>
                  <a:pt x="45" y="773"/>
                </a:cubicBezTo>
                <a:cubicBezTo>
                  <a:pt x="40" y="770"/>
                  <a:pt x="23" y="765"/>
                  <a:pt x="28" y="768"/>
                </a:cubicBezTo>
                <a:cubicBezTo>
                  <a:pt x="37" y="773"/>
                  <a:pt x="47" y="775"/>
                  <a:pt x="56" y="779"/>
                </a:cubicBezTo>
                <a:cubicBezTo>
                  <a:pt x="65" y="792"/>
                  <a:pt x="76" y="804"/>
                  <a:pt x="84" y="818"/>
                </a:cubicBezTo>
                <a:cubicBezTo>
                  <a:pt x="88" y="825"/>
                  <a:pt x="85" y="835"/>
                  <a:pt x="90" y="841"/>
                </a:cubicBezTo>
                <a:cubicBezTo>
                  <a:pt x="113" y="871"/>
                  <a:pt x="148" y="889"/>
                  <a:pt x="169" y="920"/>
                </a:cubicBezTo>
                <a:cubicBezTo>
                  <a:pt x="184" y="943"/>
                  <a:pt x="214" y="988"/>
                  <a:pt x="214" y="988"/>
                </a:cubicBezTo>
                <a:cubicBezTo>
                  <a:pt x="157" y="1001"/>
                  <a:pt x="109" y="918"/>
                  <a:pt x="73" y="892"/>
                </a:cubicBezTo>
                <a:cubicBezTo>
                  <a:pt x="59" y="882"/>
                  <a:pt x="42" y="875"/>
                  <a:pt x="28" y="864"/>
                </a:cubicBezTo>
                <a:cubicBezTo>
                  <a:pt x="18" y="856"/>
                  <a:pt x="0" y="835"/>
                  <a:pt x="0" y="835"/>
                </a:cubicBezTo>
                <a:cubicBezTo>
                  <a:pt x="4" y="853"/>
                  <a:pt x="5" y="869"/>
                  <a:pt x="28" y="869"/>
                </a:cubicBezTo>
                <a:lnTo>
                  <a:pt x="330" y="1064"/>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sz="1600">
              <a:solidFill>
                <a:srgbClr val="000000"/>
              </a:solidFill>
            </a:endParaRPr>
          </a:p>
        </p:txBody>
      </p:sp>
      <p:sp>
        <p:nvSpPr>
          <p:cNvPr id="881675" name="Line 11">
            <a:extLst>
              <a:ext uri="{FF2B5EF4-FFF2-40B4-BE49-F238E27FC236}">
                <a16:creationId xmlns:a16="http://schemas.microsoft.com/office/drawing/2014/main" id="{4BE49D64-F7AA-F340-872A-5390255742EB}"/>
              </a:ext>
            </a:extLst>
          </p:cNvPr>
          <p:cNvSpPr>
            <a:spLocks noChangeShapeType="1"/>
          </p:cNvSpPr>
          <p:nvPr/>
        </p:nvSpPr>
        <p:spPr bwMode="auto">
          <a:xfrm flipV="1">
            <a:off x="3581400" y="2514600"/>
            <a:ext cx="7620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sz="1600">
              <a:solidFill>
                <a:srgbClr val="000000"/>
              </a:solidFill>
            </a:endParaRPr>
          </a:p>
        </p:txBody>
      </p:sp>
      <p:sp>
        <p:nvSpPr>
          <p:cNvPr id="881677" name="Rectangle 13">
            <a:extLst>
              <a:ext uri="{FF2B5EF4-FFF2-40B4-BE49-F238E27FC236}">
                <a16:creationId xmlns:a16="http://schemas.microsoft.com/office/drawing/2014/main" id="{3EA46B0F-517F-2940-B3B2-7B3A0321F8E0}"/>
              </a:ext>
            </a:extLst>
          </p:cNvPr>
          <p:cNvSpPr>
            <a:spLocks noChangeArrowheads="1"/>
          </p:cNvSpPr>
          <p:nvPr/>
        </p:nvSpPr>
        <p:spPr bwMode="auto">
          <a:xfrm>
            <a:off x="5103348" y="1052513"/>
            <a:ext cx="720069" cy="52322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ltLang="ru-RU" sz="2800" b="1" dirty="0">
                <a:solidFill>
                  <a:srgbClr val="FFFFFF"/>
                </a:solidFill>
              </a:rPr>
              <a:t>SEP</a:t>
            </a:r>
          </a:p>
        </p:txBody>
      </p:sp>
      <p:sp>
        <p:nvSpPr>
          <p:cNvPr id="881678" name="Line 14">
            <a:extLst>
              <a:ext uri="{FF2B5EF4-FFF2-40B4-BE49-F238E27FC236}">
                <a16:creationId xmlns:a16="http://schemas.microsoft.com/office/drawing/2014/main" id="{7C41F09E-FFFE-7D4B-B5F2-F487A350DFD1}"/>
              </a:ext>
            </a:extLst>
          </p:cNvPr>
          <p:cNvSpPr>
            <a:spLocks noChangeShapeType="1"/>
          </p:cNvSpPr>
          <p:nvPr/>
        </p:nvSpPr>
        <p:spPr bwMode="auto">
          <a:xfrm flipH="1">
            <a:off x="5519738" y="1628775"/>
            <a:ext cx="228600" cy="9144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ru-RU" sz="1600">
              <a:solidFill>
                <a:srgbClr val="000000"/>
              </a:solidFill>
            </a:endParaRPr>
          </a:p>
        </p:txBody>
      </p:sp>
      <p:sp>
        <p:nvSpPr>
          <p:cNvPr id="881682" name="Rectangle 18">
            <a:extLst>
              <a:ext uri="{FF2B5EF4-FFF2-40B4-BE49-F238E27FC236}">
                <a16:creationId xmlns:a16="http://schemas.microsoft.com/office/drawing/2014/main" id="{5B5C74C4-0DA5-8445-94F1-44D8C3BE5069}"/>
              </a:ext>
            </a:extLst>
          </p:cNvPr>
          <p:cNvSpPr>
            <a:spLocks noChangeArrowheads="1"/>
          </p:cNvSpPr>
          <p:nvPr/>
        </p:nvSpPr>
        <p:spPr bwMode="auto">
          <a:xfrm>
            <a:off x="0" y="0"/>
            <a:ext cx="12191999" cy="707886"/>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ru-RU" altLang="ru-RU" sz="4000" b="1" dirty="0">
                <a:solidFill>
                  <a:schemeClr val="accent5">
                    <a:lumMod val="20000"/>
                    <a:lumOff val="80000"/>
                  </a:schemeClr>
                </a:solidFill>
              </a:rPr>
              <a:t>Ускорение солнечных космических лучей </a:t>
            </a:r>
          </a:p>
        </p:txBody>
      </p:sp>
    </p:spTree>
    <p:extLst>
      <p:ext uri="{BB962C8B-B14F-4D97-AF65-F5344CB8AC3E}">
        <p14:creationId xmlns:p14="http://schemas.microsoft.com/office/powerpoint/2010/main" val="141660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81674"/>
                                        </p:tgtEl>
                                        <p:attrNameLst>
                                          <p:attrName>style.visibility</p:attrName>
                                        </p:attrNameLst>
                                      </p:cBhvr>
                                      <p:to>
                                        <p:strVal val="visible"/>
                                      </p:to>
                                    </p:set>
                                    <p:animEffect transition="in" filter="blinds(horizontal)">
                                      <p:cBhvr>
                                        <p:cTn id="7" dur="500"/>
                                        <p:tgtEl>
                                          <p:spTgt spid="881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E2F2CF9D-584D-0645-8F8F-63C3A8424188}"/>
              </a:ext>
            </a:extLst>
          </p:cNvPr>
          <p:cNvSpPr>
            <a:spLocks noGrp="1" noChangeArrowheads="1"/>
          </p:cNvSpPr>
          <p:nvPr>
            <p:ph type="body" idx="1"/>
          </p:nvPr>
        </p:nvSpPr>
        <p:spPr>
          <a:xfrm>
            <a:off x="2152168" y="5295835"/>
            <a:ext cx="7772400" cy="1766887"/>
          </a:xfrm>
        </p:spPr>
        <p:txBody>
          <a:bodyPr/>
          <a:lstStyle/>
          <a:p>
            <a:pPr algn="ctr" eaLnBrk="1" hangingPunct="1">
              <a:buFontTx/>
              <a:buNone/>
            </a:pPr>
            <a:r>
              <a:rPr lang="en-US" altLang="ru-RU" dirty="0">
                <a:solidFill>
                  <a:srgbClr val="FFFF00"/>
                </a:solidFill>
              </a:rPr>
              <a:t>   </a:t>
            </a:r>
            <a:r>
              <a:rPr lang="ru-RU" altLang="ru-RU" sz="3600" dirty="0">
                <a:solidFill>
                  <a:srgbClr val="FFFF00"/>
                </a:solidFill>
              </a:rPr>
              <a:t>Магнитное </a:t>
            </a:r>
            <a:r>
              <a:rPr lang="ru-RU" altLang="ru-RU" sz="3600" dirty="0" err="1">
                <a:solidFill>
                  <a:srgbClr val="FFFF00"/>
                </a:solidFill>
              </a:rPr>
              <a:t>пересоединение</a:t>
            </a:r>
            <a:r>
              <a:rPr lang="ru-RU" altLang="ru-RU" sz="3600" dirty="0">
                <a:solidFill>
                  <a:srgbClr val="FFFF00"/>
                </a:solidFill>
              </a:rPr>
              <a:t> как механизм ускорения заряженных частиц на Солнце</a:t>
            </a:r>
            <a:endParaRPr lang="en-US" altLang="ru-RU" sz="3600" dirty="0">
              <a:solidFill>
                <a:srgbClr val="FFFF00"/>
              </a:solidFill>
            </a:endParaRPr>
          </a:p>
          <a:p>
            <a:pPr algn="ctr" eaLnBrk="1" hangingPunct="1">
              <a:buFontTx/>
              <a:buNone/>
            </a:pPr>
            <a:endParaRPr lang="ru-RU" altLang="ru-RU" sz="3600" dirty="0">
              <a:solidFill>
                <a:srgbClr val="FFFF00"/>
              </a:solidFill>
            </a:endParaRPr>
          </a:p>
        </p:txBody>
      </p:sp>
      <p:pic>
        <p:nvPicPr>
          <p:cNvPr id="94213" name="Picture 5" descr="TRACEclimage1">
            <a:extLst>
              <a:ext uri="{FF2B5EF4-FFF2-40B4-BE49-F238E27FC236}">
                <a16:creationId xmlns:a16="http://schemas.microsoft.com/office/drawing/2014/main" id="{5E2FADAD-13DA-9340-AA41-2505DCF0D4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32424" y="1381767"/>
            <a:ext cx="3603998" cy="3603998"/>
          </a:xfrm>
          <a:prstGeom prst="rect">
            <a:avLst/>
          </a:prstGeom>
          <a:noFill/>
          <a:ln w="12700" algn="ctr">
            <a:solidFill>
              <a:schemeClr val="accent5">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6742" name="Text Box 6">
            <a:extLst>
              <a:ext uri="{FF2B5EF4-FFF2-40B4-BE49-F238E27FC236}">
                <a16:creationId xmlns:a16="http://schemas.microsoft.com/office/drawing/2014/main" id="{C70490A1-C5E5-4C4C-9531-7AD3BA7E2014}"/>
              </a:ext>
            </a:extLst>
          </p:cNvPr>
          <p:cNvSpPr txBox="1">
            <a:spLocks noChangeArrowheads="1"/>
          </p:cNvSpPr>
          <p:nvPr/>
        </p:nvSpPr>
        <p:spPr bwMode="auto">
          <a:xfrm>
            <a:off x="961447" y="0"/>
            <a:ext cx="101743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ru-RU" altLang="ru-RU" sz="4000" b="1" dirty="0">
                <a:solidFill>
                  <a:schemeClr val="accent5">
                    <a:lumMod val="20000"/>
                    <a:lumOff val="80000"/>
                  </a:schemeClr>
                </a:solidFill>
              </a:rPr>
              <a:t>Альтернативная </a:t>
            </a:r>
          </a:p>
          <a:p>
            <a:pPr algn="ctr">
              <a:defRPr/>
            </a:pPr>
            <a:r>
              <a:rPr lang="ru-RU" altLang="ru-RU" sz="4000" b="1" dirty="0">
                <a:solidFill>
                  <a:schemeClr val="accent5">
                    <a:lumMod val="20000"/>
                    <a:lumOff val="80000"/>
                  </a:schemeClr>
                </a:solidFill>
              </a:rPr>
              <a:t>или комплементарная модель (?) ускорения</a:t>
            </a:r>
          </a:p>
        </p:txBody>
      </p:sp>
      <p:pic>
        <p:nvPicPr>
          <p:cNvPr id="2" name="000606_c3">
            <a:hlinkClick r:id="" action="ppaction://media"/>
            <a:extLst>
              <a:ext uri="{FF2B5EF4-FFF2-40B4-BE49-F238E27FC236}">
                <a16:creationId xmlns:a16="http://schemas.microsoft.com/office/drawing/2014/main" id="{881D6BF7-4EDB-764C-AF5B-C88A9EF8E4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23099" y="1361872"/>
            <a:ext cx="3651250" cy="3651250"/>
          </a:xfrm>
          <a:prstGeom prst="rect">
            <a:avLst/>
          </a:prstGeom>
        </p:spPr>
      </p:pic>
    </p:spTree>
    <p:extLst>
      <p:ext uri="{BB962C8B-B14F-4D97-AF65-F5344CB8AC3E}">
        <p14:creationId xmlns:p14="http://schemas.microsoft.com/office/powerpoint/2010/main" val="318753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Titel 1">
            <a:extLst>
              <a:ext uri="{FF2B5EF4-FFF2-40B4-BE49-F238E27FC236}">
                <a16:creationId xmlns:a16="http://schemas.microsoft.com/office/drawing/2014/main" id="{1FA33171-69BB-124B-A427-F409F4855657}"/>
              </a:ext>
            </a:extLst>
          </p:cNvPr>
          <p:cNvSpPr>
            <a:spLocks noGrp="1"/>
          </p:cNvSpPr>
          <p:nvPr>
            <p:ph type="title" idx="4294967295"/>
          </p:nvPr>
        </p:nvSpPr>
        <p:spPr>
          <a:xfrm>
            <a:off x="2796988" y="364284"/>
            <a:ext cx="9144000" cy="1143000"/>
          </a:xfrm>
        </p:spPr>
        <p:txBody>
          <a:bodyPr>
            <a:normAutofit fontScale="90000"/>
          </a:bodyPr>
          <a:lstStyle/>
          <a:p>
            <a:pPr eaLnBrk="1" hangingPunct="1"/>
            <a:r>
              <a:rPr lang="ru-RU" altLang="ru-RU" sz="6000" dirty="0">
                <a:solidFill>
                  <a:schemeClr val="accent5">
                    <a:lumMod val="20000"/>
                    <a:lumOff val="80000"/>
                  </a:schemeClr>
                </a:solidFill>
              </a:rPr>
              <a:t>Солнечные космические лучи</a:t>
            </a:r>
            <a:br>
              <a:rPr lang="ru-RU" altLang="ru-RU" sz="7200" dirty="0">
                <a:solidFill>
                  <a:srgbClr val="FFFF00"/>
                </a:solidFill>
              </a:rPr>
            </a:br>
            <a:endParaRPr lang="en-US" altLang="ru-RU" sz="7200" dirty="0">
              <a:solidFill>
                <a:srgbClr val="FFFF00"/>
              </a:solidFill>
            </a:endParaRPr>
          </a:p>
        </p:txBody>
      </p:sp>
      <p:pic>
        <p:nvPicPr>
          <p:cNvPr id="91139" name="Picture 2" descr="E:\Dokumente und Einstellungen\user_wdr1\Science\Perpdiff09\PLOTS09\animation2\pmu40ra03-pe-pa001rd-c15.gif">
            <a:extLst>
              <a:ext uri="{FF2B5EF4-FFF2-40B4-BE49-F238E27FC236}">
                <a16:creationId xmlns:a16="http://schemas.microsoft.com/office/drawing/2014/main" id="{AA91F430-B9BA-BF4E-AEA1-C170C92F8FDF}"/>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819401" y="1557339"/>
            <a:ext cx="6551613"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3">
            <a:extLst>
              <a:ext uri="{FF2B5EF4-FFF2-40B4-BE49-F238E27FC236}">
                <a16:creationId xmlns:a16="http://schemas.microsoft.com/office/drawing/2014/main" id="{EE78F7FF-D802-954B-AC43-020DD0D423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455" y="726516"/>
            <a:ext cx="2156727" cy="208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вал 1">
            <a:extLst>
              <a:ext uri="{FF2B5EF4-FFF2-40B4-BE49-F238E27FC236}">
                <a16:creationId xmlns:a16="http://schemas.microsoft.com/office/drawing/2014/main" id="{CE822C22-E62F-3D4E-BD36-470FB5D5213F}"/>
              </a:ext>
            </a:extLst>
          </p:cNvPr>
          <p:cNvSpPr/>
          <p:nvPr/>
        </p:nvSpPr>
        <p:spPr>
          <a:xfrm>
            <a:off x="7163104" y="3770574"/>
            <a:ext cx="629587" cy="61459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100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1" name="Picture 3" descr="milky_way_top">
            <a:extLst>
              <a:ext uri="{FF2B5EF4-FFF2-40B4-BE49-F238E27FC236}">
                <a16:creationId xmlns:a16="http://schemas.microsoft.com/office/drawing/2014/main" id="{33534E36-6CF1-C040-B27A-9329BA15E8AD}"/>
              </a:ext>
            </a:extLst>
          </p:cNvPr>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3863975" y="1196975"/>
            <a:ext cx="48768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Freeform 5">
            <a:extLst>
              <a:ext uri="{FF2B5EF4-FFF2-40B4-BE49-F238E27FC236}">
                <a16:creationId xmlns:a16="http://schemas.microsoft.com/office/drawing/2014/main" id="{E337E254-C5CE-CD40-8174-F87816E36A65}"/>
              </a:ext>
            </a:extLst>
          </p:cNvPr>
          <p:cNvSpPr>
            <a:spLocks/>
          </p:cNvSpPr>
          <p:nvPr/>
        </p:nvSpPr>
        <p:spPr bwMode="auto">
          <a:xfrm>
            <a:off x="4602163" y="1776414"/>
            <a:ext cx="2786062" cy="3227387"/>
          </a:xfrm>
          <a:custGeom>
            <a:avLst/>
            <a:gdLst>
              <a:gd name="T0" fmla="*/ 2147483647 w 1755"/>
              <a:gd name="T1" fmla="*/ 2147483647 h 2033"/>
              <a:gd name="T2" fmla="*/ 2147483647 w 1755"/>
              <a:gd name="T3" fmla="*/ 2147483647 h 2033"/>
              <a:gd name="T4" fmla="*/ 2147483647 w 1755"/>
              <a:gd name="T5" fmla="*/ 2147483647 h 2033"/>
              <a:gd name="T6" fmla="*/ 2147483647 w 1755"/>
              <a:gd name="T7" fmla="*/ 2147483647 h 2033"/>
              <a:gd name="T8" fmla="*/ 2147483647 w 1755"/>
              <a:gd name="T9" fmla="*/ 2147483647 h 2033"/>
              <a:gd name="T10" fmla="*/ 2147483647 w 1755"/>
              <a:gd name="T11" fmla="*/ 2147483647 h 2033"/>
              <a:gd name="T12" fmla="*/ 2147483647 w 1755"/>
              <a:gd name="T13" fmla="*/ 2147483647 h 2033"/>
              <a:gd name="T14" fmla="*/ 2147483647 w 1755"/>
              <a:gd name="T15" fmla="*/ 2147483647 h 2033"/>
              <a:gd name="T16" fmla="*/ 2147483647 w 1755"/>
              <a:gd name="T17" fmla="*/ 2147483647 h 2033"/>
              <a:gd name="T18" fmla="*/ 2147483647 w 1755"/>
              <a:gd name="T19" fmla="*/ 2147483647 h 2033"/>
              <a:gd name="T20" fmla="*/ 2147483647 w 1755"/>
              <a:gd name="T21" fmla="*/ 2147483647 h 2033"/>
              <a:gd name="T22" fmla="*/ 2147483647 w 1755"/>
              <a:gd name="T23" fmla="*/ 2147483647 h 2033"/>
              <a:gd name="T24" fmla="*/ 2147483647 w 1755"/>
              <a:gd name="T25" fmla="*/ 2147483647 h 2033"/>
              <a:gd name="T26" fmla="*/ 2147483647 w 1755"/>
              <a:gd name="T27" fmla="*/ 2147483647 h 2033"/>
              <a:gd name="T28" fmla="*/ 2147483647 w 1755"/>
              <a:gd name="T29" fmla="*/ 2147483647 h 2033"/>
              <a:gd name="T30" fmla="*/ 2147483647 w 1755"/>
              <a:gd name="T31" fmla="*/ 2147483647 h 2033"/>
              <a:gd name="T32" fmla="*/ 2147483647 w 1755"/>
              <a:gd name="T33" fmla="*/ 2147483647 h 2033"/>
              <a:gd name="T34" fmla="*/ 2147483647 w 1755"/>
              <a:gd name="T35" fmla="*/ 2147483647 h 2033"/>
              <a:gd name="T36" fmla="*/ 2147483647 w 1755"/>
              <a:gd name="T37" fmla="*/ 2147483647 h 2033"/>
              <a:gd name="T38" fmla="*/ 2147483647 w 1755"/>
              <a:gd name="T39" fmla="*/ 2147483647 h 2033"/>
              <a:gd name="T40" fmla="*/ 2147483647 w 1755"/>
              <a:gd name="T41" fmla="*/ 2147483647 h 2033"/>
              <a:gd name="T42" fmla="*/ 2147483647 w 1755"/>
              <a:gd name="T43" fmla="*/ 2147483647 h 2033"/>
              <a:gd name="T44" fmla="*/ 2147483647 w 1755"/>
              <a:gd name="T45" fmla="*/ 2147483647 h 2033"/>
              <a:gd name="T46" fmla="*/ 2147483647 w 1755"/>
              <a:gd name="T47" fmla="*/ 2147483647 h 2033"/>
              <a:gd name="T48" fmla="*/ 2147483647 w 1755"/>
              <a:gd name="T49" fmla="*/ 2147483647 h 2033"/>
              <a:gd name="T50" fmla="*/ 2147483647 w 1755"/>
              <a:gd name="T51" fmla="*/ 2147483647 h 2033"/>
              <a:gd name="T52" fmla="*/ 2147483647 w 1755"/>
              <a:gd name="T53" fmla="*/ 2147483647 h 2033"/>
              <a:gd name="T54" fmla="*/ 2147483647 w 1755"/>
              <a:gd name="T55" fmla="*/ 2147483647 h 2033"/>
              <a:gd name="T56" fmla="*/ 2147483647 w 1755"/>
              <a:gd name="T57" fmla="*/ 2147483647 h 2033"/>
              <a:gd name="T58" fmla="*/ 2147483647 w 1755"/>
              <a:gd name="T59" fmla="*/ 2147483647 h 2033"/>
              <a:gd name="T60" fmla="*/ 2147483647 w 1755"/>
              <a:gd name="T61" fmla="*/ 2147483647 h 2033"/>
              <a:gd name="T62" fmla="*/ 2147483647 w 1755"/>
              <a:gd name="T63" fmla="*/ 2147483647 h 2033"/>
              <a:gd name="T64" fmla="*/ 2147483647 w 1755"/>
              <a:gd name="T65" fmla="*/ 2147483647 h 2033"/>
              <a:gd name="T66" fmla="*/ 2147483647 w 1755"/>
              <a:gd name="T67" fmla="*/ 2147483647 h 2033"/>
              <a:gd name="T68" fmla="*/ 2147483647 w 1755"/>
              <a:gd name="T69" fmla="*/ 2147483647 h 2033"/>
              <a:gd name="T70" fmla="*/ 2147483647 w 1755"/>
              <a:gd name="T71" fmla="*/ 2147483647 h 2033"/>
              <a:gd name="T72" fmla="*/ 2147483647 w 1755"/>
              <a:gd name="T73" fmla="*/ 2147483647 h 2033"/>
              <a:gd name="T74" fmla="*/ 2147483647 w 1755"/>
              <a:gd name="T75" fmla="*/ 2147483647 h 2033"/>
              <a:gd name="T76" fmla="*/ 2147483647 w 1755"/>
              <a:gd name="T77" fmla="*/ 2147483647 h 2033"/>
              <a:gd name="T78" fmla="*/ 2147483647 w 1755"/>
              <a:gd name="T79" fmla="*/ 2147483647 h 2033"/>
              <a:gd name="T80" fmla="*/ 2147483647 w 1755"/>
              <a:gd name="T81" fmla="*/ 2147483647 h 2033"/>
              <a:gd name="T82" fmla="*/ 2147483647 w 1755"/>
              <a:gd name="T83" fmla="*/ 2147483647 h 2033"/>
              <a:gd name="T84" fmla="*/ 2147483647 w 1755"/>
              <a:gd name="T85" fmla="*/ 2147483647 h 2033"/>
              <a:gd name="T86" fmla="*/ 2147483647 w 1755"/>
              <a:gd name="T87" fmla="*/ 2147483647 h 2033"/>
              <a:gd name="T88" fmla="*/ 2147483647 w 1755"/>
              <a:gd name="T89" fmla="*/ 2147483647 h 2033"/>
              <a:gd name="T90" fmla="*/ 2147483647 w 1755"/>
              <a:gd name="T91" fmla="*/ 2147483647 h 2033"/>
              <a:gd name="T92" fmla="*/ 2147483647 w 1755"/>
              <a:gd name="T93" fmla="*/ 2147483647 h 2033"/>
              <a:gd name="T94" fmla="*/ 2147483647 w 1755"/>
              <a:gd name="T95" fmla="*/ 2147483647 h 2033"/>
              <a:gd name="T96" fmla="*/ 2147483647 w 1755"/>
              <a:gd name="T97" fmla="*/ 2147483647 h 2033"/>
              <a:gd name="T98" fmla="*/ 2147483647 w 1755"/>
              <a:gd name="T99" fmla="*/ 2147483647 h 2033"/>
              <a:gd name="T100" fmla="*/ 2147483647 w 1755"/>
              <a:gd name="T101" fmla="*/ 2147483647 h 2033"/>
              <a:gd name="T102" fmla="*/ 2147483647 w 1755"/>
              <a:gd name="T103" fmla="*/ 2147483647 h 2033"/>
              <a:gd name="T104" fmla="*/ 2147483647 w 1755"/>
              <a:gd name="T105" fmla="*/ 2147483647 h 2033"/>
              <a:gd name="T106" fmla="*/ 2147483647 w 1755"/>
              <a:gd name="T107" fmla="*/ 2147483647 h 2033"/>
              <a:gd name="T108" fmla="*/ 2147483647 w 1755"/>
              <a:gd name="T109" fmla="*/ 2147483647 h 2033"/>
              <a:gd name="T110" fmla="*/ 2147483647 w 1755"/>
              <a:gd name="T111" fmla="*/ 2147483647 h 2033"/>
              <a:gd name="T112" fmla="*/ 2147483647 w 1755"/>
              <a:gd name="T113" fmla="*/ 2147483647 h 2033"/>
              <a:gd name="T114" fmla="*/ 2147483647 w 1755"/>
              <a:gd name="T115" fmla="*/ 2147483647 h 2033"/>
              <a:gd name="T116" fmla="*/ 2147483647 w 1755"/>
              <a:gd name="T117" fmla="*/ 2147483647 h 2033"/>
              <a:gd name="T118" fmla="*/ 2147483647 w 1755"/>
              <a:gd name="T119" fmla="*/ 2147483647 h 2033"/>
              <a:gd name="T120" fmla="*/ 2147483647 w 1755"/>
              <a:gd name="T121" fmla="*/ 2147483647 h 2033"/>
              <a:gd name="T122" fmla="*/ 2147483647 w 1755"/>
              <a:gd name="T123" fmla="*/ 2147483647 h 2033"/>
              <a:gd name="T124" fmla="*/ 2147483647 w 1755"/>
              <a:gd name="T125" fmla="*/ 2147483647 h 20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55" h="2033">
                <a:moveTo>
                  <a:pt x="653" y="185"/>
                </a:moveTo>
                <a:cubicBezTo>
                  <a:pt x="656" y="158"/>
                  <a:pt x="650" y="129"/>
                  <a:pt x="661" y="105"/>
                </a:cubicBezTo>
                <a:cubicBezTo>
                  <a:pt x="676" y="74"/>
                  <a:pt x="748" y="32"/>
                  <a:pt x="781" y="25"/>
                </a:cubicBezTo>
                <a:cubicBezTo>
                  <a:pt x="789" y="20"/>
                  <a:pt x="795" y="10"/>
                  <a:pt x="805" y="9"/>
                </a:cubicBezTo>
                <a:cubicBezTo>
                  <a:pt x="908" y="0"/>
                  <a:pt x="883" y="46"/>
                  <a:pt x="917" y="113"/>
                </a:cubicBezTo>
                <a:cubicBezTo>
                  <a:pt x="920" y="169"/>
                  <a:pt x="906" y="228"/>
                  <a:pt x="925" y="281"/>
                </a:cubicBezTo>
                <a:cubicBezTo>
                  <a:pt x="931" y="297"/>
                  <a:pt x="950" y="257"/>
                  <a:pt x="965" y="249"/>
                </a:cubicBezTo>
                <a:cubicBezTo>
                  <a:pt x="980" y="241"/>
                  <a:pt x="997" y="238"/>
                  <a:pt x="1013" y="233"/>
                </a:cubicBezTo>
                <a:cubicBezTo>
                  <a:pt x="1021" y="230"/>
                  <a:pt x="1037" y="225"/>
                  <a:pt x="1037" y="225"/>
                </a:cubicBezTo>
                <a:cubicBezTo>
                  <a:pt x="1053" y="228"/>
                  <a:pt x="1071" y="225"/>
                  <a:pt x="1085" y="233"/>
                </a:cubicBezTo>
                <a:cubicBezTo>
                  <a:pt x="1132" y="261"/>
                  <a:pt x="1137" y="354"/>
                  <a:pt x="1149" y="401"/>
                </a:cubicBezTo>
                <a:cubicBezTo>
                  <a:pt x="1152" y="425"/>
                  <a:pt x="1140" y="456"/>
                  <a:pt x="1157" y="473"/>
                </a:cubicBezTo>
                <a:cubicBezTo>
                  <a:pt x="1169" y="485"/>
                  <a:pt x="1205" y="457"/>
                  <a:pt x="1205" y="457"/>
                </a:cubicBezTo>
                <a:cubicBezTo>
                  <a:pt x="1215" y="499"/>
                  <a:pt x="1229" y="501"/>
                  <a:pt x="1205" y="537"/>
                </a:cubicBezTo>
                <a:cubicBezTo>
                  <a:pt x="1117" y="529"/>
                  <a:pt x="1028" y="526"/>
                  <a:pt x="941" y="513"/>
                </a:cubicBezTo>
                <a:cubicBezTo>
                  <a:pt x="906" y="508"/>
                  <a:pt x="856" y="479"/>
                  <a:pt x="821" y="465"/>
                </a:cubicBezTo>
                <a:cubicBezTo>
                  <a:pt x="805" y="459"/>
                  <a:pt x="773" y="449"/>
                  <a:pt x="773" y="449"/>
                </a:cubicBezTo>
                <a:cubicBezTo>
                  <a:pt x="765" y="477"/>
                  <a:pt x="736" y="684"/>
                  <a:pt x="789" y="577"/>
                </a:cubicBezTo>
                <a:cubicBezTo>
                  <a:pt x="771" y="487"/>
                  <a:pt x="714" y="481"/>
                  <a:pt x="645" y="441"/>
                </a:cubicBezTo>
                <a:cubicBezTo>
                  <a:pt x="532" y="374"/>
                  <a:pt x="594" y="397"/>
                  <a:pt x="533" y="377"/>
                </a:cubicBezTo>
                <a:cubicBezTo>
                  <a:pt x="435" y="410"/>
                  <a:pt x="481" y="386"/>
                  <a:pt x="541" y="625"/>
                </a:cubicBezTo>
                <a:cubicBezTo>
                  <a:pt x="558" y="693"/>
                  <a:pt x="647" y="711"/>
                  <a:pt x="701" y="729"/>
                </a:cubicBezTo>
                <a:cubicBezTo>
                  <a:pt x="776" y="710"/>
                  <a:pt x="778" y="627"/>
                  <a:pt x="789" y="561"/>
                </a:cubicBezTo>
                <a:cubicBezTo>
                  <a:pt x="784" y="532"/>
                  <a:pt x="782" y="501"/>
                  <a:pt x="773" y="473"/>
                </a:cubicBezTo>
                <a:cubicBezTo>
                  <a:pt x="751" y="402"/>
                  <a:pt x="669" y="374"/>
                  <a:pt x="605" y="353"/>
                </a:cubicBezTo>
                <a:cubicBezTo>
                  <a:pt x="554" y="366"/>
                  <a:pt x="497" y="364"/>
                  <a:pt x="453" y="393"/>
                </a:cubicBezTo>
                <a:cubicBezTo>
                  <a:pt x="419" y="416"/>
                  <a:pt x="389" y="497"/>
                  <a:pt x="389" y="497"/>
                </a:cubicBezTo>
                <a:cubicBezTo>
                  <a:pt x="384" y="514"/>
                  <a:pt x="353" y="604"/>
                  <a:pt x="357" y="633"/>
                </a:cubicBezTo>
                <a:cubicBezTo>
                  <a:pt x="368" y="701"/>
                  <a:pt x="381" y="769"/>
                  <a:pt x="405" y="833"/>
                </a:cubicBezTo>
                <a:cubicBezTo>
                  <a:pt x="433" y="909"/>
                  <a:pt x="567" y="922"/>
                  <a:pt x="629" y="929"/>
                </a:cubicBezTo>
                <a:cubicBezTo>
                  <a:pt x="771" y="905"/>
                  <a:pt x="757" y="933"/>
                  <a:pt x="813" y="849"/>
                </a:cubicBezTo>
                <a:cubicBezTo>
                  <a:pt x="816" y="836"/>
                  <a:pt x="833" y="815"/>
                  <a:pt x="821" y="809"/>
                </a:cubicBezTo>
                <a:cubicBezTo>
                  <a:pt x="808" y="802"/>
                  <a:pt x="765" y="849"/>
                  <a:pt x="757" y="857"/>
                </a:cubicBezTo>
                <a:cubicBezTo>
                  <a:pt x="772" y="917"/>
                  <a:pt x="812" y="926"/>
                  <a:pt x="869" y="937"/>
                </a:cubicBezTo>
                <a:cubicBezTo>
                  <a:pt x="885" y="932"/>
                  <a:pt x="902" y="929"/>
                  <a:pt x="917" y="921"/>
                </a:cubicBezTo>
                <a:cubicBezTo>
                  <a:pt x="962" y="896"/>
                  <a:pt x="919" y="890"/>
                  <a:pt x="965" y="905"/>
                </a:cubicBezTo>
                <a:cubicBezTo>
                  <a:pt x="1002" y="961"/>
                  <a:pt x="1013" y="964"/>
                  <a:pt x="973" y="937"/>
                </a:cubicBezTo>
                <a:cubicBezTo>
                  <a:pt x="847" y="985"/>
                  <a:pt x="868" y="964"/>
                  <a:pt x="821" y="1073"/>
                </a:cubicBezTo>
                <a:cubicBezTo>
                  <a:pt x="814" y="1113"/>
                  <a:pt x="800" y="1164"/>
                  <a:pt x="829" y="1201"/>
                </a:cubicBezTo>
                <a:cubicBezTo>
                  <a:pt x="864" y="1246"/>
                  <a:pt x="988" y="1252"/>
                  <a:pt x="1037" y="1257"/>
                </a:cubicBezTo>
                <a:cubicBezTo>
                  <a:pt x="1082" y="1254"/>
                  <a:pt x="1129" y="1261"/>
                  <a:pt x="1173" y="1249"/>
                </a:cubicBezTo>
                <a:cubicBezTo>
                  <a:pt x="1184" y="1246"/>
                  <a:pt x="1189" y="1209"/>
                  <a:pt x="1181" y="1217"/>
                </a:cubicBezTo>
                <a:cubicBezTo>
                  <a:pt x="1168" y="1230"/>
                  <a:pt x="1165" y="1249"/>
                  <a:pt x="1157" y="1265"/>
                </a:cubicBezTo>
                <a:cubicBezTo>
                  <a:pt x="1173" y="1292"/>
                  <a:pt x="1181" y="1325"/>
                  <a:pt x="1205" y="1345"/>
                </a:cubicBezTo>
                <a:cubicBezTo>
                  <a:pt x="1219" y="1357"/>
                  <a:pt x="1242" y="1354"/>
                  <a:pt x="1261" y="1353"/>
                </a:cubicBezTo>
                <a:cubicBezTo>
                  <a:pt x="1336" y="1349"/>
                  <a:pt x="1410" y="1337"/>
                  <a:pt x="1485" y="1329"/>
                </a:cubicBezTo>
                <a:cubicBezTo>
                  <a:pt x="1500" y="1255"/>
                  <a:pt x="1540" y="1274"/>
                  <a:pt x="1581" y="1225"/>
                </a:cubicBezTo>
                <a:cubicBezTo>
                  <a:pt x="1644" y="1150"/>
                  <a:pt x="1673" y="1061"/>
                  <a:pt x="1701" y="969"/>
                </a:cubicBezTo>
                <a:cubicBezTo>
                  <a:pt x="1730" y="767"/>
                  <a:pt x="1755" y="724"/>
                  <a:pt x="1709" y="521"/>
                </a:cubicBezTo>
                <a:cubicBezTo>
                  <a:pt x="1706" y="509"/>
                  <a:pt x="1654" y="486"/>
                  <a:pt x="1645" y="481"/>
                </a:cubicBezTo>
                <a:cubicBezTo>
                  <a:pt x="1532" y="494"/>
                  <a:pt x="1512" y="464"/>
                  <a:pt x="1485" y="545"/>
                </a:cubicBezTo>
                <a:cubicBezTo>
                  <a:pt x="1488" y="586"/>
                  <a:pt x="1438" y="849"/>
                  <a:pt x="1557" y="889"/>
                </a:cubicBezTo>
                <a:cubicBezTo>
                  <a:pt x="1570" y="886"/>
                  <a:pt x="1587" y="891"/>
                  <a:pt x="1597" y="881"/>
                </a:cubicBezTo>
                <a:cubicBezTo>
                  <a:pt x="1611" y="867"/>
                  <a:pt x="1615" y="844"/>
                  <a:pt x="1621" y="825"/>
                </a:cubicBezTo>
                <a:cubicBezTo>
                  <a:pt x="1646" y="745"/>
                  <a:pt x="1654" y="659"/>
                  <a:pt x="1661" y="577"/>
                </a:cubicBezTo>
                <a:cubicBezTo>
                  <a:pt x="1626" y="421"/>
                  <a:pt x="1660" y="407"/>
                  <a:pt x="1533" y="449"/>
                </a:cubicBezTo>
                <a:cubicBezTo>
                  <a:pt x="1493" y="568"/>
                  <a:pt x="1495" y="621"/>
                  <a:pt x="1509" y="753"/>
                </a:cubicBezTo>
                <a:cubicBezTo>
                  <a:pt x="1539" y="745"/>
                  <a:pt x="1585" y="745"/>
                  <a:pt x="1517" y="689"/>
                </a:cubicBezTo>
                <a:cubicBezTo>
                  <a:pt x="1498" y="673"/>
                  <a:pt x="1445" y="665"/>
                  <a:pt x="1445" y="665"/>
                </a:cubicBezTo>
                <a:cubicBezTo>
                  <a:pt x="1426" y="670"/>
                  <a:pt x="1406" y="672"/>
                  <a:pt x="1389" y="681"/>
                </a:cubicBezTo>
                <a:cubicBezTo>
                  <a:pt x="1316" y="717"/>
                  <a:pt x="1273" y="913"/>
                  <a:pt x="1253" y="993"/>
                </a:cubicBezTo>
                <a:cubicBezTo>
                  <a:pt x="1214" y="964"/>
                  <a:pt x="1188" y="937"/>
                  <a:pt x="1141" y="921"/>
                </a:cubicBezTo>
                <a:cubicBezTo>
                  <a:pt x="1144" y="929"/>
                  <a:pt x="1141" y="949"/>
                  <a:pt x="1149" y="945"/>
                </a:cubicBezTo>
                <a:cubicBezTo>
                  <a:pt x="1175" y="932"/>
                  <a:pt x="1146" y="890"/>
                  <a:pt x="1141" y="881"/>
                </a:cubicBezTo>
                <a:cubicBezTo>
                  <a:pt x="1119" y="841"/>
                  <a:pt x="1103" y="808"/>
                  <a:pt x="1069" y="777"/>
                </a:cubicBezTo>
                <a:cubicBezTo>
                  <a:pt x="1047" y="756"/>
                  <a:pt x="1021" y="740"/>
                  <a:pt x="997" y="721"/>
                </a:cubicBezTo>
                <a:cubicBezTo>
                  <a:pt x="990" y="716"/>
                  <a:pt x="965" y="709"/>
                  <a:pt x="973" y="713"/>
                </a:cubicBezTo>
                <a:cubicBezTo>
                  <a:pt x="1029" y="741"/>
                  <a:pt x="1021" y="736"/>
                  <a:pt x="1077" y="745"/>
                </a:cubicBezTo>
                <a:cubicBezTo>
                  <a:pt x="1136" y="715"/>
                  <a:pt x="1107" y="708"/>
                  <a:pt x="1061" y="681"/>
                </a:cubicBezTo>
                <a:cubicBezTo>
                  <a:pt x="1005" y="686"/>
                  <a:pt x="946" y="679"/>
                  <a:pt x="893" y="697"/>
                </a:cubicBezTo>
                <a:cubicBezTo>
                  <a:pt x="870" y="705"/>
                  <a:pt x="860" y="734"/>
                  <a:pt x="845" y="753"/>
                </a:cubicBezTo>
                <a:cubicBezTo>
                  <a:pt x="796" y="817"/>
                  <a:pt x="790" y="887"/>
                  <a:pt x="765" y="961"/>
                </a:cubicBezTo>
                <a:cubicBezTo>
                  <a:pt x="812" y="1023"/>
                  <a:pt x="874" y="1044"/>
                  <a:pt x="949" y="1057"/>
                </a:cubicBezTo>
                <a:cubicBezTo>
                  <a:pt x="867" y="1002"/>
                  <a:pt x="739" y="1137"/>
                  <a:pt x="685" y="1193"/>
                </a:cubicBezTo>
                <a:cubicBezTo>
                  <a:pt x="648" y="1231"/>
                  <a:pt x="581" y="1313"/>
                  <a:pt x="581" y="1313"/>
                </a:cubicBezTo>
                <a:cubicBezTo>
                  <a:pt x="550" y="1405"/>
                  <a:pt x="633" y="1464"/>
                  <a:pt x="709" y="1489"/>
                </a:cubicBezTo>
                <a:cubicBezTo>
                  <a:pt x="733" y="1481"/>
                  <a:pt x="759" y="1478"/>
                  <a:pt x="781" y="1465"/>
                </a:cubicBezTo>
                <a:cubicBezTo>
                  <a:pt x="788" y="1461"/>
                  <a:pt x="794" y="1434"/>
                  <a:pt x="789" y="1441"/>
                </a:cubicBezTo>
                <a:cubicBezTo>
                  <a:pt x="779" y="1456"/>
                  <a:pt x="773" y="1473"/>
                  <a:pt x="765" y="1489"/>
                </a:cubicBezTo>
                <a:cubicBezTo>
                  <a:pt x="785" y="1599"/>
                  <a:pt x="768" y="1606"/>
                  <a:pt x="861" y="1553"/>
                </a:cubicBezTo>
                <a:cubicBezTo>
                  <a:pt x="872" y="1537"/>
                  <a:pt x="880" y="1519"/>
                  <a:pt x="893" y="1505"/>
                </a:cubicBezTo>
                <a:cubicBezTo>
                  <a:pt x="902" y="1495"/>
                  <a:pt x="917" y="1491"/>
                  <a:pt x="925" y="1481"/>
                </a:cubicBezTo>
                <a:cubicBezTo>
                  <a:pt x="941" y="1462"/>
                  <a:pt x="965" y="1417"/>
                  <a:pt x="965" y="1417"/>
                </a:cubicBezTo>
                <a:cubicBezTo>
                  <a:pt x="968" y="1406"/>
                  <a:pt x="962" y="1385"/>
                  <a:pt x="973" y="1385"/>
                </a:cubicBezTo>
                <a:cubicBezTo>
                  <a:pt x="984" y="1385"/>
                  <a:pt x="978" y="1407"/>
                  <a:pt x="981" y="1417"/>
                </a:cubicBezTo>
                <a:cubicBezTo>
                  <a:pt x="986" y="1431"/>
                  <a:pt x="992" y="1444"/>
                  <a:pt x="997" y="1457"/>
                </a:cubicBezTo>
                <a:cubicBezTo>
                  <a:pt x="1009" y="1489"/>
                  <a:pt x="1021" y="1494"/>
                  <a:pt x="1053" y="1505"/>
                </a:cubicBezTo>
                <a:cubicBezTo>
                  <a:pt x="1067" y="1560"/>
                  <a:pt x="1077" y="1589"/>
                  <a:pt x="1021" y="1617"/>
                </a:cubicBezTo>
                <a:cubicBezTo>
                  <a:pt x="679" y="1610"/>
                  <a:pt x="681" y="1693"/>
                  <a:pt x="533" y="1545"/>
                </a:cubicBezTo>
                <a:cubicBezTo>
                  <a:pt x="530" y="1537"/>
                  <a:pt x="533" y="1525"/>
                  <a:pt x="525" y="1521"/>
                </a:cubicBezTo>
                <a:cubicBezTo>
                  <a:pt x="517" y="1517"/>
                  <a:pt x="509" y="1526"/>
                  <a:pt x="501" y="1529"/>
                </a:cubicBezTo>
                <a:cubicBezTo>
                  <a:pt x="461" y="1546"/>
                  <a:pt x="422" y="1555"/>
                  <a:pt x="381" y="1569"/>
                </a:cubicBezTo>
                <a:cubicBezTo>
                  <a:pt x="322" y="1556"/>
                  <a:pt x="261" y="1551"/>
                  <a:pt x="205" y="1529"/>
                </a:cubicBezTo>
                <a:cubicBezTo>
                  <a:pt x="137" y="1502"/>
                  <a:pt x="76" y="1344"/>
                  <a:pt x="21" y="1289"/>
                </a:cubicBezTo>
                <a:cubicBezTo>
                  <a:pt x="0" y="1205"/>
                  <a:pt x="55" y="1133"/>
                  <a:pt x="133" y="1113"/>
                </a:cubicBezTo>
                <a:cubicBezTo>
                  <a:pt x="186" y="1160"/>
                  <a:pt x="277" y="1249"/>
                  <a:pt x="277" y="1329"/>
                </a:cubicBezTo>
                <a:cubicBezTo>
                  <a:pt x="277" y="1342"/>
                  <a:pt x="260" y="1309"/>
                  <a:pt x="253" y="1297"/>
                </a:cubicBezTo>
                <a:cubicBezTo>
                  <a:pt x="222" y="1242"/>
                  <a:pt x="194" y="1185"/>
                  <a:pt x="165" y="1129"/>
                </a:cubicBezTo>
                <a:cubicBezTo>
                  <a:pt x="157" y="1114"/>
                  <a:pt x="65" y="966"/>
                  <a:pt x="141" y="1017"/>
                </a:cubicBezTo>
                <a:cubicBezTo>
                  <a:pt x="152" y="1014"/>
                  <a:pt x="170" y="1020"/>
                  <a:pt x="173" y="1009"/>
                </a:cubicBezTo>
                <a:cubicBezTo>
                  <a:pt x="184" y="972"/>
                  <a:pt x="90" y="899"/>
                  <a:pt x="157" y="921"/>
                </a:cubicBezTo>
                <a:cubicBezTo>
                  <a:pt x="168" y="929"/>
                  <a:pt x="176" y="941"/>
                  <a:pt x="189" y="945"/>
                </a:cubicBezTo>
                <a:cubicBezTo>
                  <a:pt x="197" y="947"/>
                  <a:pt x="213" y="945"/>
                  <a:pt x="213" y="937"/>
                </a:cubicBezTo>
                <a:cubicBezTo>
                  <a:pt x="213" y="917"/>
                  <a:pt x="179" y="898"/>
                  <a:pt x="165" y="889"/>
                </a:cubicBezTo>
                <a:cubicBezTo>
                  <a:pt x="177" y="1147"/>
                  <a:pt x="137" y="1066"/>
                  <a:pt x="213" y="1009"/>
                </a:cubicBezTo>
                <a:cubicBezTo>
                  <a:pt x="242" y="1012"/>
                  <a:pt x="273" y="1008"/>
                  <a:pt x="301" y="1017"/>
                </a:cubicBezTo>
                <a:cubicBezTo>
                  <a:pt x="309" y="1020"/>
                  <a:pt x="305" y="1034"/>
                  <a:pt x="309" y="1041"/>
                </a:cubicBezTo>
                <a:cubicBezTo>
                  <a:pt x="316" y="1053"/>
                  <a:pt x="327" y="1061"/>
                  <a:pt x="333" y="1073"/>
                </a:cubicBezTo>
                <a:cubicBezTo>
                  <a:pt x="346" y="1099"/>
                  <a:pt x="352" y="1127"/>
                  <a:pt x="365" y="1153"/>
                </a:cubicBezTo>
                <a:cubicBezTo>
                  <a:pt x="446" y="1321"/>
                  <a:pt x="441" y="1308"/>
                  <a:pt x="509" y="1417"/>
                </a:cubicBezTo>
                <a:cubicBezTo>
                  <a:pt x="512" y="1409"/>
                  <a:pt x="517" y="1385"/>
                  <a:pt x="517" y="1393"/>
                </a:cubicBezTo>
                <a:cubicBezTo>
                  <a:pt x="517" y="1404"/>
                  <a:pt x="509" y="1414"/>
                  <a:pt x="509" y="1425"/>
                </a:cubicBezTo>
                <a:cubicBezTo>
                  <a:pt x="509" y="1470"/>
                  <a:pt x="551" y="1503"/>
                  <a:pt x="565" y="1545"/>
                </a:cubicBezTo>
                <a:cubicBezTo>
                  <a:pt x="581" y="1542"/>
                  <a:pt x="604" y="1551"/>
                  <a:pt x="613" y="1537"/>
                </a:cubicBezTo>
                <a:cubicBezTo>
                  <a:pt x="643" y="1489"/>
                  <a:pt x="597" y="1477"/>
                  <a:pt x="573" y="1465"/>
                </a:cubicBezTo>
                <a:cubicBezTo>
                  <a:pt x="568" y="1476"/>
                  <a:pt x="569" y="1498"/>
                  <a:pt x="557" y="1497"/>
                </a:cubicBezTo>
                <a:cubicBezTo>
                  <a:pt x="532" y="1494"/>
                  <a:pt x="515" y="1469"/>
                  <a:pt x="493" y="1457"/>
                </a:cubicBezTo>
                <a:cubicBezTo>
                  <a:pt x="467" y="1443"/>
                  <a:pt x="448" y="1440"/>
                  <a:pt x="421" y="1433"/>
                </a:cubicBezTo>
                <a:cubicBezTo>
                  <a:pt x="418" y="1446"/>
                  <a:pt x="413" y="1459"/>
                  <a:pt x="413" y="1473"/>
                </a:cubicBezTo>
                <a:cubicBezTo>
                  <a:pt x="413" y="1525"/>
                  <a:pt x="366" y="1987"/>
                  <a:pt x="549" y="2033"/>
                </a:cubicBezTo>
                <a:cubicBezTo>
                  <a:pt x="576" y="2022"/>
                  <a:pt x="605" y="2017"/>
                  <a:pt x="629" y="2001"/>
                </a:cubicBezTo>
                <a:cubicBezTo>
                  <a:pt x="674" y="1971"/>
                  <a:pt x="699" y="1899"/>
                  <a:pt x="733" y="1857"/>
                </a:cubicBezTo>
                <a:cubicBezTo>
                  <a:pt x="742" y="1830"/>
                  <a:pt x="748" y="1804"/>
                  <a:pt x="757" y="1777"/>
                </a:cubicBezTo>
                <a:cubicBezTo>
                  <a:pt x="769" y="1677"/>
                  <a:pt x="735" y="1571"/>
                  <a:pt x="837" y="1537"/>
                </a:cubicBezTo>
                <a:cubicBezTo>
                  <a:pt x="877" y="1542"/>
                  <a:pt x="941" y="1516"/>
                  <a:pt x="957" y="1553"/>
                </a:cubicBezTo>
                <a:cubicBezTo>
                  <a:pt x="989" y="1626"/>
                  <a:pt x="954" y="1713"/>
                  <a:pt x="949" y="1793"/>
                </a:cubicBezTo>
                <a:cubicBezTo>
                  <a:pt x="947" y="1820"/>
                  <a:pt x="947" y="1817"/>
                  <a:pt x="933" y="1817"/>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 name="Прямоугольник 1">
            <a:extLst>
              <a:ext uri="{FF2B5EF4-FFF2-40B4-BE49-F238E27FC236}">
                <a16:creationId xmlns:a16="http://schemas.microsoft.com/office/drawing/2014/main" id="{7D894436-41FE-C34C-BBAF-DCEA80909E62}"/>
              </a:ext>
            </a:extLst>
          </p:cNvPr>
          <p:cNvSpPr/>
          <p:nvPr/>
        </p:nvSpPr>
        <p:spPr>
          <a:xfrm>
            <a:off x="1284982" y="-152400"/>
            <a:ext cx="10192662" cy="923330"/>
          </a:xfrm>
          <a:prstGeom prst="rect">
            <a:avLst/>
          </a:prstGeom>
        </p:spPr>
        <p:txBody>
          <a:bodyPr wrap="none">
            <a:spAutoFit/>
          </a:bodyPr>
          <a:lstStyle/>
          <a:p>
            <a:pPr>
              <a:spcBef>
                <a:spcPct val="0"/>
              </a:spcBef>
            </a:pPr>
            <a:r>
              <a:rPr lang="ru-RU" altLang="ru-RU" sz="5400" b="1" dirty="0">
                <a:solidFill>
                  <a:schemeClr val="accent5">
                    <a:lumMod val="20000"/>
                    <a:lumOff val="80000"/>
                  </a:schemeClr>
                </a:solidFill>
              </a:rPr>
              <a:t>Галактические космические лучи</a:t>
            </a:r>
          </a:p>
        </p:txBody>
      </p:sp>
      <p:sp>
        <p:nvSpPr>
          <p:cNvPr id="4" name="Прямоугольник 3">
            <a:extLst>
              <a:ext uri="{FF2B5EF4-FFF2-40B4-BE49-F238E27FC236}">
                <a16:creationId xmlns:a16="http://schemas.microsoft.com/office/drawing/2014/main" id="{40541D8A-83CE-6848-89C4-66E4073AE1B7}"/>
              </a:ext>
            </a:extLst>
          </p:cNvPr>
          <p:cNvSpPr/>
          <p:nvPr/>
        </p:nvSpPr>
        <p:spPr>
          <a:xfrm>
            <a:off x="4096409" y="5930384"/>
            <a:ext cx="4970015" cy="769441"/>
          </a:xfrm>
          <a:prstGeom prst="rect">
            <a:avLst/>
          </a:prstGeom>
        </p:spPr>
        <p:txBody>
          <a:bodyPr wrap="none">
            <a:spAutoFit/>
          </a:bodyPr>
          <a:lstStyle/>
          <a:p>
            <a:r>
              <a:rPr lang="ru-RU" sz="4400" b="1" dirty="0">
                <a:solidFill>
                  <a:srgbClr val="FFFF00"/>
                </a:solidFill>
              </a:rPr>
              <a:t>Где источники ГКЛ?</a:t>
            </a:r>
          </a:p>
        </p:txBody>
      </p:sp>
    </p:spTree>
    <p:extLst>
      <p:ext uri="{BB962C8B-B14F-4D97-AF65-F5344CB8AC3E}">
        <p14:creationId xmlns:p14="http://schemas.microsoft.com/office/powerpoint/2010/main" val="273184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 calcmode="lin" valueType="num">
                                      <p:cBhvr>
                                        <p:cTn id="7" dur="500" fill="hold"/>
                                        <p:tgtEl>
                                          <p:spTgt spid="48131"/>
                                        </p:tgtEl>
                                        <p:attrNameLst>
                                          <p:attrName>ppt_w</p:attrName>
                                        </p:attrNameLst>
                                      </p:cBhvr>
                                      <p:tavLst>
                                        <p:tav tm="0">
                                          <p:val>
                                            <p:strVal val="2/3*#ppt_w"/>
                                          </p:val>
                                        </p:tav>
                                        <p:tav tm="100000">
                                          <p:val>
                                            <p:strVal val="#ppt_w"/>
                                          </p:val>
                                        </p:tav>
                                      </p:tavLst>
                                    </p:anim>
                                    <p:anim calcmode="lin" valueType="num">
                                      <p:cBhvr>
                                        <p:cTn id="8" dur="500" fill="hold"/>
                                        <p:tgtEl>
                                          <p:spTgt spid="48131"/>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nodeType="clickEffect">
                                  <p:stCondLst>
                                    <p:cond delay="0"/>
                                  </p:stCondLst>
                                  <p:childTnLst>
                                    <p:set>
                                      <p:cBhvr>
                                        <p:cTn id="12" dur="1" fill="hold">
                                          <p:stCondLst>
                                            <p:cond delay="0"/>
                                          </p:stCondLst>
                                        </p:cTn>
                                        <p:tgtEl>
                                          <p:spTgt spid="48133"/>
                                        </p:tgtEl>
                                        <p:attrNameLst>
                                          <p:attrName>style.visibility</p:attrName>
                                        </p:attrNameLst>
                                      </p:cBhvr>
                                      <p:to>
                                        <p:strVal val="visible"/>
                                      </p:to>
                                    </p:set>
                                    <p:animEffect transition="in" filter="blinds(vertical)">
                                      <p:cBhvr>
                                        <p:cTn id="13"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CD1BE9D-5E6B-0247-B499-BEAF790167B8}"/>
              </a:ext>
            </a:extLst>
          </p:cNvPr>
          <p:cNvSpPr>
            <a:spLocks noGrp="1" noChangeArrowheads="1"/>
          </p:cNvSpPr>
          <p:nvPr>
            <p:ph type="title"/>
          </p:nvPr>
        </p:nvSpPr>
        <p:spPr>
          <a:xfrm>
            <a:off x="2305490" y="415993"/>
            <a:ext cx="7772400" cy="1143000"/>
          </a:xfrm>
        </p:spPr>
        <p:txBody>
          <a:bodyPr>
            <a:normAutofit fontScale="90000"/>
          </a:bodyPr>
          <a:lstStyle/>
          <a:p>
            <a:pPr eaLnBrk="1" hangingPunct="1"/>
            <a:r>
              <a:rPr lang="ru-RU" altLang="ru-RU" sz="6000" dirty="0">
                <a:solidFill>
                  <a:schemeClr val="accent5">
                    <a:lumMod val="20000"/>
                    <a:lumOff val="80000"/>
                  </a:schemeClr>
                </a:solidFill>
                <a:latin typeface="+mn-lt"/>
              </a:rPr>
              <a:t>Мирное звездное небо</a:t>
            </a:r>
            <a:br>
              <a:rPr lang="en-US" altLang="ru-RU" sz="4000" dirty="0">
                <a:solidFill>
                  <a:schemeClr val="accent5">
                    <a:lumMod val="20000"/>
                    <a:lumOff val="80000"/>
                  </a:schemeClr>
                </a:solidFill>
                <a:latin typeface="+mn-lt"/>
              </a:rPr>
            </a:br>
            <a:endParaRPr lang="ru-RU" altLang="ru-RU" sz="4000" dirty="0">
              <a:solidFill>
                <a:schemeClr val="accent5">
                  <a:lumMod val="20000"/>
                  <a:lumOff val="80000"/>
                </a:schemeClr>
              </a:solidFill>
              <a:latin typeface="+mn-lt"/>
            </a:endParaRPr>
          </a:p>
        </p:txBody>
      </p:sp>
      <p:pic>
        <p:nvPicPr>
          <p:cNvPr id="58371" name="Picture 3">
            <a:extLst>
              <a:ext uri="{FF2B5EF4-FFF2-40B4-BE49-F238E27FC236}">
                <a16:creationId xmlns:a16="http://schemas.microsoft.com/office/drawing/2014/main" id="{ADCBB8F2-F88F-E841-899F-F03CB5DA8921}"/>
              </a:ext>
            </a:extLst>
          </p:cNvPr>
          <p:cNvPicPr>
            <a:picLocks noGrp="1" noChangeAspect="1" noChangeArrowheads="1"/>
          </p:cNvPicPr>
          <p:nvPr>
            <p:ph type="body" idx="1"/>
          </p:nvPr>
        </p:nvPicPr>
        <p:blipFill>
          <a:blip r:embed="rId2" cstate="screen">
            <a:extLst>
              <a:ext uri="{28A0092B-C50C-407E-A947-70E740481C1C}">
                <a14:useLocalDpi xmlns:a14="http://schemas.microsoft.com/office/drawing/2010/main"/>
              </a:ext>
            </a:extLst>
          </a:blip>
          <a:srcRect/>
          <a:stretch>
            <a:fillRect/>
          </a:stretch>
        </p:blipFill>
        <p:spPr>
          <a:xfrm>
            <a:off x="0" y="1695046"/>
            <a:ext cx="11887199" cy="3960813"/>
          </a:xfrm>
        </p:spPr>
      </p:pic>
      <p:sp>
        <p:nvSpPr>
          <p:cNvPr id="2" name="TextBox 1">
            <a:extLst>
              <a:ext uri="{FF2B5EF4-FFF2-40B4-BE49-F238E27FC236}">
                <a16:creationId xmlns:a16="http://schemas.microsoft.com/office/drawing/2014/main" id="{8473F5E7-AF81-E243-9699-EF78AF3C5E1F}"/>
              </a:ext>
            </a:extLst>
          </p:cNvPr>
          <p:cNvSpPr txBox="1"/>
          <p:nvPr/>
        </p:nvSpPr>
        <p:spPr>
          <a:xfrm>
            <a:off x="2743200" y="5700409"/>
            <a:ext cx="6057620" cy="923330"/>
          </a:xfrm>
          <a:prstGeom prst="rect">
            <a:avLst/>
          </a:prstGeom>
          <a:noFill/>
        </p:spPr>
        <p:txBody>
          <a:bodyPr wrap="none" rtlCol="0">
            <a:spAutoFit/>
          </a:bodyPr>
          <a:lstStyle/>
          <a:p>
            <a:r>
              <a:rPr lang="ru-RU" sz="5400" b="1" dirty="0">
                <a:solidFill>
                  <a:srgbClr val="FFFF00"/>
                </a:solidFill>
              </a:rPr>
              <a:t>Где источники ГКЛ?</a:t>
            </a:r>
          </a:p>
        </p:txBody>
      </p:sp>
    </p:spTree>
    <p:extLst>
      <p:ext uri="{BB962C8B-B14F-4D97-AF65-F5344CB8AC3E}">
        <p14:creationId xmlns:p14="http://schemas.microsoft.com/office/powerpoint/2010/main" val="35755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Text Box 2">
            <a:extLst>
              <a:ext uri="{FF2B5EF4-FFF2-40B4-BE49-F238E27FC236}">
                <a16:creationId xmlns:a16="http://schemas.microsoft.com/office/drawing/2014/main" id="{EBAD4162-300B-CF49-AAF0-DAF7A30AAB6D}"/>
              </a:ext>
            </a:extLst>
          </p:cNvPr>
          <p:cNvSpPr txBox="1">
            <a:spLocks noChangeArrowheads="1"/>
          </p:cNvSpPr>
          <p:nvPr/>
        </p:nvSpPr>
        <p:spPr bwMode="auto">
          <a:xfrm>
            <a:off x="896471" y="125506"/>
            <a:ext cx="106680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5400" dirty="0">
                <a:solidFill>
                  <a:srgbClr val="FFFF00"/>
                </a:solidFill>
              </a:rPr>
              <a:t> </a:t>
            </a:r>
            <a:r>
              <a:rPr lang="ru-RU" altLang="ru-RU" sz="4400" dirty="0">
                <a:solidFill>
                  <a:schemeClr val="accent5">
                    <a:lumMod val="20000"/>
                    <a:lumOff val="80000"/>
                  </a:schemeClr>
                </a:solidFill>
              </a:rPr>
              <a:t>Взрыв суперновой звезды  </a:t>
            </a:r>
            <a:r>
              <a:rPr lang="en-US" altLang="ru-RU" sz="4000" b="1" dirty="0">
                <a:solidFill>
                  <a:schemeClr val="accent5">
                    <a:lumMod val="20000"/>
                    <a:lumOff val="80000"/>
                  </a:schemeClr>
                </a:solidFill>
              </a:rPr>
              <a:t>~10</a:t>
            </a:r>
            <a:r>
              <a:rPr lang="en-US" altLang="ru-RU" sz="4000" b="1" baseline="30000" dirty="0">
                <a:solidFill>
                  <a:schemeClr val="accent5">
                    <a:lumMod val="20000"/>
                    <a:lumOff val="80000"/>
                  </a:schemeClr>
                </a:solidFill>
              </a:rPr>
              <a:t>52</a:t>
            </a:r>
            <a:r>
              <a:rPr lang="ru-RU" altLang="ru-RU" sz="4000" b="1" dirty="0">
                <a:solidFill>
                  <a:schemeClr val="accent5">
                    <a:lumMod val="20000"/>
                    <a:lumOff val="80000"/>
                  </a:schemeClr>
                </a:solidFill>
              </a:rPr>
              <a:t> эрг</a:t>
            </a:r>
            <a:endParaRPr lang="en-US" altLang="ru-RU" sz="2800" b="1" dirty="0">
              <a:solidFill>
                <a:schemeClr val="accent5">
                  <a:lumMod val="20000"/>
                  <a:lumOff val="80000"/>
                </a:schemeClr>
              </a:solidFill>
            </a:endParaRPr>
          </a:p>
          <a:p>
            <a:pPr eaLnBrk="1" hangingPunct="1">
              <a:spcBef>
                <a:spcPct val="0"/>
              </a:spcBef>
              <a:buFontTx/>
              <a:buNone/>
            </a:pPr>
            <a:r>
              <a:rPr lang="ru-RU" altLang="ru-RU" sz="4400" dirty="0">
                <a:solidFill>
                  <a:srgbClr val="FFFF00"/>
                </a:solidFill>
              </a:rPr>
              <a:t> </a:t>
            </a:r>
            <a:endParaRPr lang="ru-RU" altLang="ru-RU" sz="6000" dirty="0">
              <a:solidFill>
                <a:srgbClr val="FFFF00"/>
              </a:solidFill>
            </a:endParaRPr>
          </a:p>
        </p:txBody>
      </p:sp>
      <p:sp>
        <p:nvSpPr>
          <p:cNvPr id="59396" name="Text Box 4">
            <a:extLst>
              <a:ext uri="{FF2B5EF4-FFF2-40B4-BE49-F238E27FC236}">
                <a16:creationId xmlns:a16="http://schemas.microsoft.com/office/drawing/2014/main" id="{488ADFA8-C256-8949-880F-D811180284DC}"/>
              </a:ext>
            </a:extLst>
          </p:cNvPr>
          <p:cNvSpPr txBox="1">
            <a:spLocks noChangeArrowheads="1"/>
          </p:cNvSpPr>
          <p:nvPr/>
        </p:nvSpPr>
        <p:spPr bwMode="auto">
          <a:xfrm>
            <a:off x="2063751" y="5734050"/>
            <a:ext cx="818685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ru-RU" sz="4400">
                <a:solidFill>
                  <a:srgbClr val="FFFF00"/>
                </a:solidFill>
              </a:rPr>
              <a:t>Supernovae explosion </a:t>
            </a:r>
            <a:r>
              <a:rPr lang="en-US" altLang="ru-RU" sz="4400" b="1">
                <a:solidFill>
                  <a:srgbClr val="FFFF00"/>
                </a:solidFill>
              </a:rPr>
              <a:t>~10</a:t>
            </a:r>
            <a:r>
              <a:rPr lang="ru-RU" altLang="ru-RU" sz="4400" b="1" baseline="30000">
                <a:solidFill>
                  <a:srgbClr val="FFFF00"/>
                </a:solidFill>
              </a:rPr>
              <a:t>52</a:t>
            </a:r>
            <a:r>
              <a:rPr lang="en-US" altLang="ru-RU" sz="4400" b="1">
                <a:solidFill>
                  <a:srgbClr val="FFFF00"/>
                </a:solidFill>
              </a:rPr>
              <a:t>erg</a:t>
            </a:r>
          </a:p>
          <a:p>
            <a:pPr>
              <a:spcBef>
                <a:spcPct val="0"/>
              </a:spcBef>
              <a:buFontTx/>
              <a:buNone/>
            </a:pPr>
            <a:endParaRPr lang="ru-RU" altLang="ru-RU" sz="4400">
              <a:solidFill>
                <a:srgbClr val="FFFF00"/>
              </a:solidFill>
            </a:endParaRPr>
          </a:p>
        </p:txBody>
      </p:sp>
      <p:pic>
        <p:nvPicPr>
          <p:cNvPr id="2" name="best_of_snrs_sm (конвертирован)">
            <a:hlinkClick r:id="" action="ppaction://media"/>
            <a:extLst>
              <a:ext uri="{FF2B5EF4-FFF2-40B4-BE49-F238E27FC236}">
                <a16:creationId xmlns:a16="http://schemas.microsoft.com/office/drawing/2014/main" id="{18E5168C-A6D0-9746-A72E-A0927BAA4B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4620" y="1353115"/>
            <a:ext cx="6169596" cy="4113064"/>
          </a:xfrm>
          <a:prstGeom prst="rect">
            <a:avLst/>
          </a:prstGeom>
        </p:spPr>
      </p:pic>
    </p:spTree>
    <p:extLst>
      <p:ext uri="{BB962C8B-B14F-4D97-AF65-F5344CB8AC3E}">
        <p14:creationId xmlns:p14="http://schemas.microsoft.com/office/powerpoint/2010/main" val="177354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descr="supernovaremnant e0102multi_chandra">
            <a:extLst>
              <a:ext uri="{FF2B5EF4-FFF2-40B4-BE49-F238E27FC236}">
                <a16:creationId xmlns:a16="http://schemas.microsoft.com/office/drawing/2014/main" id="{C2290FAB-D722-C249-B25E-AFD450F27F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1447800"/>
            <a:ext cx="518160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a:extLst>
              <a:ext uri="{FF2B5EF4-FFF2-40B4-BE49-F238E27FC236}">
                <a16:creationId xmlns:a16="http://schemas.microsoft.com/office/drawing/2014/main" id="{19F274CE-8DA0-5D46-ACCE-10BED14EB0FC}"/>
              </a:ext>
            </a:extLst>
          </p:cNvPr>
          <p:cNvSpPr txBox="1">
            <a:spLocks noChangeArrowheads="1"/>
          </p:cNvSpPr>
          <p:nvPr/>
        </p:nvSpPr>
        <p:spPr bwMode="auto">
          <a:xfrm>
            <a:off x="3340100" y="261939"/>
            <a:ext cx="66183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5400" dirty="0">
                <a:solidFill>
                  <a:schemeClr val="accent5">
                    <a:lumMod val="20000"/>
                    <a:lumOff val="80000"/>
                  </a:schemeClr>
                </a:solidFill>
              </a:rPr>
              <a:t>Сверхновые звезды</a:t>
            </a:r>
          </a:p>
        </p:txBody>
      </p:sp>
      <p:sp>
        <p:nvSpPr>
          <p:cNvPr id="73732" name="Text Box 4">
            <a:extLst>
              <a:ext uri="{FF2B5EF4-FFF2-40B4-BE49-F238E27FC236}">
                <a16:creationId xmlns:a16="http://schemas.microsoft.com/office/drawing/2014/main" id="{2A4B2475-9A33-0A44-B75B-D7B03C11C74B}"/>
              </a:ext>
            </a:extLst>
          </p:cNvPr>
          <p:cNvSpPr txBox="1">
            <a:spLocks noChangeArrowheads="1"/>
          </p:cNvSpPr>
          <p:nvPr/>
        </p:nvSpPr>
        <p:spPr bwMode="auto">
          <a:xfrm>
            <a:off x="186578" y="1376084"/>
            <a:ext cx="304442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5400" dirty="0">
                <a:solidFill>
                  <a:schemeClr val="bg1"/>
                </a:solidFill>
              </a:rPr>
              <a:t>10</a:t>
            </a:r>
            <a:r>
              <a:rPr lang="en-US" altLang="ru-RU" sz="5400" baseline="30000" dirty="0">
                <a:solidFill>
                  <a:schemeClr val="bg1"/>
                </a:solidFill>
              </a:rPr>
              <a:t>52</a:t>
            </a:r>
            <a:r>
              <a:rPr lang="en-US" altLang="ru-RU" sz="5400" dirty="0">
                <a:solidFill>
                  <a:schemeClr val="bg1"/>
                </a:solidFill>
              </a:rPr>
              <a:t> erg !</a:t>
            </a:r>
            <a:endParaRPr lang="ru-RU" altLang="ru-RU" sz="5400" dirty="0">
              <a:solidFill>
                <a:schemeClr val="bg1"/>
              </a:solidFill>
            </a:endParaRPr>
          </a:p>
        </p:txBody>
      </p:sp>
      <p:pic>
        <p:nvPicPr>
          <p:cNvPr id="73733" name="sn_explosion_sm_web.mpg">
            <a:hlinkClick r:id="" action="ppaction://media"/>
            <a:extLst>
              <a:ext uri="{FF2B5EF4-FFF2-40B4-BE49-F238E27FC236}">
                <a16:creationId xmlns:a16="http://schemas.microsoft.com/office/drawing/2014/main" id="{CAFD610E-C845-4047-AC63-DFAACA08E8AC}"/>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6346903" y="3876675"/>
            <a:ext cx="43434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6">
            <a:extLst>
              <a:ext uri="{FF2B5EF4-FFF2-40B4-BE49-F238E27FC236}">
                <a16:creationId xmlns:a16="http://schemas.microsoft.com/office/drawing/2014/main" id="{3D39893E-8792-3D49-9ED2-E52A00DF61D3}"/>
              </a:ext>
            </a:extLst>
          </p:cNvPr>
          <p:cNvSpPr>
            <a:spLocks noChangeArrowheads="1"/>
          </p:cNvSpPr>
          <p:nvPr/>
        </p:nvSpPr>
        <p:spPr bwMode="auto">
          <a:xfrm>
            <a:off x="7333129" y="1090614"/>
            <a:ext cx="4572000" cy="3354765"/>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ru-RU" sz="2800" b="1" dirty="0">
                <a:solidFill>
                  <a:srgbClr val="060000"/>
                </a:solidFill>
                <a:latin typeface="Comic Sans MS" panose="030F0902030302020204" pitchFamily="66" charset="0"/>
              </a:rPr>
              <a:t> </a:t>
            </a:r>
            <a:r>
              <a:rPr lang="ru-RU" altLang="ru-RU" sz="2800" b="1" dirty="0">
                <a:solidFill>
                  <a:srgbClr val="060000"/>
                </a:solidFill>
              </a:rPr>
              <a:t>Уравнение энергетического баланса </a:t>
            </a:r>
            <a:r>
              <a:rPr lang="en-US" altLang="ru-RU" sz="1800" b="1" dirty="0">
                <a:solidFill>
                  <a:srgbClr val="060000"/>
                </a:solidFill>
              </a:rPr>
              <a:t>( </a:t>
            </a:r>
            <a:r>
              <a:rPr lang="ru-RU" altLang="ru-RU" sz="2800" b="1" dirty="0">
                <a:solidFill>
                  <a:srgbClr val="060000"/>
                </a:solidFill>
              </a:rPr>
              <a:t>Гинзбург</a:t>
            </a:r>
            <a:r>
              <a:rPr lang="en-US" altLang="ru-RU" sz="2800" b="1" dirty="0">
                <a:solidFill>
                  <a:srgbClr val="060000"/>
                </a:solidFill>
              </a:rPr>
              <a:t>&amp; </a:t>
            </a:r>
            <a:r>
              <a:rPr lang="ru-RU" altLang="ru-RU" sz="2800" b="1" dirty="0" err="1">
                <a:solidFill>
                  <a:srgbClr val="060000"/>
                </a:solidFill>
              </a:rPr>
              <a:t>Сыроватский</a:t>
            </a:r>
            <a:r>
              <a:rPr lang="ru-RU" altLang="ru-RU" sz="2800" b="1" dirty="0">
                <a:solidFill>
                  <a:srgbClr val="060000"/>
                </a:solidFill>
              </a:rPr>
              <a:t>, </a:t>
            </a:r>
            <a:r>
              <a:rPr lang="en-US" altLang="ru-RU" sz="2800" b="1" dirty="0">
                <a:solidFill>
                  <a:srgbClr val="060000"/>
                </a:solidFill>
              </a:rPr>
              <a:t> 1964)</a:t>
            </a:r>
            <a:endParaRPr lang="ru-RU" altLang="ru-RU" sz="2800" b="1" dirty="0">
              <a:solidFill>
                <a:srgbClr val="060000"/>
              </a:solidFill>
            </a:endParaRPr>
          </a:p>
          <a:p>
            <a:pPr eaLnBrk="1" hangingPunct="1">
              <a:spcBef>
                <a:spcPct val="50000"/>
              </a:spcBef>
              <a:buFontTx/>
              <a:buNone/>
            </a:pPr>
            <a:r>
              <a:rPr lang="en-US" altLang="ru-RU" sz="2000" b="1" dirty="0">
                <a:solidFill>
                  <a:srgbClr val="060000"/>
                </a:solidFill>
              </a:rPr>
              <a:t>~ 10% </a:t>
            </a:r>
            <a:r>
              <a:rPr lang="ru-RU" altLang="ru-RU" sz="2000" b="1" dirty="0">
                <a:solidFill>
                  <a:srgbClr val="060000"/>
                </a:solidFill>
              </a:rPr>
              <a:t>кинетической энергии взрыва  сверхновой достаточно, чтобы обеспечить </a:t>
            </a:r>
            <a:r>
              <a:rPr lang="en-US" altLang="ru-RU" sz="2000" b="1" dirty="0" err="1">
                <a:solidFill>
                  <a:srgbClr val="060000"/>
                </a:solidFill>
              </a:rPr>
              <a:t>w</a:t>
            </a:r>
            <a:r>
              <a:rPr lang="en-US" altLang="ru-RU" sz="2000" b="1" baseline="-25000" dirty="0" err="1">
                <a:solidFill>
                  <a:srgbClr val="060000"/>
                </a:solidFill>
              </a:rPr>
              <a:t>cr</a:t>
            </a:r>
            <a:r>
              <a:rPr lang="en-US" altLang="ru-RU" sz="2000" b="1" dirty="0">
                <a:solidFill>
                  <a:srgbClr val="060000"/>
                </a:solidFill>
              </a:rPr>
              <a:t> </a:t>
            </a:r>
          </a:p>
          <a:p>
            <a:pPr eaLnBrk="1" hangingPunct="1">
              <a:spcBef>
                <a:spcPct val="50000"/>
              </a:spcBef>
              <a:buFontTx/>
              <a:buNone/>
            </a:pPr>
            <a:r>
              <a:rPr lang="ru-RU" altLang="ru-RU" sz="2000" dirty="0">
                <a:solidFill>
                  <a:srgbClr val="060000"/>
                </a:solidFill>
              </a:rPr>
              <a:t>Для </a:t>
            </a:r>
            <a:r>
              <a:rPr lang="en-US" altLang="ru-RU" sz="2000" dirty="0" err="1">
                <a:solidFill>
                  <a:srgbClr val="060000"/>
                </a:solidFill>
              </a:rPr>
              <a:t>W</a:t>
            </a:r>
            <a:r>
              <a:rPr lang="en-US" altLang="ru-RU" sz="2000" baseline="-25000" dirty="0" err="1">
                <a:solidFill>
                  <a:srgbClr val="060000"/>
                </a:solidFill>
              </a:rPr>
              <a:t>sn</a:t>
            </a:r>
            <a:r>
              <a:rPr lang="en-US" altLang="ru-RU" sz="2000" dirty="0">
                <a:solidFill>
                  <a:srgbClr val="060000"/>
                </a:solidFill>
              </a:rPr>
              <a:t>=10</a:t>
            </a:r>
            <a:r>
              <a:rPr lang="en-US" altLang="ru-RU" sz="2000" baseline="30000" dirty="0">
                <a:solidFill>
                  <a:srgbClr val="060000"/>
                </a:solidFill>
              </a:rPr>
              <a:t>51</a:t>
            </a:r>
            <a:r>
              <a:rPr lang="en-US" altLang="ru-RU" sz="2000" dirty="0">
                <a:solidFill>
                  <a:srgbClr val="060000"/>
                </a:solidFill>
              </a:rPr>
              <a:t> erg, </a:t>
            </a:r>
            <a:r>
              <a:rPr lang="el-GR" altLang="ru-RU" sz="2000" dirty="0">
                <a:solidFill>
                  <a:srgbClr val="060000"/>
                </a:solidFill>
              </a:rPr>
              <a:t>ν</a:t>
            </a:r>
            <a:r>
              <a:rPr lang="en-US" altLang="ru-RU" sz="2000" baseline="-25000" dirty="0" err="1">
                <a:solidFill>
                  <a:srgbClr val="060000"/>
                </a:solidFill>
              </a:rPr>
              <a:t>sn</a:t>
            </a:r>
            <a:r>
              <a:rPr lang="en-US" altLang="ru-RU" sz="2000" dirty="0">
                <a:solidFill>
                  <a:srgbClr val="060000"/>
                </a:solidFill>
              </a:rPr>
              <a:t> = 1/(30 </a:t>
            </a:r>
            <a:r>
              <a:rPr lang="en-US" altLang="ru-RU" sz="2000" dirty="0" err="1">
                <a:solidFill>
                  <a:srgbClr val="060000"/>
                </a:solidFill>
              </a:rPr>
              <a:t>yr</a:t>
            </a:r>
            <a:r>
              <a:rPr lang="en-US" altLang="ru-RU" sz="2000" dirty="0">
                <a:solidFill>
                  <a:srgbClr val="060000"/>
                </a:solidFill>
              </a:rPr>
              <a:t>)</a:t>
            </a:r>
          </a:p>
        </p:txBody>
      </p:sp>
      <p:pic>
        <p:nvPicPr>
          <p:cNvPr id="73735" name="Picture 7">
            <a:extLst>
              <a:ext uri="{FF2B5EF4-FFF2-40B4-BE49-F238E27FC236}">
                <a16:creationId xmlns:a16="http://schemas.microsoft.com/office/drawing/2014/main" id="{E38E077E-3938-824C-BAD8-E3A0AD408A17}"/>
              </a:ext>
            </a:extLst>
          </p:cNvPr>
          <p:cNvPicPr>
            <a:picLocks noChangeAspect="1" noChangeArrowheads="1"/>
          </p:cNvPicPr>
          <p:nvPr/>
        </p:nvPicPr>
        <p:blipFill>
          <a:blip r:embed="rId7">
            <a:grayscl/>
            <a:extLst>
              <a:ext uri="{28A0092B-C50C-407E-A947-70E740481C1C}">
                <a14:useLocalDpi xmlns:a14="http://schemas.microsoft.com/office/drawing/2010/main"/>
              </a:ext>
            </a:extLst>
          </a:blip>
          <a:srcRect/>
          <a:stretch>
            <a:fillRect/>
          </a:stretch>
        </p:blipFill>
        <p:spPr bwMode="auto">
          <a:xfrm>
            <a:off x="358588" y="3175947"/>
            <a:ext cx="2207559" cy="332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6" name="Picture 8" descr="308-1_">
            <a:extLst>
              <a:ext uri="{FF2B5EF4-FFF2-40B4-BE49-F238E27FC236}">
                <a16:creationId xmlns:a16="http://schemas.microsoft.com/office/drawing/2014/main" id="{D3047A9D-A620-5142-A115-A5B3A2F775E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56870" y="3219686"/>
            <a:ext cx="2250235" cy="325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Text Box 9">
            <a:extLst>
              <a:ext uri="{FF2B5EF4-FFF2-40B4-BE49-F238E27FC236}">
                <a16:creationId xmlns:a16="http://schemas.microsoft.com/office/drawing/2014/main" id="{2CB0C069-C3B9-814A-9745-A85A3D51BD8C}"/>
              </a:ext>
            </a:extLst>
          </p:cNvPr>
          <p:cNvSpPr txBox="1">
            <a:spLocks noChangeArrowheads="1"/>
          </p:cNvSpPr>
          <p:nvPr/>
        </p:nvSpPr>
        <p:spPr bwMode="auto">
          <a:xfrm>
            <a:off x="1866247" y="6201429"/>
            <a:ext cx="1501821"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400" dirty="0"/>
              <a:t>Гинзбург </a:t>
            </a:r>
          </a:p>
        </p:txBody>
      </p:sp>
      <p:sp>
        <p:nvSpPr>
          <p:cNvPr id="73738" name="Text Box 10">
            <a:extLst>
              <a:ext uri="{FF2B5EF4-FFF2-40B4-BE49-F238E27FC236}">
                <a16:creationId xmlns:a16="http://schemas.microsoft.com/office/drawing/2014/main" id="{5DFA0376-996D-F948-9407-0F7682E2C901}"/>
              </a:ext>
            </a:extLst>
          </p:cNvPr>
          <p:cNvSpPr txBox="1">
            <a:spLocks noChangeArrowheads="1"/>
          </p:cNvSpPr>
          <p:nvPr/>
        </p:nvSpPr>
        <p:spPr bwMode="auto">
          <a:xfrm>
            <a:off x="4224339" y="6237288"/>
            <a:ext cx="2065758"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400" dirty="0" err="1"/>
              <a:t>Сыроватский</a:t>
            </a:r>
            <a:endParaRPr lang="ru-RU" altLang="ru-RU" sz="2400" dirty="0"/>
          </a:p>
        </p:txBody>
      </p:sp>
    </p:spTree>
    <p:extLst>
      <p:ext uri="{BB962C8B-B14F-4D97-AF65-F5344CB8AC3E}">
        <p14:creationId xmlns:p14="http://schemas.microsoft.com/office/powerpoint/2010/main" val="32507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blinds(horizontal)">
                                      <p:cBhvr>
                                        <p:cTn id="7" dur="500"/>
                                        <p:tgtEl>
                                          <p:spTgt spid="73732"/>
                                        </p:tgtEl>
                                      </p:cBhvr>
                                    </p:animEffect>
                                  </p:childTnLst>
                                </p:cTn>
                              </p:par>
                            </p:childTnLst>
                          </p:cTn>
                        </p:par>
                        <p:par>
                          <p:cTn id="8" fill="hold" nodeType="afterGroup">
                            <p:stCondLst>
                              <p:cond delay="500"/>
                            </p:stCondLst>
                            <p:childTnLst>
                              <p:par>
                                <p:cTn id="9" presetID="1" presetClass="mediacall" presetSubtype="0" fill="hold" nodeType="afterEffect">
                                  <p:stCondLst>
                                    <p:cond delay="0"/>
                                  </p:stCondLst>
                                  <p:childTnLst>
                                    <p:cmd type="call" cmd="playFrom(0.0)">
                                      <p:cBhvr>
                                        <p:cTn id="10" dur="65000" fill="hold"/>
                                        <p:tgtEl>
                                          <p:spTgt spid="73733"/>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5" fill="hold" grpId="0" nodeType="clickEffect">
                                  <p:stCondLst>
                                    <p:cond delay="0"/>
                                  </p:stCondLst>
                                  <p:childTnLst>
                                    <p:set>
                                      <p:cBhvr>
                                        <p:cTn id="14" dur="1" fill="hold">
                                          <p:stCondLst>
                                            <p:cond delay="0"/>
                                          </p:stCondLst>
                                        </p:cTn>
                                        <p:tgtEl>
                                          <p:spTgt spid="73734"/>
                                        </p:tgtEl>
                                        <p:attrNameLst>
                                          <p:attrName>style.visibility</p:attrName>
                                        </p:attrNameLst>
                                      </p:cBhvr>
                                      <p:to>
                                        <p:strVal val="visible"/>
                                      </p:to>
                                    </p:set>
                                    <p:animEffect transition="in" filter="blinds(vertical)">
                                      <p:cBhvr>
                                        <p:cTn id="15" dur="500"/>
                                        <p:tgtEl>
                                          <p:spTgt spid="73734"/>
                                        </p:tgtEl>
                                      </p:cBhvr>
                                    </p:animEffect>
                                  </p:childTnLst>
                                </p:cTn>
                              </p:par>
                              <p:par>
                                <p:cTn id="16" presetID="3" presetClass="entr" presetSubtype="10" fill="hold" nodeType="withEffect">
                                  <p:stCondLst>
                                    <p:cond delay="0"/>
                                  </p:stCondLst>
                                  <p:childTnLst>
                                    <p:set>
                                      <p:cBhvr>
                                        <p:cTn id="17" dur="1" fill="hold">
                                          <p:stCondLst>
                                            <p:cond delay="0"/>
                                          </p:stCondLst>
                                        </p:cTn>
                                        <p:tgtEl>
                                          <p:spTgt spid="73735"/>
                                        </p:tgtEl>
                                        <p:attrNameLst>
                                          <p:attrName>style.visibility</p:attrName>
                                        </p:attrNameLst>
                                      </p:cBhvr>
                                      <p:to>
                                        <p:strVal val="visible"/>
                                      </p:to>
                                    </p:set>
                                    <p:animEffect transition="in" filter="blinds(horizontal)">
                                      <p:cBhvr>
                                        <p:cTn id="18" dur="500"/>
                                        <p:tgtEl>
                                          <p:spTgt spid="73735"/>
                                        </p:tgtEl>
                                      </p:cBhvr>
                                    </p:animEffect>
                                  </p:childTnLst>
                                </p:cTn>
                              </p:par>
                              <p:par>
                                <p:cTn id="19" presetID="3" presetClass="entr" presetSubtype="10" fill="hold" nodeType="withEffect">
                                  <p:stCondLst>
                                    <p:cond delay="0"/>
                                  </p:stCondLst>
                                  <p:childTnLst>
                                    <p:set>
                                      <p:cBhvr>
                                        <p:cTn id="20" dur="1" fill="hold">
                                          <p:stCondLst>
                                            <p:cond delay="0"/>
                                          </p:stCondLst>
                                        </p:cTn>
                                        <p:tgtEl>
                                          <p:spTgt spid="73737">
                                            <p:txEl>
                                              <p:pRg st="0" end="0"/>
                                            </p:txEl>
                                          </p:spTgt>
                                        </p:tgtEl>
                                        <p:attrNameLst>
                                          <p:attrName>style.visibility</p:attrName>
                                        </p:attrNameLst>
                                      </p:cBhvr>
                                      <p:to>
                                        <p:strVal val="visible"/>
                                      </p:to>
                                    </p:set>
                                    <p:animEffect transition="in" filter="blinds(horizontal)">
                                      <p:cBhvr>
                                        <p:cTn id="21" dur="500"/>
                                        <p:tgtEl>
                                          <p:spTgt spid="73737">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73736"/>
                                        </p:tgtEl>
                                        <p:attrNameLst>
                                          <p:attrName>style.visibility</p:attrName>
                                        </p:attrNameLst>
                                      </p:cBhvr>
                                      <p:to>
                                        <p:strVal val="visible"/>
                                      </p:to>
                                    </p:set>
                                    <p:animEffect transition="in" filter="blinds(horizontal)">
                                      <p:cBhvr>
                                        <p:cTn id="24" dur="500"/>
                                        <p:tgtEl>
                                          <p:spTgt spid="73736"/>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3738"/>
                                        </p:tgtEl>
                                        <p:attrNameLst>
                                          <p:attrName>style.visibility</p:attrName>
                                        </p:attrNameLst>
                                      </p:cBhvr>
                                      <p:to>
                                        <p:strVal val="visible"/>
                                      </p:to>
                                    </p:set>
                                    <p:animEffect transition="in" filter="blinds(horizontal)">
                                      <p:cBhvr>
                                        <p:cTn id="27" dur="5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8" repeatCount="indefinite" fill="hold" display="0">
                  <p:stCondLst>
                    <p:cond delay="indefinite"/>
                  </p:stCondLst>
                  <p:endCondLst>
                    <p:cond evt="onNext" delay="0">
                      <p:tgtEl>
                        <p:sldTgt/>
                      </p:tgtEl>
                    </p:cond>
                    <p:cond evt="onPrev" delay="0">
                      <p:tgtEl>
                        <p:sldTgt/>
                      </p:tgtEl>
                    </p:cond>
                  </p:endCondLst>
                </p:cTn>
                <p:tgtEl>
                  <p:spTgt spid="73733"/>
                </p:tgtEl>
              </p:cMediaNode>
            </p:video>
            <p:seq concurrent="1" nextAc="seek">
              <p:cTn id="29" restart="whenNotActive" fill="hold" evtFilter="cancelBubble" nodeType="interactiveSeq">
                <p:stCondLst>
                  <p:cond evt="onClick" delay="0">
                    <p:tgtEl>
                      <p:spTgt spid="73733"/>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 presetClass="mediacall" presetSubtype="0" fill="hold" nodeType="clickEffect">
                                  <p:stCondLst>
                                    <p:cond delay="0"/>
                                  </p:stCondLst>
                                  <p:childTnLst>
                                    <p:cmd type="call" cmd="togglePause">
                                      <p:cBhvr>
                                        <p:cTn id="33" dur="1" fill="hold"/>
                                        <p:tgtEl>
                                          <p:spTgt spid="73733"/>
                                        </p:tgtEl>
                                      </p:cBhvr>
                                    </p:cmd>
                                  </p:childTnLst>
                                </p:cTn>
                              </p:par>
                            </p:childTnLst>
                          </p:cTn>
                        </p:par>
                      </p:childTnLst>
                    </p:cTn>
                  </p:par>
                </p:childTnLst>
              </p:cTn>
              <p:nextCondLst>
                <p:cond evt="onClick" delay="0">
                  <p:tgtEl>
                    <p:spTgt spid="73733"/>
                  </p:tgtEl>
                </p:cond>
              </p:nextCondLst>
            </p:seq>
          </p:childTnLst>
        </p:cTn>
      </p:par>
    </p:tnLst>
    <p:bldLst>
      <p:bldP spid="73732" grpId="0" autoUpdateAnimBg="0"/>
      <p:bldP spid="73734" grpId="0" animBg="1" autoUpdateAnimBg="0"/>
      <p:bldP spid="737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2">
            <a:extLst>
              <a:ext uri="{FF2B5EF4-FFF2-40B4-BE49-F238E27FC236}">
                <a16:creationId xmlns:a16="http://schemas.microsoft.com/office/drawing/2014/main" id="{12B99661-480E-844C-A07A-B303283313F1}"/>
              </a:ext>
            </a:extLst>
          </p:cNvPr>
          <p:cNvSpPr>
            <a:spLocks noChangeShapeType="1"/>
          </p:cNvSpPr>
          <p:nvPr/>
        </p:nvSpPr>
        <p:spPr bwMode="auto">
          <a:xfrm flipH="1" flipV="1">
            <a:off x="2831926" y="1765126"/>
            <a:ext cx="0" cy="426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0963" name="Line 3">
            <a:extLst>
              <a:ext uri="{FF2B5EF4-FFF2-40B4-BE49-F238E27FC236}">
                <a16:creationId xmlns:a16="http://schemas.microsoft.com/office/drawing/2014/main" id="{5A7B8324-3AF7-F543-B613-257C599D1CCB}"/>
              </a:ext>
            </a:extLst>
          </p:cNvPr>
          <p:cNvSpPr>
            <a:spLocks noChangeShapeType="1"/>
          </p:cNvSpPr>
          <p:nvPr/>
        </p:nvSpPr>
        <p:spPr bwMode="auto">
          <a:xfrm flipV="1">
            <a:off x="2819400" y="6019800"/>
            <a:ext cx="7086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0964" name="Text Box 4">
            <a:extLst>
              <a:ext uri="{FF2B5EF4-FFF2-40B4-BE49-F238E27FC236}">
                <a16:creationId xmlns:a16="http://schemas.microsoft.com/office/drawing/2014/main" id="{BD2A4656-A317-194D-8107-0A000B4611DA}"/>
              </a:ext>
            </a:extLst>
          </p:cNvPr>
          <p:cNvSpPr txBox="1">
            <a:spLocks noChangeArrowheads="1"/>
          </p:cNvSpPr>
          <p:nvPr/>
        </p:nvSpPr>
        <p:spPr bwMode="auto">
          <a:xfrm rot="16200000">
            <a:off x="842376" y="3304977"/>
            <a:ext cx="33361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400" b="1" dirty="0"/>
              <a:t>Ионизационный ток </a:t>
            </a:r>
            <a:endParaRPr lang="en-US" altLang="ru-RU" sz="2400" b="1" dirty="0"/>
          </a:p>
        </p:txBody>
      </p:sp>
      <p:sp>
        <p:nvSpPr>
          <p:cNvPr id="40965" name="Text Box 5">
            <a:extLst>
              <a:ext uri="{FF2B5EF4-FFF2-40B4-BE49-F238E27FC236}">
                <a16:creationId xmlns:a16="http://schemas.microsoft.com/office/drawing/2014/main" id="{9AC339FC-1EDF-E34E-8743-58268D8B6E81}"/>
              </a:ext>
            </a:extLst>
          </p:cNvPr>
          <p:cNvSpPr txBox="1">
            <a:spLocks noChangeArrowheads="1"/>
          </p:cNvSpPr>
          <p:nvPr/>
        </p:nvSpPr>
        <p:spPr bwMode="auto">
          <a:xfrm>
            <a:off x="8534401" y="6096001"/>
            <a:ext cx="22019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800" b="1" dirty="0"/>
              <a:t>Высота , м </a:t>
            </a:r>
            <a:endParaRPr lang="en-US" altLang="ru-RU" sz="2800" b="1" dirty="0"/>
          </a:p>
        </p:txBody>
      </p:sp>
      <p:sp>
        <p:nvSpPr>
          <p:cNvPr id="40966" name="Text Box 6">
            <a:extLst>
              <a:ext uri="{FF2B5EF4-FFF2-40B4-BE49-F238E27FC236}">
                <a16:creationId xmlns:a16="http://schemas.microsoft.com/office/drawing/2014/main" id="{004A354C-FE5A-C347-9868-5CA8787B8E4C}"/>
              </a:ext>
            </a:extLst>
          </p:cNvPr>
          <p:cNvSpPr txBox="1">
            <a:spLocks noChangeArrowheads="1"/>
          </p:cNvSpPr>
          <p:nvPr/>
        </p:nvSpPr>
        <p:spPr bwMode="auto">
          <a:xfrm>
            <a:off x="5029200" y="6019800"/>
            <a:ext cx="69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400" b="1"/>
              <a:t>500</a:t>
            </a:r>
            <a:endParaRPr lang="en-US" altLang="ru-RU" sz="2400" b="1"/>
          </a:p>
        </p:txBody>
      </p:sp>
      <p:sp>
        <p:nvSpPr>
          <p:cNvPr id="40967" name="Line 7">
            <a:extLst>
              <a:ext uri="{FF2B5EF4-FFF2-40B4-BE49-F238E27FC236}">
                <a16:creationId xmlns:a16="http://schemas.microsoft.com/office/drawing/2014/main" id="{6FBE6262-5D56-E74B-A7C4-0EEEE1A687A4}"/>
              </a:ext>
            </a:extLst>
          </p:cNvPr>
          <p:cNvSpPr>
            <a:spLocks noChangeShapeType="1"/>
          </p:cNvSpPr>
          <p:nvPr/>
        </p:nvSpPr>
        <p:spPr bwMode="auto">
          <a:xfrm flipV="1">
            <a:off x="5334000" y="5715000"/>
            <a:ext cx="0" cy="3048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6088" name="Freeform 8">
            <a:extLst>
              <a:ext uri="{FF2B5EF4-FFF2-40B4-BE49-F238E27FC236}">
                <a16:creationId xmlns:a16="http://schemas.microsoft.com/office/drawing/2014/main" id="{4D36FA0B-C491-994B-93FA-1C1975A7DC40}"/>
              </a:ext>
            </a:extLst>
          </p:cNvPr>
          <p:cNvSpPr>
            <a:spLocks/>
          </p:cNvSpPr>
          <p:nvPr/>
        </p:nvSpPr>
        <p:spPr bwMode="auto">
          <a:xfrm>
            <a:off x="3114675" y="1462087"/>
            <a:ext cx="7086600" cy="3810000"/>
          </a:xfrm>
          <a:custGeom>
            <a:avLst/>
            <a:gdLst>
              <a:gd name="T0" fmla="*/ 0 w 3984"/>
              <a:gd name="T1" fmla="*/ 2147483647 h 2552"/>
              <a:gd name="T2" fmla="*/ 2147483647 w 3984"/>
              <a:gd name="T3" fmla="*/ 2147483647 h 2552"/>
              <a:gd name="T4" fmla="*/ 2147483647 w 3984"/>
              <a:gd name="T5" fmla="*/ 0 h 2552"/>
              <a:gd name="T6" fmla="*/ 0 60000 65536"/>
              <a:gd name="T7" fmla="*/ 0 60000 65536"/>
              <a:gd name="T8" fmla="*/ 0 60000 65536"/>
            </a:gdLst>
            <a:ahLst/>
            <a:cxnLst>
              <a:cxn ang="T6">
                <a:pos x="T0" y="T1"/>
              </a:cxn>
              <a:cxn ang="T7">
                <a:pos x="T2" y="T3"/>
              </a:cxn>
              <a:cxn ang="T8">
                <a:pos x="T4" y="T5"/>
              </a:cxn>
            </a:cxnLst>
            <a:rect l="0" t="0" r="r" b="b"/>
            <a:pathLst>
              <a:path w="3984" h="2552">
                <a:moveTo>
                  <a:pt x="0" y="1488"/>
                </a:moveTo>
                <a:cubicBezTo>
                  <a:pt x="364" y="2020"/>
                  <a:pt x="728" y="2552"/>
                  <a:pt x="1392" y="2304"/>
                </a:cubicBezTo>
                <a:cubicBezTo>
                  <a:pt x="2056" y="2056"/>
                  <a:pt x="3552" y="384"/>
                  <a:pt x="3984" y="0"/>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0969" name="Line 9">
            <a:extLst>
              <a:ext uri="{FF2B5EF4-FFF2-40B4-BE49-F238E27FC236}">
                <a16:creationId xmlns:a16="http://schemas.microsoft.com/office/drawing/2014/main" id="{62862747-15FE-F14A-9D44-F115821BD8ED}"/>
              </a:ext>
            </a:extLst>
          </p:cNvPr>
          <p:cNvSpPr>
            <a:spLocks noChangeShapeType="1"/>
          </p:cNvSpPr>
          <p:nvPr/>
        </p:nvSpPr>
        <p:spPr bwMode="auto">
          <a:xfrm flipV="1">
            <a:off x="7924800" y="5638800"/>
            <a:ext cx="0" cy="381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0970" name="Text Box 10">
            <a:extLst>
              <a:ext uri="{FF2B5EF4-FFF2-40B4-BE49-F238E27FC236}">
                <a16:creationId xmlns:a16="http://schemas.microsoft.com/office/drawing/2014/main" id="{616547BB-843F-6947-8603-58D74B5737CA}"/>
              </a:ext>
            </a:extLst>
          </p:cNvPr>
          <p:cNvSpPr txBox="1">
            <a:spLocks noChangeArrowheads="1"/>
          </p:cNvSpPr>
          <p:nvPr/>
        </p:nvSpPr>
        <p:spPr bwMode="auto">
          <a:xfrm>
            <a:off x="7543800" y="60198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400" b="1"/>
              <a:t>1000</a:t>
            </a:r>
            <a:endParaRPr lang="en-US" altLang="ru-RU" sz="2400" b="1"/>
          </a:p>
        </p:txBody>
      </p:sp>
      <p:sp>
        <p:nvSpPr>
          <p:cNvPr id="40971" name="Text Box 11">
            <a:extLst>
              <a:ext uri="{FF2B5EF4-FFF2-40B4-BE49-F238E27FC236}">
                <a16:creationId xmlns:a16="http://schemas.microsoft.com/office/drawing/2014/main" id="{7350864C-5BCC-1A45-8A2D-B0E8A1588E9D}"/>
              </a:ext>
            </a:extLst>
          </p:cNvPr>
          <p:cNvSpPr txBox="1">
            <a:spLocks noChangeArrowheads="1"/>
          </p:cNvSpPr>
          <p:nvPr/>
        </p:nvSpPr>
        <p:spPr bwMode="auto">
          <a:xfrm>
            <a:off x="2743201" y="60198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400" b="1"/>
              <a:t>0</a:t>
            </a:r>
            <a:endParaRPr lang="en-US" altLang="ru-RU" sz="2400" b="1"/>
          </a:p>
        </p:txBody>
      </p:sp>
      <p:sp>
        <p:nvSpPr>
          <p:cNvPr id="40972" name="Text Box 12">
            <a:extLst>
              <a:ext uri="{FF2B5EF4-FFF2-40B4-BE49-F238E27FC236}">
                <a16:creationId xmlns:a16="http://schemas.microsoft.com/office/drawing/2014/main" id="{087F611D-2670-594E-B052-CD5CD9E5FC84}"/>
              </a:ext>
            </a:extLst>
          </p:cNvPr>
          <p:cNvSpPr txBox="1">
            <a:spLocks noChangeArrowheads="1"/>
          </p:cNvSpPr>
          <p:nvPr/>
        </p:nvSpPr>
        <p:spPr bwMode="auto">
          <a:xfrm>
            <a:off x="6629400" y="4849813"/>
            <a:ext cx="36776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b="1" dirty="0">
                <a:latin typeface="+mn-lt"/>
              </a:rPr>
              <a:t>Ионизация воздуха</a:t>
            </a:r>
          </a:p>
        </p:txBody>
      </p:sp>
      <p:pic>
        <p:nvPicPr>
          <p:cNvPr id="40973" name="Picture 13" descr="fig1">
            <a:extLst>
              <a:ext uri="{FF2B5EF4-FFF2-40B4-BE49-F238E27FC236}">
                <a16:creationId xmlns:a16="http://schemas.microsoft.com/office/drawing/2014/main" id="{9EE996EA-4C8B-AA46-8982-28312CC8B3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735" y="1701800"/>
            <a:ext cx="2249831" cy="37094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74" name="Text Box 14">
            <a:extLst>
              <a:ext uri="{FF2B5EF4-FFF2-40B4-BE49-F238E27FC236}">
                <a16:creationId xmlns:a16="http://schemas.microsoft.com/office/drawing/2014/main" id="{738151C4-8E15-1C49-87D6-E3E68F16B231}"/>
              </a:ext>
            </a:extLst>
          </p:cNvPr>
          <p:cNvSpPr txBox="1">
            <a:spLocks noChangeArrowheads="1"/>
          </p:cNvSpPr>
          <p:nvPr/>
        </p:nvSpPr>
        <p:spPr bwMode="auto">
          <a:xfrm>
            <a:off x="789140" y="228579"/>
            <a:ext cx="102212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3600" b="1" dirty="0"/>
              <a:t>В 1912 г. Виктор Гесс достиг высоты </a:t>
            </a:r>
            <a:r>
              <a:rPr lang="en-US" altLang="ru-RU" sz="3600" b="1" dirty="0"/>
              <a:t>~5</a:t>
            </a:r>
            <a:r>
              <a:rPr lang="ru-RU" altLang="ru-RU" sz="3600" b="1" dirty="0"/>
              <a:t>км</a:t>
            </a:r>
            <a:endParaRPr lang="en-US" altLang="ru-RU" sz="3600" b="1" dirty="0"/>
          </a:p>
        </p:txBody>
      </p:sp>
      <p:sp>
        <p:nvSpPr>
          <p:cNvPr id="46095" name="Rectangle 15">
            <a:extLst>
              <a:ext uri="{FF2B5EF4-FFF2-40B4-BE49-F238E27FC236}">
                <a16:creationId xmlns:a16="http://schemas.microsoft.com/office/drawing/2014/main" id="{F2771DF3-67C1-E24B-A781-58388003F651}"/>
              </a:ext>
            </a:extLst>
          </p:cNvPr>
          <p:cNvSpPr>
            <a:spLocks noChangeArrowheads="1"/>
          </p:cNvSpPr>
          <p:nvPr/>
        </p:nvSpPr>
        <p:spPr bwMode="auto">
          <a:xfrm>
            <a:off x="6663369" y="1254516"/>
            <a:ext cx="4657725" cy="1446550"/>
          </a:xfrm>
          <a:prstGeom prst="rect">
            <a:avLst/>
          </a:prstGeom>
          <a:solidFill>
            <a:schemeClr val="accent5">
              <a:lumMod val="40000"/>
              <a:lumOff val="60000"/>
            </a:schemeClr>
          </a:solidFill>
          <a:ln>
            <a:solidFill>
              <a:schemeClr val="tx1"/>
            </a:solidFill>
          </a:ln>
          <a:effec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4400" dirty="0"/>
              <a:t>  Космическое</a:t>
            </a:r>
          </a:p>
          <a:p>
            <a:pPr eaLnBrk="1" hangingPunct="1">
              <a:spcBef>
                <a:spcPct val="0"/>
              </a:spcBef>
              <a:buFontTx/>
              <a:buNone/>
            </a:pPr>
            <a:r>
              <a:rPr lang="ru-RU" altLang="ru-RU" sz="4400" dirty="0"/>
              <a:t>    излучение?!</a:t>
            </a:r>
          </a:p>
        </p:txBody>
      </p:sp>
      <p:pic>
        <p:nvPicPr>
          <p:cNvPr id="46096" name="Picture 16" descr="elec`troscope">
            <a:extLst>
              <a:ext uri="{FF2B5EF4-FFF2-40B4-BE49-F238E27FC236}">
                <a16:creationId xmlns:a16="http://schemas.microsoft.com/office/drawing/2014/main" id="{C4A781F0-EF3F-C443-B02E-EEBEB055F1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9904" y="5271369"/>
            <a:ext cx="1551034" cy="158663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0977" name="Text Box 17">
            <a:extLst>
              <a:ext uri="{FF2B5EF4-FFF2-40B4-BE49-F238E27FC236}">
                <a16:creationId xmlns:a16="http://schemas.microsoft.com/office/drawing/2014/main" id="{62E25B49-A620-AF44-BAE1-19399AE5BB92}"/>
              </a:ext>
            </a:extLst>
          </p:cNvPr>
          <p:cNvSpPr txBox="1">
            <a:spLocks noChangeArrowheads="1"/>
          </p:cNvSpPr>
          <p:nvPr/>
        </p:nvSpPr>
        <p:spPr bwMode="auto">
          <a:xfrm>
            <a:off x="470031" y="6488668"/>
            <a:ext cx="16430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1800" b="1" dirty="0"/>
              <a:t>Электроскоп</a:t>
            </a:r>
          </a:p>
        </p:txBody>
      </p:sp>
      <p:pic>
        <p:nvPicPr>
          <p:cNvPr id="2" name="Рисунок 1">
            <a:extLst>
              <a:ext uri="{FF2B5EF4-FFF2-40B4-BE49-F238E27FC236}">
                <a16:creationId xmlns:a16="http://schemas.microsoft.com/office/drawing/2014/main" id="{B0F259BC-6769-3448-8EEC-AC99C3D8BE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29899" y="2317750"/>
            <a:ext cx="857251" cy="903026"/>
          </a:xfrm>
          <a:prstGeom prst="rect">
            <a:avLst/>
          </a:prstGeom>
          <a:ln>
            <a:solidFill>
              <a:schemeClr val="tx1"/>
            </a:solidFill>
          </a:ln>
        </p:spPr>
      </p:pic>
      <p:sp>
        <p:nvSpPr>
          <p:cNvPr id="5" name="Полилиния 4">
            <a:extLst>
              <a:ext uri="{FF2B5EF4-FFF2-40B4-BE49-F238E27FC236}">
                <a16:creationId xmlns:a16="http://schemas.microsoft.com/office/drawing/2014/main" id="{4D8ADDA3-287B-494F-A481-E28A7D121ECF}"/>
              </a:ext>
            </a:extLst>
          </p:cNvPr>
          <p:cNvSpPr/>
          <p:nvPr/>
        </p:nvSpPr>
        <p:spPr>
          <a:xfrm>
            <a:off x="3114675" y="3714750"/>
            <a:ext cx="2700338" cy="1957388"/>
          </a:xfrm>
          <a:custGeom>
            <a:avLst/>
            <a:gdLst>
              <a:gd name="connsiteX0" fmla="*/ 0 w 2700338"/>
              <a:gd name="connsiteY0" fmla="*/ 0 h 1957388"/>
              <a:gd name="connsiteX1" fmla="*/ 700088 w 2700338"/>
              <a:gd name="connsiteY1" fmla="*/ 800100 h 1957388"/>
              <a:gd name="connsiteX2" fmla="*/ 1971675 w 2700338"/>
              <a:gd name="connsiteY2" fmla="*/ 1700213 h 1957388"/>
              <a:gd name="connsiteX3" fmla="*/ 2700338 w 2700338"/>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2700338" h="1957388">
                <a:moveTo>
                  <a:pt x="0" y="0"/>
                </a:moveTo>
                <a:cubicBezTo>
                  <a:pt x="185738" y="258365"/>
                  <a:pt x="371476" y="516731"/>
                  <a:pt x="700088" y="800100"/>
                </a:cubicBezTo>
                <a:cubicBezTo>
                  <a:pt x="1028701" y="1083469"/>
                  <a:pt x="1638300" y="1507332"/>
                  <a:pt x="1971675" y="1700213"/>
                </a:cubicBezTo>
                <a:cubicBezTo>
                  <a:pt x="2305050" y="1893094"/>
                  <a:pt x="2502694" y="1925241"/>
                  <a:pt x="2700338" y="1957388"/>
                </a:cubicBezTo>
              </a:path>
            </a:pathLst>
          </a:cu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8782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Effect transition="in" filter="blinds(horizontal)">
                                      <p:cBhvr>
                                        <p:cTn id="7" dur="500"/>
                                        <p:tgtEl>
                                          <p:spTgt spid="460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6095"/>
                                        </p:tgtEl>
                                        <p:attrNameLst>
                                          <p:attrName>style.visibility</p:attrName>
                                        </p:attrNameLst>
                                      </p:cBhvr>
                                      <p:to>
                                        <p:strVal val="visible"/>
                                      </p:to>
                                    </p:set>
                                    <p:animEffect transition="in" filter="blinds(vertical)">
                                      <p:cBhvr>
                                        <p:cTn id="12" dur="500"/>
                                        <p:tgtEl>
                                          <p:spTgt spid="4609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5" grpId="0" animBg="1" autoUpdateAnimBg="0"/>
      <p:bldP spid="46096"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2" descr="sn1987a_contour_med">
            <a:extLst>
              <a:ext uri="{FF2B5EF4-FFF2-40B4-BE49-F238E27FC236}">
                <a16:creationId xmlns:a16="http://schemas.microsoft.com/office/drawing/2014/main" id="{EA56DF34-2F2C-F84C-80B9-EBBC8CA99C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8906" y="0"/>
            <a:ext cx="6432176"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a:extLst>
              <a:ext uri="{FF2B5EF4-FFF2-40B4-BE49-F238E27FC236}">
                <a16:creationId xmlns:a16="http://schemas.microsoft.com/office/drawing/2014/main" id="{31C901E2-CB8C-2C4C-A256-46A6AE639666}"/>
              </a:ext>
            </a:extLst>
          </p:cNvPr>
          <p:cNvSpPr txBox="1">
            <a:spLocks noChangeArrowheads="1"/>
          </p:cNvSpPr>
          <p:nvPr/>
        </p:nvSpPr>
        <p:spPr bwMode="auto">
          <a:xfrm>
            <a:off x="9448800" y="1160931"/>
            <a:ext cx="14366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ru-RU" altLang="ru-RU" sz="2400" b="1" i="1" dirty="0">
                <a:solidFill>
                  <a:srgbClr val="FFFF66"/>
                </a:solidFill>
                <a:latin typeface="Comic Sans MS" panose="030F0902030302020204" pitchFamily="66" charset="0"/>
              </a:rPr>
              <a:t>SN 1987</a:t>
            </a:r>
            <a:endParaRPr lang="ru-RU" altLang="ru-RU" sz="2400" b="1" i="1" dirty="0">
              <a:latin typeface="Comic Sans MS" panose="030F0902030302020204" pitchFamily="66" charset="0"/>
            </a:endParaRPr>
          </a:p>
        </p:txBody>
      </p:sp>
      <p:sp>
        <p:nvSpPr>
          <p:cNvPr id="60420" name="Rectangle 4">
            <a:extLst>
              <a:ext uri="{FF2B5EF4-FFF2-40B4-BE49-F238E27FC236}">
                <a16:creationId xmlns:a16="http://schemas.microsoft.com/office/drawing/2014/main" id="{1D74B23A-EDFD-D84D-ADAA-9B2182F5172A}"/>
              </a:ext>
            </a:extLst>
          </p:cNvPr>
          <p:cNvSpPr>
            <a:spLocks noChangeArrowheads="1"/>
          </p:cNvSpPr>
          <p:nvPr/>
        </p:nvSpPr>
        <p:spPr bwMode="auto">
          <a:xfrm>
            <a:off x="457573" y="5465763"/>
            <a:ext cx="11545148" cy="1200329"/>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ru-RU" altLang="ru-RU" sz="4000" b="1" u="sng" dirty="0">
                <a:solidFill>
                  <a:schemeClr val="accent2"/>
                </a:solidFill>
                <a:latin typeface="Comic Sans MS" panose="030F0902030302020204" pitchFamily="66" charset="0"/>
              </a:rPr>
              <a:t>Ускорение частиц на фронте ударной волны</a:t>
            </a:r>
            <a:endParaRPr lang="en-US" altLang="ru-RU" sz="4000" b="1" u="sng" dirty="0">
              <a:solidFill>
                <a:schemeClr val="accent2"/>
              </a:solidFill>
              <a:latin typeface="Comic Sans MS" panose="030F0902030302020204" pitchFamily="66" charset="0"/>
            </a:endParaRPr>
          </a:p>
          <a:p>
            <a:pPr algn="ctr">
              <a:spcBef>
                <a:spcPct val="0"/>
              </a:spcBef>
              <a:buFontTx/>
              <a:buNone/>
            </a:pPr>
            <a:r>
              <a:rPr lang="en-US" altLang="ru-RU" b="1" dirty="0">
                <a:solidFill>
                  <a:srgbClr val="006600"/>
                </a:solidFill>
              </a:rPr>
              <a:t>Fermi 1949, </a:t>
            </a:r>
            <a:r>
              <a:rPr lang="en-US" altLang="ru-RU" b="1" dirty="0" err="1">
                <a:solidFill>
                  <a:srgbClr val="006600"/>
                </a:solidFill>
              </a:rPr>
              <a:t>Krymsky</a:t>
            </a:r>
            <a:r>
              <a:rPr lang="en-US" altLang="ru-RU" b="1" dirty="0">
                <a:solidFill>
                  <a:srgbClr val="006600"/>
                </a:solidFill>
              </a:rPr>
              <a:t> 1977, Bell 1978</a:t>
            </a:r>
            <a:r>
              <a:rPr lang="en-US" altLang="ru-RU" dirty="0">
                <a:solidFill>
                  <a:srgbClr val="006600"/>
                </a:solidFill>
                <a:latin typeface="Arial Narrow" panose="020B0604020202020204" pitchFamily="34" charset="0"/>
              </a:rPr>
              <a:t>,....</a:t>
            </a:r>
            <a:endParaRPr lang="ru-RU" altLang="ru-RU" dirty="0">
              <a:solidFill>
                <a:srgbClr val="006600"/>
              </a:solidFill>
              <a:latin typeface="Arial Narrow" panose="020B0604020202020204" pitchFamily="34" charset="0"/>
            </a:endParaRPr>
          </a:p>
        </p:txBody>
      </p:sp>
      <p:sp>
        <p:nvSpPr>
          <p:cNvPr id="60421" name="Freeform 5">
            <a:extLst>
              <a:ext uri="{FF2B5EF4-FFF2-40B4-BE49-F238E27FC236}">
                <a16:creationId xmlns:a16="http://schemas.microsoft.com/office/drawing/2014/main" id="{F7FCDA29-731F-E949-B822-68A86753A260}"/>
              </a:ext>
            </a:extLst>
          </p:cNvPr>
          <p:cNvSpPr>
            <a:spLocks/>
          </p:cNvSpPr>
          <p:nvPr/>
        </p:nvSpPr>
        <p:spPr bwMode="auto">
          <a:xfrm>
            <a:off x="2430276" y="1471988"/>
            <a:ext cx="3905250" cy="2263775"/>
          </a:xfrm>
          <a:custGeom>
            <a:avLst/>
            <a:gdLst>
              <a:gd name="T0" fmla="*/ 2147483647 w 2460"/>
              <a:gd name="T1" fmla="*/ 0 h 1426"/>
              <a:gd name="T2" fmla="*/ 2147483647 w 2460"/>
              <a:gd name="T3" fmla="*/ 2147483647 h 1426"/>
              <a:gd name="T4" fmla="*/ 2147483647 w 2460"/>
              <a:gd name="T5" fmla="*/ 2147483647 h 1426"/>
              <a:gd name="T6" fmla="*/ 2147483647 w 2460"/>
              <a:gd name="T7" fmla="*/ 2147483647 h 1426"/>
              <a:gd name="T8" fmla="*/ 2147483647 w 2460"/>
              <a:gd name="T9" fmla="*/ 2147483647 h 1426"/>
              <a:gd name="T10" fmla="*/ 2147483647 w 2460"/>
              <a:gd name="T11" fmla="*/ 2147483647 h 1426"/>
              <a:gd name="T12" fmla="*/ 2147483647 w 2460"/>
              <a:gd name="T13" fmla="*/ 2147483647 h 1426"/>
              <a:gd name="T14" fmla="*/ 2147483647 w 2460"/>
              <a:gd name="T15" fmla="*/ 2147483647 h 1426"/>
              <a:gd name="T16" fmla="*/ 2147483647 w 2460"/>
              <a:gd name="T17" fmla="*/ 2147483647 h 1426"/>
              <a:gd name="T18" fmla="*/ 2147483647 w 2460"/>
              <a:gd name="T19" fmla="*/ 2147483647 h 1426"/>
              <a:gd name="T20" fmla="*/ 2147483647 w 2460"/>
              <a:gd name="T21" fmla="*/ 2147483647 h 1426"/>
              <a:gd name="T22" fmla="*/ 2147483647 w 2460"/>
              <a:gd name="T23" fmla="*/ 2147483647 h 1426"/>
              <a:gd name="T24" fmla="*/ 2147483647 w 2460"/>
              <a:gd name="T25" fmla="*/ 2147483647 h 1426"/>
              <a:gd name="T26" fmla="*/ 2147483647 w 2460"/>
              <a:gd name="T27" fmla="*/ 2147483647 h 1426"/>
              <a:gd name="T28" fmla="*/ 2147483647 w 2460"/>
              <a:gd name="T29" fmla="*/ 2147483647 h 1426"/>
              <a:gd name="T30" fmla="*/ 2147483647 w 2460"/>
              <a:gd name="T31" fmla="*/ 2147483647 h 1426"/>
              <a:gd name="T32" fmla="*/ 2147483647 w 2460"/>
              <a:gd name="T33" fmla="*/ 2147483647 h 1426"/>
              <a:gd name="T34" fmla="*/ 2147483647 w 2460"/>
              <a:gd name="T35" fmla="*/ 2147483647 h 1426"/>
              <a:gd name="T36" fmla="*/ 2147483647 w 2460"/>
              <a:gd name="T37" fmla="*/ 2147483647 h 1426"/>
              <a:gd name="T38" fmla="*/ 2147483647 w 2460"/>
              <a:gd name="T39" fmla="*/ 2147483647 h 1426"/>
              <a:gd name="T40" fmla="*/ 2147483647 w 2460"/>
              <a:gd name="T41" fmla="*/ 2147483647 h 1426"/>
              <a:gd name="T42" fmla="*/ 2147483647 w 2460"/>
              <a:gd name="T43" fmla="*/ 2147483647 h 1426"/>
              <a:gd name="T44" fmla="*/ 2147483647 w 2460"/>
              <a:gd name="T45" fmla="*/ 2147483647 h 1426"/>
              <a:gd name="T46" fmla="*/ 2147483647 w 2460"/>
              <a:gd name="T47" fmla="*/ 2147483647 h 1426"/>
              <a:gd name="T48" fmla="*/ 2147483647 w 2460"/>
              <a:gd name="T49" fmla="*/ 2147483647 h 1426"/>
              <a:gd name="T50" fmla="*/ 2147483647 w 2460"/>
              <a:gd name="T51" fmla="*/ 2147483647 h 1426"/>
              <a:gd name="T52" fmla="*/ 2147483647 w 2460"/>
              <a:gd name="T53" fmla="*/ 2147483647 h 1426"/>
              <a:gd name="T54" fmla="*/ 2147483647 w 2460"/>
              <a:gd name="T55" fmla="*/ 2147483647 h 1426"/>
              <a:gd name="T56" fmla="*/ 2147483647 w 2460"/>
              <a:gd name="T57" fmla="*/ 2147483647 h 1426"/>
              <a:gd name="T58" fmla="*/ 2147483647 w 2460"/>
              <a:gd name="T59" fmla="*/ 2147483647 h 1426"/>
              <a:gd name="T60" fmla="*/ 2147483647 w 2460"/>
              <a:gd name="T61" fmla="*/ 2147483647 h 1426"/>
              <a:gd name="T62" fmla="*/ 2147483647 w 2460"/>
              <a:gd name="T63" fmla="*/ 2147483647 h 1426"/>
              <a:gd name="T64" fmla="*/ 2147483647 w 2460"/>
              <a:gd name="T65" fmla="*/ 2147483647 h 1426"/>
              <a:gd name="T66" fmla="*/ 2147483647 w 2460"/>
              <a:gd name="T67" fmla="*/ 2147483647 h 1426"/>
              <a:gd name="T68" fmla="*/ 2147483647 w 2460"/>
              <a:gd name="T69" fmla="*/ 2147483647 h 1426"/>
              <a:gd name="T70" fmla="*/ 2147483647 w 2460"/>
              <a:gd name="T71" fmla="*/ 2147483647 h 1426"/>
              <a:gd name="T72" fmla="*/ 2147483647 w 2460"/>
              <a:gd name="T73" fmla="*/ 2147483647 h 1426"/>
              <a:gd name="T74" fmla="*/ 2147483647 w 2460"/>
              <a:gd name="T75" fmla="*/ 2147483647 h 1426"/>
              <a:gd name="T76" fmla="*/ 2147483647 w 2460"/>
              <a:gd name="T77" fmla="*/ 2147483647 h 1426"/>
              <a:gd name="T78" fmla="*/ 2147483647 w 2460"/>
              <a:gd name="T79" fmla="*/ 2147483647 h 1426"/>
              <a:gd name="T80" fmla="*/ 2147483647 w 2460"/>
              <a:gd name="T81" fmla="*/ 2147483647 h 1426"/>
              <a:gd name="T82" fmla="*/ 2147483647 w 2460"/>
              <a:gd name="T83" fmla="*/ 2147483647 h 1426"/>
              <a:gd name="T84" fmla="*/ 2147483647 w 2460"/>
              <a:gd name="T85" fmla="*/ 2147483647 h 1426"/>
              <a:gd name="T86" fmla="*/ 2147483647 w 2460"/>
              <a:gd name="T87" fmla="*/ 2147483647 h 1426"/>
              <a:gd name="T88" fmla="*/ 2147483647 w 2460"/>
              <a:gd name="T89" fmla="*/ 2147483647 h 1426"/>
              <a:gd name="T90" fmla="*/ 2147483647 w 2460"/>
              <a:gd name="T91" fmla="*/ 2147483647 h 1426"/>
              <a:gd name="T92" fmla="*/ 2147483647 w 2460"/>
              <a:gd name="T93" fmla="*/ 2147483647 h 1426"/>
              <a:gd name="T94" fmla="*/ 2147483647 w 2460"/>
              <a:gd name="T95" fmla="*/ 2147483647 h 1426"/>
              <a:gd name="T96" fmla="*/ 2147483647 w 2460"/>
              <a:gd name="T97" fmla="*/ 2147483647 h 1426"/>
              <a:gd name="T98" fmla="*/ 2147483647 w 2460"/>
              <a:gd name="T99" fmla="*/ 2147483647 h 1426"/>
              <a:gd name="T100" fmla="*/ 2147483647 w 2460"/>
              <a:gd name="T101" fmla="*/ 2147483647 h 1426"/>
              <a:gd name="T102" fmla="*/ 2147483647 w 2460"/>
              <a:gd name="T103" fmla="*/ 2147483647 h 1426"/>
              <a:gd name="T104" fmla="*/ 2147483647 w 2460"/>
              <a:gd name="T105" fmla="*/ 2147483647 h 1426"/>
              <a:gd name="T106" fmla="*/ 2147483647 w 2460"/>
              <a:gd name="T107" fmla="*/ 2147483647 h 1426"/>
              <a:gd name="T108" fmla="*/ 2147483647 w 2460"/>
              <a:gd name="T109" fmla="*/ 2147483647 h 1426"/>
              <a:gd name="T110" fmla="*/ 2147483647 w 2460"/>
              <a:gd name="T111" fmla="*/ 2147483647 h 1426"/>
              <a:gd name="T112" fmla="*/ 2147483647 w 2460"/>
              <a:gd name="T113" fmla="*/ 2147483647 h 1426"/>
              <a:gd name="T114" fmla="*/ 2147483647 w 2460"/>
              <a:gd name="T115" fmla="*/ 2147483647 h 1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0" h="1426">
                <a:moveTo>
                  <a:pt x="6" y="0"/>
                </a:moveTo>
                <a:cubicBezTo>
                  <a:pt x="17" y="48"/>
                  <a:pt x="0" y="65"/>
                  <a:pt x="52" y="78"/>
                </a:cubicBezTo>
                <a:cubicBezTo>
                  <a:pt x="88" y="71"/>
                  <a:pt x="108" y="67"/>
                  <a:pt x="138" y="46"/>
                </a:cubicBezTo>
                <a:cubicBezTo>
                  <a:pt x="146" y="54"/>
                  <a:pt x="157" y="60"/>
                  <a:pt x="162" y="70"/>
                </a:cubicBezTo>
                <a:cubicBezTo>
                  <a:pt x="170" y="84"/>
                  <a:pt x="177" y="117"/>
                  <a:pt x="177" y="117"/>
                </a:cubicBezTo>
                <a:cubicBezTo>
                  <a:pt x="249" y="108"/>
                  <a:pt x="290" y="83"/>
                  <a:pt x="263" y="179"/>
                </a:cubicBezTo>
                <a:cubicBezTo>
                  <a:pt x="260" y="188"/>
                  <a:pt x="252" y="194"/>
                  <a:pt x="247" y="202"/>
                </a:cubicBezTo>
                <a:cubicBezTo>
                  <a:pt x="232" y="247"/>
                  <a:pt x="201" y="282"/>
                  <a:pt x="185" y="327"/>
                </a:cubicBezTo>
                <a:cubicBezTo>
                  <a:pt x="193" y="395"/>
                  <a:pt x="183" y="401"/>
                  <a:pt x="239" y="421"/>
                </a:cubicBezTo>
                <a:cubicBezTo>
                  <a:pt x="280" y="414"/>
                  <a:pt x="282" y="420"/>
                  <a:pt x="310" y="397"/>
                </a:cubicBezTo>
                <a:cubicBezTo>
                  <a:pt x="351" y="363"/>
                  <a:pt x="358" y="314"/>
                  <a:pt x="411" y="296"/>
                </a:cubicBezTo>
                <a:cubicBezTo>
                  <a:pt x="425" y="402"/>
                  <a:pt x="413" y="383"/>
                  <a:pt x="520" y="397"/>
                </a:cubicBezTo>
                <a:cubicBezTo>
                  <a:pt x="540" y="427"/>
                  <a:pt x="548" y="431"/>
                  <a:pt x="582" y="421"/>
                </a:cubicBezTo>
                <a:cubicBezTo>
                  <a:pt x="596" y="365"/>
                  <a:pt x="601" y="316"/>
                  <a:pt x="660" y="296"/>
                </a:cubicBezTo>
                <a:cubicBezTo>
                  <a:pt x="696" y="308"/>
                  <a:pt x="706" y="325"/>
                  <a:pt x="723" y="358"/>
                </a:cubicBezTo>
                <a:cubicBezTo>
                  <a:pt x="741" y="434"/>
                  <a:pt x="717" y="417"/>
                  <a:pt x="777" y="428"/>
                </a:cubicBezTo>
                <a:cubicBezTo>
                  <a:pt x="780" y="436"/>
                  <a:pt x="783" y="444"/>
                  <a:pt x="785" y="452"/>
                </a:cubicBezTo>
                <a:cubicBezTo>
                  <a:pt x="812" y="550"/>
                  <a:pt x="795" y="525"/>
                  <a:pt x="917" y="545"/>
                </a:cubicBezTo>
                <a:cubicBezTo>
                  <a:pt x="1011" y="529"/>
                  <a:pt x="1103" y="505"/>
                  <a:pt x="1198" y="491"/>
                </a:cubicBezTo>
                <a:cubicBezTo>
                  <a:pt x="1203" y="483"/>
                  <a:pt x="1205" y="469"/>
                  <a:pt x="1214" y="467"/>
                </a:cubicBezTo>
                <a:cubicBezTo>
                  <a:pt x="1241" y="461"/>
                  <a:pt x="1268" y="530"/>
                  <a:pt x="1268" y="530"/>
                </a:cubicBezTo>
                <a:cubicBezTo>
                  <a:pt x="1271" y="548"/>
                  <a:pt x="1266" y="569"/>
                  <a:pt x="1276" y="584"/>
                </a:cubicBezTo>
                <a:cubicBezTo>
                  <a:pt x="1282" y="593"/>
                  <a:pt x="1296" y="592"/>
                  <a:pt x="1307" y="592"/>
                </a:cubicBezTo>
                <a:cubicBezTo>
                  <a:pt x="1345" y="592"/>
                  <a:pt x="1449" y="581"/>
                  <a:pt x="1494" y="576"/>
                </a:cubicBezTo>
                <a:cubicBezTo>
                  <a:pt x="1517" y="579"/>
                  <a:pt x="1544" y="571"/>
                  <a:pt x="1564" y="584"/>
                </a:cubicBezTo>
                <a:cubicBezTo>
                  <a:pt x="1633" y="628"/>
                  <a:pt x="1531" y="633"/>
                  <a:pt x="1611" y="647"/>
                </a:cubicBezTo>
                <a:cubicBezTo>
                  <a:pt x="1675" y="658"/>
                  <a:pt x="1806" y="670"/>
                  <a:pt x="1806" y="670"/>
                </a:cubicBezTo>
                <a:cubicBezTo>
                  <a:pt x="1852" y="704"/>
                  <a:pt x="1907" y="712"/>
                  <a:pt x="1962" y="724"/>
                </a:cubicBezTo>
                <a:cubicBezTo>
                  <a:pt x="2013" y="883"/>
                  <a:pt x="2232" y="769"/>
                  <a:pt x="2375" y="787"/>
                </a:cubicBezTo>
                <a:cubicBezTo>
                  <a:pt x="2393" y="792"/>
                  <a:pt x="2414" y="790"/>
                  <a:pt x="2429" y="802"/>
                </a:cubicBezTo>
                <a:cubicBezTo>
                  <a:pt x="2448" y="817"/>
                  <a:pt x="2454" y="851"/>
                  <a:pt x="2460" y="873"/>
                </a:cubicBezTo>
                <a:cubicBezTo>
                  <a:pt x="2292" y="888"/>
                  <a:pt x="2216" y="885"/>
                  <a:pt x="2008" y="880"/>
                </a:cubicBezTo>
                <a:cubicBezTo>
                  <a:pt x="1944" y="848"/>
                  <a:pt x="1926" y="842"/>
                  <a:pt x="1853" y="834"/>
                </a:cubicBezTo>
                <a:cubicBezTo>
                  <a:pt x="1866" y="893"/>
                  <a:pt x="1872" y="888"/>
                  <a:pt x="1938" y="896"/>
                </a:cubicBezTo>
                <a:cubicBezTo>
                  <a:pt x="2004" y="893"/>
                  <a:pt x="2200" y="879"/>
                  <a:pt x="2281" y="896"/>
                </a:cubicBezTo>
                <a:cubicBezTo>
                  <a:pt x="2289" y="898"/>
                  <a:pt x="2286" y="911"/>
                  <a:pt x="2289" y="919"/>
                </a:cubicBezTo>
                <a:cubicBezTo>
                  <a:pt x="2239" y="993"/>
                  <a:pt x="2276" y="953"/>
                  <a:pt x="2086" y="935"/>
                </a:cubicBezTo>
                <a:cubicBezTo>
                  <a:pt x="2065" y="933"/>
                  <a:pt x="2024" y="919"/>
                  <a:pt x="2024" y="919"/>
                </a:cubicBezTo>
                <a:cubicBezTo>
                  <a:pt x="1995" y="922"/>
                  <a:pt x="1965" y="917"/>
                  <a:pt x="1938" y="927"/>
                </a:cubicBezTo>
                <a:cubicBezTo>
                  <a:pt x="1919" y="934"/>
                  <a:pt x="1973" y="949"/>
                  <a:pt x="1993" y="950"/>
                </a:cubicBezTo>
                <a:cubicBezTo>
                  <a:pt x="2099" y="955"/>
                  <a:pt x="2206" y="955"/>
                  <a:pt x="2312" y="958"/>
                </a:cubicBezTo>
                <a:cubicBezTo>
                  <a:pt x="2350" y="1073"/>
                  <a:pt x="2302" y="1045"/>
                  <a:pt x="2203" y="1052"/>
                </a:cubicBezTo>
                <a:cubicBezTo>
                  <a:pt x="2092" y="1048"/>
                  <a:pt x="1997" y="1046"/>
                  <a:pt x="1891" y="1028"/>
                </a:cubicBezTo>
                <a:cubicBezTo>
                  <a:pt x="1847" y="995"/>
                  <a:pt x="1833" y="996"/>
                  <a:pt x="1782" y="1013"/>
                </a:cubicBezTo>
                <a:cubicBezTo>
                  <a:pt x="1820" y="1067"/>
                  <a:pt x="1859" y="1075"/>
                  <a:pt x="1923" y="1083"/>
                </a:cubicBezTo>
                <a:cubicBezTo>
                  <a:pt x="1992" y="1079"/>
                  <a:pt x="2115" y="1063"/>
                  <a:pt x="2188" y="1091"/>
                </a:cubicBezTo>
                <a:cubicBezTo>
                  <a:pt x="2204" y="1097"/>
                  <a:pt x="2172" y="1125"/>
                  <a:pt x="2156" y="1130"/>
                </a:cubicBezTo>
                <a:cubicBezTo>
                  <a:pt x="2118" y="1143"/>
                  <a:pt x="2040" y="1161"/>
                  <a:pt x="2040" y="1161"/>
                </a:cubicBezTo>
                <a:cubicBezTo>
                  <a:pt x="1967" y="1158"/>
                  <a:pt x="1894" y="1159"/>
                  <a:pt x="1821" y="1153"/>
                </a:cubicBezTo>
                <a:cubicBezTo>
                  <a:pt x="1767" y="1148"/>
                  <a:pt x="1745" y="1118"/>
                  <a:pt x="1697" y="1106"/>
                </a:cubicBezTo>
                <a:cubicBezTo>
                  <a:pt x="1654" y="1176"/>
                  <a:pt x="1666" y="1146"/>
                  <a:pt x="1650" y="1192"/>
                </a:cubicBezTo>
                <a:cubicBezTo>
                  <a:pt x="1712" y="1205"/>
                  <a:pt x="1762" y="1236"/>
                  <a:pt x="1829" y="1239"/>
                </a:cubicBezTo>
                <a:cubicBezTo>
                  <a:pt x="1951" y="1244"/>
                  <a:pt x="2073" y="1244"/>
                  <a:pt x="2195" y="1247"/>
                </a:cubicBezTo>
                <a:cubicBezTo>
                  <a:pt x="2232" y="1255"/>
                  <a:pt x="2269" y="1258"/>
                  <a:pt x="2304" y="1270"/>
                </a:cubicBezTo>
                <a:cubicBezTo>
                  <a:pt x="2323" y="1288"/>
                  <a:pt x="2339" y="1301"/>
                  <a:pt x="2351" y="1325"/>
                </a:cubicBezTo>
                <a:cubicBezTo>
                  <a:pt x="2358" y="1340"/>
                  <a:pt x="2367" y="1371"/>
                  <a:pt x="2367" y="1371"/>
                </a:cubicBezTo>
                <a:cubicBezTo>
                  <a:pt x="2364" y="1379"/>
                  <a:pt x="2366" y="1390"/>
                  <a:pt x="2359" y="1395"/>
                </a:cubicBezTo>
                <a:cubicBezTo>
                  <a:pt x="2353" y="1400"/>
                  <a:pt x="2275" y="1426"/>
                  <a:pt x="2258" y="1426"/>
                </a:cubicBezTo>
              </a:path>
            </a:pathLst>
          </a:custGeom>
          <a:noFill/>
          <a:ln w="38100" cmpd="sng">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0422" name="Line 6">
            <a:extLst>
              <a:ext uri="{FF2B5EF4-FFF2-40B4-BE49-F238E27FC236}">
                <a16:creationId xmlns:a16="http://schemas.microsoft.com/office/drawing/2014/main" id="{982D7A1B-5EDA-D349-BF5E-E53134816247}"/>
              </a:ext>
            </a:extLst>
          </p:cNvPr>
          <p:cNvSpPr>
            <a:spLocks noChangeShapeType="1"/>
          </p:cNvSpPr>
          <p:nvPr/>
        </p:nvSpPr>
        <p:spPr bwMode="auto">
          <a:xfrm flipH="1">
            <a:off x="1394011" y="3558988"/>
            <a:ext cx="3733800" cy="1676400"/>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0423" name="Freeform 7">
            <a:extLst>
              <a:ext uri="{FF2B5EF4-FFF2-40B4-BE49-F238E27FC236}">
                <a16:creationId xmlns:a16="http://schemas.microsoft.com/office/drawing/2014/main" id="{E600E5F5-666C-A842-AA88-FEC76E4297BC}"/>
              </a:ext>
            </a:extLst>
          </p:cNvPr>
          <p:cNvSpPr>
            <a:spLocks/>
          </p:cNvSpPr>
          <p:nvPr/>
        </p:nvSpPr>
        <p:spPr bwMode="auto">
          <a:xfrm>
            <a:off x="2714626" y="93664"/>
            <a:ext cx="4143375" cy="6688137"/>
          </a:xfrm>
          <a:custGeom>
            <a:avLst/>
            <a:gdLst>
              <a:gd name="T0" fmla="*/ 2147483647 w 2710"/>
              <a:gd name="T1" fmla="*/ 2147483647 h 4126"/>
              <a:gd name="T2" fmla="*/ 2147483647 w 2710"/>
              <a:gd name="T3" fmla="*/ 2147483647 h 4126"/>
              <a:gd name="T4" fmla="*/ 2147483647 w 2710"/>
              <a:gd name="T5" fmla="*/ 2147483647 h 4126"/>
              <a:gd name="T6" fmla="*/ 2147483647 w 2710"/>
              <a:gd name="T7" fmla="*/ 2147483647 h 4126"/>
              <a:gd name="T8" fmla="*/ 2147483647 w 2710"/>
              <a:gd name="T9" fmla="*/ 2147483647 h 4126"/>
              <a:gd name="T10" fmla="*/ 2147483647 w 2710"/>
              <a:gd name="T11" fmla="*/ 2147483647 h 4126"/>
              <a:gd name="T12" fmla="*/ 2147483647 w 2710"/>
              <a:gd name="T13" fmla="*/ 2147483647 h 4126"/>
              <a:gd name="T14" fmla="*/ 2147483647 w 2710"/>
              <a:gd name="T15" fmla="*/ 2147483647 h 4126"/>
              <a:gd name="T16" fmla="*/ 2147483647 w 2710"/>
              <a:gd name="T17" fmla="*/ 2147483647 h 4126"/>
              <a:gd name="T18" fmla="*/ 2147483647 w 2710"/>
              <a:gd name="T19" fmla="*/ 2147483647 h 4126"/>
              <a:gd name="T20" fmla="*/ 2147483647 w 2710"/>
              <a:gd name="T21" fmla="*/ 2147483647 h 4126"/>
              <a:gd name="T22" fmla="*/ 2147483647 w 2710"/>
              <a:gd name="T23" fmla="*/ 2147483647 h 4126"/>
              <a:gd name="T24" fmla="*/ 2147483647 w 2710"/>
              <a:gd name="T25" fmla="*/ 2147483647 h 4126"/>
              <a:gd name="T26" fmla="*/ 2147483647 w 2710"/>
              <a:gd name="T27" fmla="*/ 2147483647 h 4126"/>
              <a:gd name="T28" fmla="*/ 2147483647 w 2710"/>
              <a:gd name="T29" fmla="*/ 2147483647 h 4126"/>
              <a:gd name="T30" fmla="*/ 2147483647 w 2710"/>
              <a:gd name="T31" fmla="*/ 2147483647 h 4126"/>
              <a:gd name="T32" fmla="*/ 2147483647 w 2710"/>
              <a:gd name="T33" fmla="*/ 2147483647 h 4126"/>
              <a:gd name="T34" fmla="*/ 2147483647 w 2710"/>
              <a:gd name="T35" fmla="*/ 2147483647 h 4126"/>
              <a:gd name="T36" fmla="*/ 2147483647 w 2710"/>
              <a:gd name="T37" fmla="*/ 2147483647 h 4126"/>
              <a:gd name="T38" fmla="*/ 2147483647 w 2710"/>
              <a:gd name="T39" fmla="*/ 2147483647 h 4126"/>
              <a:gd name="T40" fmla="*/ 2147483647 w 2710"/>
              <a:gd name="T41" fmla="*/ 2147483647 h 4126"/>
              <a:gd name="T42" fmla="*/ 2147483647 w 2710"/>
              <a:gd name="T43" fmla="*/ 2147483647 h 4126"/>
              <a:gd name="T44" fmla="*/ 2147483647 w 2710"/>
              <a:gd name="T45" fmla="*/ 2147483647 h 4126"/>
              <a:gd name="T46" fmla="*/ 2147483647 w 2710"/>
              <a:gd name="T47" fmla="*/ 2147483647 h 4126"/>
              <a:gd name="T48" fmla="*/ 2147483647 w 2710"/>
              <a:gd name="T49" fmla="*/ 2147483647 h 4126"/>
              <a:gd name="T50" fmla="*/ 2147483647 w 2710"/>
              <a:gd name="T51" fmla="*/ 2147483647 h 4126"/>
              <a:gd name="T52" fmla="*/ 2147483647 w 2710"/>
              <a:gd name="T53" fmla="*/ 2147483647 h 4126"/>
              <a:gd name="T54" fmla="*/ 2147483647 w 2710"/>
              <a:gd name="T55" fmla="*/ 2147483647 h 4126"/>
              <a:gd name="T56" fmla="*/ 2147483647 w 2710"/>
              <a:gd name="T57" fmla="*/ 2147483647 h 4126"/>
              <a:gd name="T58" fmla="*/ 2147483647 w 2710"/>
              <a:gd name="T59" fmla="*/ 2147483647 h 4126"/>
              <a:gd name="T60" fmla="*/ 2147483647 w 2710"/>
              <a:gd name="T61" fmla="*/ 2147483647 h 4126"/>
              <a:gd name="T62" fmla="*/ 2147483647 w 2710"/>
              <a:gd name="T63" fmla="*/ 2147483647 h 4126"/>
              <a:gd name="T64" fmla="*/ 2147483647 w 2710"/>
              <a:gd name="T65" fmla="*/ 2147483647 h 4126"/>
              <a:gd name="T66" fmla="*/ 2147483647 w 2710"/>
              <a:gd name="T67" fmla="*/ 2147483647 h 4126"/>
              <a:gd name="T68" fmla="*/ 2147483647 w 2710"/>
              <a:gd name="T69" fmla="*/ 2147483647 h 41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10" h="4126">
                <a:moveTo>
                  <a:pt x="6" y="11"/>
                </a:moveTo>
                <a:cubicBezTo>
                  <a:pt x="25" y="69"/>
                  <a:pt x="0" y="0"/>
                  <a:pt x="29" y="58"/>
                </a:cubicBezTo>
                <a:cubicBezTo>
                  <a:pt x="43" y="86"/>
                  <a:pt x="43" y="117"/>
                  <a:pt x="60" y="144"/>
                </a:cubicBezTo>
                <a:cubicBezTo>
                  <a:pt x="96" y="202"/>
                  <a:pt x="71" y="151"/>
                  <a:pt x="107" y="198"/>
                </a:cubicBezTo>
                <a:cubicBezTo>
                  <a:pt x="135" y="234"/>
                  <a:pt x="160" y="276"/>
                  <a:pt x="185" y="315"/>
                </a:cubicBezTo>
                <a:cubicBezTo>
                  <a:pt x="201" y="340"/>
                  <a:pt x="228" y="362"/>
                  <a:pt x="247" y="385"/>
                </a:cubicBezTo>
                <a:cubicBezTo>
                  <a:pt x="293" y="440"/>
                  <a:pt x="323" y="506"/>
                  <a:pt x="349" y="572"/>
                </a:cubicBezTo>
                <a:cubicBezTo>
                  <a:pt x="362" y="648"/>
                  <a:pt x="389" y="665"/>
                  <a:pt x="419" y="736"/>
                </a:cubicBezTo>
                <a:cubicBezTo>
                  <a:pt x="444" y="794"/>
                  <a:pt x="433" y="828"/>
                  <a:pt x="481" y="876"/>
                </a:cubicBezTo>
                <a:cubicBezTo>
                  <a:pt x="505" y="1018"/>
                  <a:pt x="468" y="844"/>
                  <a:pt x="512" y="954"/>
                </a:cubicBezTo>
                <a:cubicBezTo>
                  <a:pt x="518" y="969"/>
                  <a:pt x="514" y="986"/>
                  <a:pt x="520" y="1001"/>
                </a:cubicBezTo>
                <a:cubicBezTo>
                  <a:pt x="529" y="1022"/>
                  <a:pt x="553" y="1038"/>
                  <a:pt x="567" y="1055"/>
                </a:cubicBezTo>
                <a:cubicBezTo>
                  <a:pt x="593" y="1086"/>
                  <a:pt x="619" y="1118"/>
                  <a:pt x="645" y="1149"/>
                </a:cubicBezTo>
                <a:cubicBezTo>
                  <a:pt x="675" y="1184"/>
                  <a:pt x="686" y="1227"/>
                  <a:pt x="723" y="1258"/>
                </a:cubicBezTo>
                <a:cubicBezTo>
                  <a:pt x="759" y="1288"/>
                  <a:pt x="808" y="1311"/>
                  <a:pt x="840" y="1344"/>
                </a:cubicBezTo>
                <a:cubicBezTo>
                  <a:pt x="901" y="1406"/>
                  <a:pt x="962" y="1455"/>
                  <a:pt x="1050" y="1468"/>
                </a:cubicBezTo>
                <a:cubicBezTo>
                  <a:pt x="1142" y="1532"/>
                  <a:pt x="1250" y="1579"/>
                  <a:pt x="1362" y="1593"/>
                </a:cubicBezTo>
                <a:cubicBezTo>
                  <a:pt x="1429" y="1616"/>
                  <a:pt x="1356" y="1593"/>
                  <a:pt x="1510" y="1609"/>
                </a:cubicBezTo>
                <a:cubicBezTo>
                  <a:pt x="1570" y="1615"/>
                  <a:pt x="1630" y="1642"/>
                  <a:pt x="1689" y="1655"/>
                </a:cubicBezTo>
                <a:cubicBezTo>
                  <a:pt x="1736" y="1725"/>
                  <a:pt x="1710" y="1758"/>
                  <a:pt x="1705" y="1866"/>
                </a:cubicBezTo>
                <a:cubicBezTo>
                  <a:pt x="1719" y="1926"/>
                  <a:pt x="1718" y="1875"/>
                  <a:pt x="1666" y="1905"/>
                </a:cubicBezTo>
                <a:cubicBezTo>
                  <a:pt x="1660" y="1909"/>
                  <a:pt x="1645" y="1985"/>
                  <a:pt x="1642" y="1998"/>
                </a:cubicBezTo>
                <a:cubicBezTo>
                  <a:pt x="1647" y="2131"/>
                  <a:pt x="1611" y="2224"/>
                  <a:pt x="1697" y="2310"/>
                </a:cubicBezTo>
                <a:cubicBezTo>
                  <a:pt x="1707" y="2331"/>
                  <a:pt x="1725" y="2349"/>
                  <a:pt x="1728" y="2372"/>
                </a:cubicBezTo>
                <a:cubicBezTo>
                  <a:pt x="1737" y="2446"/>
                  <a:pt x="1727" y="2416"/>
                  <a:pt x="1751" y="2466"/>
                </a:cubicBezTo>
                <a:cubicBezTo>
                  <a:pt x="1772" y="2629"/>
                  <a:pt x="1793" y="2778"/>
                  <a:pt x="1845" y="2934"/>
                </a:cubicBezTo>
                <a:cubicBezTo>
                  <a:pt x="1858" y="2974"/>
                  <a:pt x="1853" y="3022"/>
                  <a:pt x="1876" y="3058"/>
                </a:cubicBezTo>
                <a:cubicBezTo>
                  <a:pt x="1949" y="3174"/>
                  <a:pt x="2014" y="3291"/>
                  <a:pt x="2094" y="3401"/>
                </a:cubicBezTo>
                <a:cubicBezTo>
                  <a:pt x="2161" y="3493"/>
                  <a:pt x="2224" y="3595"/>
                  <a:pt x="2297" y="3682"/>
                </a:cubicBezTo>
                <a:cubicBezTo>
                  <a:pt x="2330" y="3721"/>
                  <a:pt x="2370" y="3755"/>
                  <a:pt x="2406" y="3791"/>
                </a:cubicBezTo>
                <a:cubicBezTo>
                  <a:pt x="2422" y="3807"/>
                  <a:pt x="2453" y="3838"/>
                  <a:pt x="2453" y="3838"/>
                </a:cubicBezTo>
                <a:cubicBezTo>
                  <a:pt x="2480" y="3917"/>
                  <a:pt x="2548" y="3974"/>
                  <a:pt x="2609" y="4025"/>
                </a:cubicBezTo>
                <a:cubicBezTo>
                  <a:pt x="2634" y="4045"/>
                  <a:pt x="2642" y="4074"/>
                  <a:pt x="2663" y="4095"/>
                </a:cubicBezTo>
                <a:cubicBezTo>
                  <a:pt x="2670" y="4102"/>
                  <a:pt x="2679" y="4105"/>
                  <a:pt x="2687" y="4110"/>
                </a:cubicBezTo>
                <a:cubicBezTo>
                  <a:pt x="2695" y="4115"/>
                  <a:pt x="2710" y="4126"/>
                  <a:pt x="2710" y="4126"/>
                </a:cubicBezTo>
              </a:path>
            </a:pathLst>
          </a:custGeom>
          <a:noFill/>
          <a:ln w="9525">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0424" name="Freeform 8">
            <a:extLst>
              <a:ext uri="{FF2B5EF4-FFF2-40B4-BE49-F238E27FC236}">
                <a16:creationId xmlns:a16="http://schemas.microsoft.com/office/drawing/2014/main" id="{160895CE-7043-364F-90F7-376AF17D3500}"/>
              </a:ext>
            </a:extLst>
          </p:cNvPr>
          <p:cNvSpPr>
            <a:spLocks/>
          </p:cNvSpPr>
          <p:nvPr/>
        </p:nvSpPr>
        <p:spPr bwMode="auto">
          <a:xfrm>
            <a:off x="2514600" y="381001"/>
            <a:ext cx="3429000" cy="6473825"/>
          </a:xfrm>
          <a:custGeom>
            <a:avLst/>
            <a:gdLst>
              <a:gd name="T0" fmla="*/ 2147483647 w 2710"/>
              <a:gd name="T1" fmla="*/ 2147483647 h 4126"/>
              <a:gd name="T2" fmla="*/ 2147483647 w 2710"/>
              <a:gd name="T3" fmla="*/ 2147483647 h 4126"/>
              <a:gd name="T4" fmla="*/ 2147483647 w 2710"/>
              <a:gd name="T5" fmla="*/ 2147483647 h 4126"/>
              <a:gd name="T6" fmla="*/ 2147483647 w 2710"/>
              <a:gd name="T7" fmla="*/ 2147483647 h 4126"/>
              <a:gd name="T8" fmla="*/ 2147483647 w 2710"/>
              <a:gd name="T9" fmla="*/ 2147483647 h 4126"/>
              <a:gd name="T10" fmla="*/ 2147483647 w 2710"/>
              <a:gd name="T11" fmla="*/ 2147483647 h 4126"/>
              <a:gd name="T12" fmla="*/ 2147483647 w 2710"/>
              <a:gd name="T13" fmla="*/ 2147483647 h 4126"/>
              <a:gd name="T14" fmla="*/ 2147483647 w 2710"/>
              <a:gd name="T15" fmla="*/ 2147483647 h 4126"/>
              <a:gd name="T16" fmla="*/ 2147483647 w 2710"/>
              <a:gd name="T17" fmla="*/ 2147483647 h 4126"/>
              <a:gd name="T18" fmla="*/ 2147483647 w 2710"/>
              <a:gd name="T19" fmla="*/ 2147483647 h 4126"/>
              <a:gd name="T20" fmla="*/ 2147483647 w 2710"/>
              <a:gd name="T21" fmla="*/ 2147483647 h 4126"/>
              <a:gd name="T22" fmla="*/ 2147483647 w 2710"/>
              <a:gd name="T23" fmla="*/ 2147483647 h 4126"/>
              <a:gd name="T24" fmla="*/ 2147483647 w 2710"/>
              <a:gd name="T25" fmla="*/ 2147483647 h 4126"/>
              <a:gd name="T26" fmla="*/ 2147483647 w 2710"/>
              <a:gd name="T27" fmla="*/ 2147483647 h 4126"/>
              <a:gd name="T28" fmla="*/ 2147483647 w 2710"/>
              <a:gd name="T29" fmla="*/ 2147483647 h 4126"/>
              <a:gd name="T30" fmla="*/ 2147483647 w 2710"/>
              <a:gd name="T31" fmla="*/ 2147483647 h 4126"/>
              <a:gd name="T32" fmla="*/ 2147483647 w 2710"/>
              <a:gd name="T33" fmla="*/ 2147483647 h 4126"/>
              <a:gd name="T34" fmla="*/ 2147483647 w 2710"/>
              <a:gd name="T35" fmla="*/ 2147483647 h 4126"/>
              <a:gd name="T36" fmla="*/ 2147483647 w 2710"/>
              <a:gd name="T37" fmla="*/ 2147483647 h 4126"/>
              <a:gd name="T38" fmla="*/ 2147483647 w 2710"/>
              <a:gd name="T39" fmla="*/ 2147483647 h 4126"/>
              <a:gd name="T40" fmla="*/ 2147483647 w 2710"/>
              <a:gd name="T41" fmla="*/ 2147483647 h 4126"/>
              <a:gd name="T42" fmla="*/ 2147483647 w 2710"/>
              <a:gd name="T43" fmla="*/ 2147483647 h 4126"/>
              <a:gd name="T44" fmla="*/ 2147483647 w 2710"/>
              <a:gd name="T45" fmla="*/ 2147483647 h 4126"/>
              <a:gd name="T46" fmla="*/ 2147483647 w 2710"/>
              <a:gd name="T47" fmla="*/ 2147483647 h 4126"/>
              <a:gd name="T48" fmla="*/ 2147483647 w 2710"/>
              <a:gd name="T49" fmla="*/ 2147483647 h 4126"/>
              <a:gd name="T50" fmla="*/ 2147483647 w 2710"/>
              <a:gd name="T51" fmla="*/ 2147483647 h 4126"/>
              <a:gd name="T52" fmla="*/ 2147483647 w 2710"/>
              <a:gd name="T53" fmla="*/ 2147483647 h 4126"/>
              <a:gd name="T54" fmla="*/ 2147483647 w 2710"/>
              <a:gd name="T55" fmla="*/ 2147483647 h 4126"/>
              <a:gd name="T56" fmla="*/ 2147483647 w 2710"/>
              <a:gd name="T57" fmla="*/ 2147483647 h 4126"/>
              <a:gd name="T58" fmla="*/ 2147483647 w 2710"/>
              <a:gd name="T59" fmla="*/ 2147483647 h 4126"/>
              <a:gd name="T60" fmla="*/ 2147483647 w 2710"/>
              <a:gd name="T61" fmla="*/ 2147483647 h 4126"/>
              <a:gd name="T62" fmla="*/ 2147483647 w 2710"/>
              <a:gd name="T63" fmla="*/ 2147483647 h 4126"/>
              <a:gd name="T64" fmla="*/ 2147483647 w 2710"/>
              <a:gd name="T65" fmla="*/ 2147483647 h 4126"/>
              <a:gd name="T66" fmla="*/ 2147483647 w 2710"/>
              <a:gd name="T67" fmla="*/ 2147483647 h 4126"/>
              <a:gd name="T68" fmla="*/ 2147483647 w 2710"/>
              <a:gd name="T69" fmla="*/ 2147483647 h 41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10" h="4126">
                <a:moveTo>
                  <a:pt x="6" y="11"/>
                </a:moveTo>
                <a:cubicBezTo>
                  <a:pt x="25" y="69"/>
                  <a:pt x="0" y="0"/>
                  <a:pt x="29" y="58"/>
                </a:cubicBezTo>
                <a:cubicBezTo>
                  <a:pt x="43" y="86"/>
                  <a:pt x="43" y="117"/>
                  <a:pt x="60" y="144"/>
                </a:cubicBezTo>
                <a:cubicBezTo>
                  <a:pt x="96" y="202"/>
                  <a:pt x="71" y="151"/>
                  <a:pt x="107" y="198"/>
                </a:cubicBezTo>
                <a:cubicBezTo>
                  <a:pt x="135" y="234"/>
                  <a:pt x="160" y="276"/>
                  <a:pt x="185" y="315"/>
                </a:cubicBezTo>
                <a:cubicBezTo>
                  <a:pt x="201" y="340"/>
                  <a:pt x="228" y="362"/>
                  <a:pt x="247" y="385"/>
                </a:cubicBezTo>
                <a:cubicBezTo>
                  <a:pt x="293" y="440"/>
                  <a:pt x="323" y="506"/>
                  <a:pt x="349" y="572"/>
                </a:cubicBezTo>
                <a:cubicBezTo>
                  <a:pt x="362" y="648"/>
                  <a:pt x="389" y="665"/>
                  <a:pt x="419" y="736"/>
                </a:cubicBezTo>
                <a:cubicBezTo>
                  <a:pt x="444" y="794"/>
                  <a:pt x="433" y="828"/>
                  <a:pt x="481" y="876"/>
                </a:cubicBezTo>
                <a:cubicBezTo>
                  <a:pt x="505" y="1018"/>
                  <a:pt x="468" y="844"/>
                  <a:pt x="512" y="954"/>
                </a:cubicBezTo>
                <a:cubicBezTo>
                  <a:pt x="518" y="969"/>
                  <a:pt x="514" y="986"/>
                  <a:pt x="520" y="1001"/>
                </a:cubicBezTo>
                <a:cubicBezTo>
                  <a:pt x="529" y="1022"/>
                  <a:pt x="553" y="1038"/>
                  <a:pt x="567" y="1055"/>
                </a:cubicBezTo>
                <a:cubicBezTo>
                  <a:pt x="593" y="1086"/>
                  <a:pt x="619" y="1118"/>
                  <a:pt x="645" y="1149"/>
                </a:cubicBezTo>
                <a:cubicBezTo>
                  <a:pt x="675" y="1184"/>
                  <a:pt x="686" y="1227"/>
                  <a:pt x="723" y="1258"/>
                </a:cubicBezTo>
                <a:cubicBezTo>
                  <a:pt x="759" y="1288"/>
                  <a:pt x="808" y="1311"/>
                  <a:pt x="840" y="1344"/>
                </a:cubicBezTo>
                <a:cubicBezTo>
                  <a:pt x="901" y="1406"/>
                  <a:pt x="962" y="1455"/>
                  <a:pt x="1050" y="1468"/>
                </a:cubicBezTo>
                <a:cubicBezTo>
                  <a:pt x="1142" y="1532"/>
                  <a:pt x="1250" y="1579"/>
                  <a:pt x="1362" y="1593"/>
                </a:cubicBezTo>
                <a:cubicBezTo>
                  <a:pt x="1429" y="1616"/>
                  <a:pt x="1356" y="1593"/>
                  <a:pt x="1510" y="1609"/>
                </a:cubicBezTo>
                <a:cubicBezTo>
                  <a:pt x="1570" y="1615"/>
                  <a:pt x="1630" y="1642"/>
                  <a:pt x="1689" y="1655"/>
                </a:cubicBezTo>
                <a:cubicBezTo>
                  <a:pt x="1736" y="1725"/>
                  <a:pt x="1710" y="1758"/>
                  <a:pt x="1705" y="1866"/>
                </a:cubicBezTo>
                <a:cubicBezTo>
                  <a:pt x="1719" y="1926"/>
                  <a:pt x="1718" y="1875"/>
                  <a:pt x="1666" y="1905"/>
                </a:cubicBezTo>
                <a:cubicBezTo>
                  <a:pt x="1660" y="1909"/>
                  <a:pt x="1645" y="1985"/>
                  <a:pt x="1642" y="1998"/>
                </a:cubicBezTo>
                <a:cubicBezTo>
                  <a:pt x="1647" y="2131"/>
                  <a:pt x="1611" y="2224"/>
                  <a:pt x="1697" y="2310"/>
                </a:cubicBezTo>
                <a:cubicBezTo>
                  <a:pt x="1707" y="2331"/>
                  <a:pt x="1725" y="2349"/>
                  <a:pt x="1728" y="2372"/>
                </a:cubicBezTo>
                <a:cubicBezTo>
                  <a:pt x="1737" y="2446"/>
                  <a:pt x="1727" y="2416"/>
                  <a:pt x="1751" y="2466"/>
                </a:cubicBezTo>
                <a:cubicBezTo>
                  <a:pt x="1772" y="2629"/>
                  <a:pt x="1793" y="2778"/>
                  <a:pt x="1845" y="2934"/>
                </a:cubicBezTo>
                <a:cubicBezTo>
                  <a:pt x="1858" y="2974"/>
                  <a:pt x="1853" y="3022"/>
                  <a:pt x="1876" y="3058"/>
                </a:cubicBezTo>
                <a:cubicBezTo>
                  <a:pt x="1949" y="3174"/>
                  <a:pt x="2014" y="3291"/>
                  <a:pt x="2094" y="3401"/>
                </a:cubicBezTo>
                <a:cubicBezTo>
                  <a:pt x="2161" y="3493"/>
                  <a:pt x="2224" y="3595"/>
                  <a:pt x="2297" y="3682"/>
                </a:cubicBezTo>
                <a:cubicBezTo>
                  <a:pt x="2330" y="3721"/>
                  <a:pt x="2370" y="3755"/>
                  <a:pt x="2406" y="3791"/>
                </a:cubicBezTo>
                <a:cubicBezTo>
                  <a:pt x="2422" y="3807"/>
                  <a:pt x="2453" y="3838"/>
                  <a:pt x="2453" y="3838"/>
                </a:cubicBezTo>
                <a:cubicBezTo>
                  <a:pt x="2480" y="3917"/>
                  <a:pt x="2548" y="3974"/>
                  <a:pt x="2609" y="4025"/>
                </a:cubicBezTo>
                <a:cubicBezTo>
                  <a:pt x="2634" y="4045"/>
                  <a:pt x="2642" y="4074"/>
                  <a:pt x="2663" y="4095"/>
                </a:cubicBezTo>
                <a:cubicBezTo>
                  <a:pt x="2670" y="4102"/>
                  <a:pt x="2679" y="4105"/>
                  <a:pt x="2687" y="4110"/>
                </a:cubicBezTo>
                <a:cubicBezTo>
                  <a:pt x="2695" y="4115"/>
                  <a:pt x="2710" y="4126"/>
                  <a:pt x="2710" y="4126"/>
                </a:cubicBezTo>
              </a:path>
            </a:pathLst>
          </a:custGeom>
          <a:noFill/>
          <a:ln w="9525">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0425" name="Freeform 9">
            <a:extLst>
              <a:ext uri="{FF2B5EF4-FFF2-40B4-BE49-F238E27FC236}">
                <a16:creationId xmlns:a16="http://schemas.microsoft.com/office/drawing/2014/main" id="{F2435D6D-C5C9-EF49-998F-E1C06AB776B0}"/>
              </a:ext>
            </a:extLst>
          </p:cNvPr>
          <p:cNvSpPr>
            <a:spLocks/>
          </p:cNvSpPr>
          <p:nvPr/>
        </p:nvSpPr>
        <p:spPr bwMode="auto">
          <a:xfrm>
            <a:off x="3733800" y="-76200"/>
            <a:ext cx="3581400" cy="6550025"/>
          </a:xfrm>
          <a:custGeom>
            <a:avLst/>
            <a:gdLst>
              <a:gd name="T0" fmla="*/ 2147483647 w 2710"/>
              <a:gd name="T1" fmla="*/ 2147483647 h 4126"/>
              <a:gd name="T2" fmla="*/ 2147483647 w 2710"/>
              <a:gd name="T3" fmla="*/ 2147483647 h 4126"/>
              <a:gd name="T4" fmla="*/ 2147483647 w 2710"/>
              <a:gd name="T5" fmla="*/ 2147483647 h 4126"/>
              <a:gd name="T6" fmla="*/ 2147483647 w 2710"/>
              <a:gd name="T7" fmla="*/ 2147483647 h 4126"/>
              <a:gd name="T8" fmla="*/ 2147483647 w 2710"/>
              <a:gd name="T9" fmla="*/ 2147483647 h 4126"/>
              <a:gd name="T10" fmla="*/ 2147483647 w 2710"/>
              <a:gd name="T11" fmla="*/ 2147483647 h 4126"/>
              <a:gd name="T12" fmla="*/ 2147483647 w 2710"/>
              <a:gd name="T13" fmla="*/ 2147483647 h 4126"/>
              <a:gd name="T14" fmla="*/ 2147483647 w 2710"/>
              <a:gd name="T15" fmla="*/ 2147483647 h 4126"/>
              <a:gd name="T16" fmla="*/ 2147483647 w 2710"/>
              <a:gd name="T17" fmla="*/ 2147483647 h 4126"/>
              <a:gd name="T18" fmla="*/ 2147483647 w 2710"/>
              <a:gd name="T19" fmla="*/ 2147483647 h 4126"/>
              <a:gd name="T20" fmla="*/ 2147483647 w 2710"/>
              <a:gd name="T21" fmla="*/ 2147483647 h 4126"/>
              <a:gd name="T22" fmla="*/ 2147483647 w 2710"/>
              <a:gd name="T23" fmla="*/ 2147483647 h 4126"/>
              <a:gd name="T24" fmla="*/ 2147483647 w 2710"/>
              <a:gd name="T25" fmla="*/ 2147483647 h 4126"/>
              <a:gd name="T26" fmla="*/ 2147483647 w 2710"/>
              <a:gd name="T27" fmla="*/ 2147483647 h 4126"/>
              <a:gd name="T28" fmla="*/ 2147483647 w 2710"/>
              <a:gd name="T29" fmla="*/ 2147483647 h 4126"/>
              <a:gd name="T30" fmla="*/ 2147483647 w 2710"/>
              <a:gd name="T31" fmla="*/ 2147483647 h 4126"/>
              <a:gd name="T32" fmla="*/ 2147483647 w 2710"/>
              <a:gd name="T33" fmla="*/ 2147483647 h 4126"/>
              <a:gd name="T34" fmla="*/ 2147483647 w 2710"/>
              <a:gd name="T35" fmla="*/ 2147483647 h 4126"/>
              <a:gd name="T36" fmla="*/ 2147483647 w 2710"/>
              <a:gd name="T37" fmla="*/ 2147483647 h 4126"/>
              <a:gd name="T38" fmla="*/ 2147483647 w 2710"/>
              <a:gd name="T39" fmla="*/ 2147483647 h 4126"/>
              <a:gd name="T40" fmla="*/ 2147483647 w 2710"/>
              <a:gd name="T41" fmla="*/ 2147483647 h 4126"/>
              <a:gd name="T42" fmla="*/ 2147483647 w 2710"/>
              <a:gd name="T43" fmla="*/ 2147483647 h 4126"/>
              <a:gd name="T44" fmla="*/ 2147483647 w 2710"/>
              <a:gd name="T45" fmla="*/ 2147483647 h 4126"/>
              <a:gd name="T46" fmla="*/ 2147483647 w 2710"/>
              <a:gd name="T47" fmla="*/ 2147483647 h 4126"/>
              <a:gd name="T48" fmla="*/ 2147483647 w 2710"/>
              <a:gd name="T49" fmla="*/ 2147483647 h 4126"/>
              <a:gd name="T50" fmla="*/ 2147483647 w 2710"/>
              <a:gd name="T51" fmla="*/ 2147483647 h 4126"/>
              <a:gd name="T52" fmla="*/ 2147483647 w 2710"/>
              <a:gd name="T53" fmla="*/ 2147483647 h 4126"/>
              <a:gd name="T54" fmla="*/ 2147483647 w 2710"/>
              <a:gd name="T55" fmla="*/ 2147483647 h 4126"/>
              <a:gd name="T56" fmla="*/ 2147483647 w 2710"/>
              <a:gd name="T57" fmla="*/ 2147483647 h 4126"/>
              <a:gd name="T58" fmla="*/ 2147483647 w 2710"/>
              <a:gd name="T59" fmla="*/ 2147483647 h 4126"/>
              <a:gd name="T60" fmla="*/ 2147483647 w 2710"/>
              <a:gd name="T61" fmla="*/ 2147483647 h 4126"/>
              <a:gd name="T62" fmla="*/ 2147483647 w 2710"/>
              <a:gd name="T63" fmla="*/ 2147483647 h 4126"/>
              <a:gd name="T64" fmla="*/ 2147483647 w 2710"/>
              <a:gd name="T65" fmla="*/ 2147483647 h 4126"/>
              <a:gd name="T66" fmla="*/ 2147483647 w 2710"/>
              <a:gd name="T67" fmla="*/ 2147483647 h 4126"/>
              <a:gd name="T68" fmla="*/ 2147483647 w 2710"/>
              <a:gd name="T69" fmla="*/ 2147483647 h 41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10" h="4126">
                <a:moveTo>
                  <a:pt x="6" y="11"/>
                </a:moveTo>
                <a:cubicBezTo>
                  <a:pt x="25" y="69"/>
                  <a:pt x="0" y="0"/>
                  <a:pt x="29" y="58"/>
                </a:cubicBezTo>
                <a:cubicBezTo>
                  <a:pt x="43" y="86"/>
                  <a:pt x="43" y="117"/>
                  <a:pt x="60" y="144"/>
                </a:cubicBezTo>
                <a:cubicBezTo>
                  <a:pt x="96" y="202"/>
                  <a:pt x="71" y="151"/>
                  <a:pt x="107" y="198"/>
                </a:cubicBezTo>
                <a:cubicBezTo>
                  <a:pt x="135" y="234"/>
                  <a:pt x="160" y="276"/>
                  <a:pt x="185" y="315"/>
                </a:cubicBezTo>
                <a:cubicBezTo>
                  <a:pt x="201" y="340"/>
                  <a:pt x="228" y="362"/>
                  <a:pt x="247" y="385"/>
                </a:cubicBezTo>
                <a:cubicBezTo>
                  <a:pt x="293" y="440"/>
                  <a:pt x="323" y="506"/>
                  <a:pt x="349" y="572"/>
                </a:cubicBezTo>
                <a:cubicBezTo>
                  <a:pt x="362" y="648"/>
                  <a:pt x="389" y="665"/>
                  <a:pt x="419" y="736"/>
                </a:cubicBezTo>
                <a:cubicBezTo>
                  <a:pt x="444" y="794"/>
                  <a:pt x="433" y="828"/>
                  <a:pt x="481" y="876"/>
                </a:cubicBezTo>
                <a:cubicBezTo>
                  <a:pt x="505" y="1018"/>
                  <a:pt x="468" y="844"/>
                  <a:pt x="512" y="954"/>
                </a:cubicBezTo>
                <a:cubicBezTo>
                  <a:pt x="518" y="969"/>
                  <a:pt x="514" y="986"/>
                  <a:pt x="520" y="1001"/>
                </a:cubicBezTo>
                <a:cubicBezTo>
                  <a:pt x="529" y="1022"/>
                  <a:pt x="553" y="1038"/>
                  <a:pt x="567" y="1055"/>
                </a:cubicBezTo>
                <a:cubicBezTo>
                  <a:pt x="593" y="1086"/>
                  <a:pt x="619" y="1118"/>
                  <a:pt x="645" y="1149"/>
                </a:cubicBezTo>
                <a:cubicBezTo>
                  <a:pt x="675" y="1184"/>
                  <a:pt x="686" y="1227"/>
                  <a:pt x="723" y="1258"/>
                </a:cubicBezTo>
                <a:cubicBezTo>
                  <a:pt x="759" y="1288"/>
                  <a:pt x="808" y="1311"/>
                  <a:pt x="840" y="1344"/>
                </a:cubicBezTo>
                <a:cubicBezTo>
                  <a:pt x="901" y="1406"/>
                  <a:pt x="962" y="1455"/>
                  <a:pt x="1050" y="1468"/>
                </a:cubicBezTo>
                <a:cubicBezTo>
                  <a:pt x="1142" y="1532"/>
                  <a:pt x="1250" y="1579"/>
                  <a:pt x="1362" y="1593"/>
                </a:cubicBezTo>
                <a:cubicBezTo>
                  <a:pt x="1429" y="1616"/>
                  <a:pt x="1356" y="1593"/>
                  <a:pt x="1510" y="1609"/>
                </a:cubicBezTo>
                <a:cubicBezTo>
                  <a:pt x="1570" y="1615"/>
                  <a:pt x="1630" y="1642"/>
                  <a:pt x="1689" y="1655"/>
                </a:cubicBezTo>
                <a:cubicBezTo>
                  <a:pt x="1736" y="1725"/>
                  <a:pt x="1710" y="1758"/>
                  <a:pt x="1705" y="1866"/>
                </a:cubicBezTo>
                <a:cubicBezTo>
                  <a:pt x="1719" y="1926"/>
                  <a:pt x="1718" y="1875"/>
                  <a:pt x="1666" y="1905"/>
                </a:cubicBezTo>
                <a:cubicBezTo>
                  <a:pt x="1660" y="1909"/>
                  <a:pt x="1645" y="1985"/>
                  <a:pt x="1642" y="1998"/>
                </a:cubicBezTo>
                <a:cubicBezTo>
                  <a:pt x="1647" y="2131"/>
                  <a:pt x="1611" y="2224"/>
                  <a:pt x="1697" y="2310"/>
                </a:cubicBezTo>
                <a:cubicBezTo>
                  <a:pt x="1707" y="2331"/>
                  <a:pt x="1725" y="2349"/>
                  <a:pt x="1728" y="2372"/>
                </a:cubicBezTo>
                <a:cubicBezTo>
                  <a:pt x="1737" y="2446"/>
                  <a:pt x="1727" y="2416"/>
                  <a:pt x="1751" y="2466"/>
                </a:cubicBezTo>
                <a:cubicBezTo>
                  <a:pt x="1772" y="2629"/>
                  <a:pt x="1793" y="2778"/>
                  <a:pt x="1845" y="2934"/>
                </a:cubicBezTo>
                <a:cubicBezTo>
                  <a:pt x="1858" y="2974"/>
                  <a:pt x="1853" y="3022"/>
                  <a:pt x="1876" y="3058"/>
                </a:cubicBezTo>
                <a:cubicBezTo>
                  <a:pt x="1949" y="3174"/>
                  <a:pt x="2014" y="3291"/>
                  <a:pt x="2094" y="3401"/>
                </a:cubicBezTo>
                <a:cubicBezTo>
                  <a:pt x="2161" y="3493"/>
                  <a:pt x="2224" y="3595"/>
                  <a:pt x="2297" y="3682"/>
                </a:cubicBezTo>
                <a:cubicBezTo>
                  <a:pt x="2330" y="3721"/>
                  <a:pt x="2370" y="3755"/>
                  <a:pt x="2406" y="3791"/>
                </a:cubicBezTo>
                <a:cubicBezTo>
                  <a:pt x="2422" y="3807"/>
                  <a:pt x="2453" y="3838"/>
                  <a:pt x="2453" y="3838"/>
                </a:cubicBezTo>
                <a:cubicBezTo>
                  <a:pt x="2480" y="3917"/>
                  <a:pt x="2548" y="3974"/>
                  <a:pt x="2609" y="4025"/>
                </a:cubicBezTo>
                <a:cubicBezTo>
                  <a:pt x="2634" y="4045"/>
                  <a:pt x="2642" y="4074"/>
                  <a:pt x="2663" y="4095"/>
                </a:cubicBezTo>
                <a:cubicBezTo>
                  <a:pt x="2670" y="4102"/>
                  <a:pt x="2679" y="4105"/>
                  <a:pt x="2687" y="4110"/>
                </a:cubicBezTo>
                <a:cubicBezTo>
                  <a:pt x="2695" y="4115"/>
                  <a:pt x="2710" y="4126"/>
                  <a:pt x="2710" y="4126"/>
                </a:cubicBezTo>
              </a:path>
            </a:pathLst>
          </a:custGeom>
          <a:noFill/>
          <a:ln w="9525">
            <a:solidFill>
              <a:srgbClr val="33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0426" name="Text Box 10">
            <a:extLst>
              <a:ext uri="{FF2B5EF4-FFF2-40B4-BE49-F238E27FC236}">
                <a16:creationId xmlns:a16="http://schemas.microsoft.com/office/drawing/2014/main" id="{2BFE658C-747A-9149-A32D-C4B9E437EE9B}"/>
              </a:ext>
            </a:extLst>
          </p:cNvPr>
          <p:cNvSpPr txBox="1">
            <a:spLocks noChangeArrowheads="1"/>
          </p:cNvSpPr>
          <p:nvPr/>
        </p:nvSpPr>
        <p:spPr bwMode="auto">
          <a:xfrm>
            <a:off x="2269825" y="4928160"/>
            <a:ext cx="31005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ru-RU" altLang="ru-RU" b="1" dirty="0">
                <a:solidFill>
                  <a:schemeClr val="accent5">
                    <a:lumMod val="20000"/>
                    <a:lumOff val="80000"/>
                  </a:schemeClr>
                </a:solidFill>
                <a:latin typeface="Comic Sans MS" panose="030F0902030302020204" pitchFamily="66" charset="0"/>
              </a:rPr>
              <a:t>Ударная волна</a:t>
            </a:r>
          </a:p>
        </p:txBody>
      </p:sp>
      <p:sp>
        <p:nvSpPr>
          <p:cNvPr id="60427" name="Text Box 11">
            <a:extLst>
              <a:ext uri="{FF2B5EF4-FFF2-40B4-BE49-F238E27FC236}">
                <a16:creationId xmlns:a16="http://schemas.microsoft.com/office/drawing/2014/main" id="{AC27DE67-ED7D-C14E-B100-B9D561E8A7CF}"/>
              </a:ext>
            </a:extLst>
          </p:cNvPr>
          <p:cNvSpPr txBox="1">
            <a:spLocks noChangeArrowheads="1"/>
          </p:cNvSpPr>
          <p:nvPr/>
        </p:nvSpPr>
        <p:spPr bwMode="auto">
          <a:xfrm>
            <a:off x="294975" y="3541060"/>
            <a:ext cx="40667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ru-RU" altLang="ru-RU" b="1" dirty="0">
                <a:solidFill>
                  <a:schemeClr val="accent5">
                    <a:lumMod val="20000"/>
                    <a:lumOff val="80000"/>
                  </a:schemeClr>
                </a:solidFill>
                <a:latin typeface="+mn-lt"/>
              </a:rPr>
              <a:t>Ускоренные частицы</a:t>
            </a:r>
            <a:endParaRPr lang="ru-RU" altLang="ru-RU" sz="2400" b="1" dirty="0">
              <a:solidFill>
                <a:schemeClr val="accent5">
                  <a:lumMod val="20000"/>
                  <a:lumOff val="80000"/>
                </a:schemeClr>
              </a:solidFill>
              <a:latin typeface="+mn-lt"/>
            </a:endParaRPr>
          </a:p>
        </p:txBody>
      </p:sp>
      <p:pic>
        <p:nvPicPr>
          <p:cNvPr id="60428" name="Picture 12" descr="i">
            <a:extLst>
              <a:ext uri="{FF2B5EF4-FFF2-40B4-BE49-F238E27FC236}">
                <a16:creationId xmlns:a16="http://schemas.microsoft.com/office/drawing/2014/main" id="{889D35C6-AE13-244A-9163-0F20F78A92B9}"/>
              </a:ext>
            </a:extLst>
          </p:cNvPr>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344268" y="188912"/>
            <a:ext cx="2944242" cy="219710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0429" name="Text Box 13">
            <a:extLst>
              <a:ext uri="{FF2B5EF4-FFF2-40B4-BE49-F238E27FC236}">
                <a16:creationId xmlns:a16="http://schemas.microsoft.com/office/drawing/2014/main" id="{6D242494-1107-D542-BD50-76DACEBA71E5}"/>
              </a:ext>
            </a:extLst>
          </p:cNvPr>
          <p:cNvSpPr txBox="1">
            <a:spLocks noChangeArrowheads="1"/>
          </p:cNvSpPr>
          <p:nvPr/>
        </p:nvSpPr>
        <p:spPr bwMode="auto">
          <a:xfrm>
            <a:off x="2169274" y="2759822"/>
            <a:ext cx="2379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2800" b="1" dirty="0">
                <a:solidFill>
                  <a:schemeClr val="bg1"/>
                </a:solidFill>
              </a:rPr>
              <a:t>Enrico Fermi</a:t>
            </a:r>
            <a:endParaRPr lang="ru-RU" altLang="ru-RU" sz="2800" b="1" dirty="0">
              <a:solidFill>
                <a:schemeClr val="bg1"/>
              </a:solidFill>
            </a:endParaRPr>
          </a:p>
        </p:txBody>
      </p:sp>
    </p:spTree>
    <p:extLst>
      <p:ext uri="{BB962C8B-B14F-4D97-AF65-F5344CB8AC3E}">
        <p14:creationId xmlns:p14="http://schemas.microsoft.com/office/powerpoint/2010/main" val="220907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6802" name="Group 2">
            <a:extLst>
              <a:ext uri="{FF2B5EF4-FFF2-40B4-BE49-F238E27FC236}">
                <a16:creationId xmlns:a16="http://schemas.microsoft.com/office/drawing/2014/main" id="{C1165054-7FF7-A142-8EE8-23A5ADA13AEA}"/>
              </a:ext>
            </a:extLst>
          </p:cNvPr>
          <p:cNvGrpSpPr>
            <a:grpSpLocks/>
          </p:cNvGrpSpPr>
          <p:nvPr/>
        </p:nvGrpSpPr>
        <p:grpSpPr bwMode="auto">
          <a:xfrm>
            <a:off x="3863975" y="692150"/>
            <a:ext cx="4495800" cy="4800600"/>
            <a:chOff x="2208" y="669"/>
            <a:chExt cx="2897" cy="3507"/>
          </a:xfrm>
        </p:grpSpPr>
        <p:pic>
          <p:nvPicPr>
            <p:cNvPr id="76813" name="Picture 3" descr="revol">
              <a:extLst>
                <a:ext uri="{FF2B5EF4-FFF2-40B4-BE49-F238E27FC236}">
                  <a16:creationId xmlns:a16="http://schemas.microsoft.com/office/drawing/2014/main" id="{E5BC2690-4748-E64D-BD35-772EE0B031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669"/>
              <a:ext cx="2897" cy="35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6814" name="Rectangle 4">
              <a:extLst>
                <a:ext uri="{FF2B5EF4-FFF2-40B4-BE49-F238E27FC236}">
                  <a16:creationId xmlns:a16="http://schemas.microsoft.com/office/drawing/2014/main" id="{51A54E22-C8C3-7B46-9187-A6990EDD7CC8}"/>
                </a:ext>
              </a:extLst>
            </p:cNvPr>
            <p:cNvSpPr>
              <a:spLocks noChangeArrowheads="1"/>
            </p:cNvSpPr>
            <p:nvPr/>
          </p:nvSpPr>
          <p:spPr bwMode="auto">
            <a:xfrm>
              <a:off x="3984" y="3600"/>
              <a:ext cx="96"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600"/>
            </a:p>
          </p:txBody>
        </p:sp>
        <p:sp>
          <p:nvSpPr>
            <p:cNvPr id="76815" name="Rectangle 5">
              <a:extLst>
                <a:ext uri="{FF2B5EF4-FFF2-40B4-BE49-F238E27FC236}">
                  <a16:creationId xmlns:a16="http://schemas.microsoft.com/office/drawing/2014/main" id="{FD9E3A89-B80E-7E49-839D-21327A5BC9B6}"/>
                </a:ext>
              </a:extLst>
            </p:cNvPr>
            <p:cNvSpPr>
              <a:spLocks noChangeArrowheads="1"/>
            </p:cNvSpPr>
            <p:nvPr/>
          </p:nvSpPr>
          <p:spPr bwMode="auto">
            <a:xfrm>
              <a:off x="4608" y="3600"/>
              <a:ext cx="48"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600"/>
            </a:p>
          </p:txBody>
        </p:sp>
        <p:sp>
          <p:nvSpPr>
            <p:cNvPr id="76816" name="Rectangle 6">
              <a:extLst>
                <a:ext uri="{FF2B5EF4-FFF2-40B4-BE49-F238E27FC236}">
                  <a16:creationId xmlns:a16="http://schemas.microsoft.com/office/drawing/2014/main" id="{C08AF2FB-8315-714F-8DDC-23B6FB01F176}"/>
                </a:ext>
              </a:extLst>
            </p:cNvPr>
            <p:cNvSpPr>
              <a:spLocks noChangeArrowheads="1"/>
            </p:cNvSpPr>
            <p:nvPr/>
          </p:nvSpPr>
          <p:spPr bwMode="auto">
            <a:xfrm>
              <a:off x="3168" y="1152"/>
              <a:ext cx="864"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600"/>
            </a:p>
          </p:txBody>
        </p:sp>
        <p:sp>
          <p:nvSpPr>
            <p:cNvPr id="76817" name="Rectangle 7">
              <a:extLst>
                <a:ext uri="{FF2B5EF4-FFF2-40B4-BE49-F238E27FC236}">
                  <a16:creationId xmlns:a16="http://schemas.microsoft.com/office/drawing/2014/main" id="{197DC9F5-F148-A242-9AE4-775D3F196E6A}"/>
                </a:ext>
              </a:extLst>
            </p:cNvPr>
            <p:cNvSpPr>
              <a:spLocks noChangeArrowheads="1"/>
            </p:cNvSpPr>
            <p:nvPr/>
          </p:nvSpPr>
          <p:spPr bwMode="auto">
            <a:xfrm>
              <a:off x="4032" y="2016"/>
              <a:ext cx="624"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600"/>
            </a:p>
          </p:txBody>
        </p:sp>
        <p:sp>
          <p:nvSpPr>
            <p:cNvPr id="76818" name="Rectangle 8">
              <a:extLst>
                <a:ext uri="{FF2B5EF4-FFF2-40B4-BE49-F238E27FC236}">
                  <a16:creationId xmlns:a16="http://schemas.microsoft.com/office/drawing/2014/main" id="{BBAEC32B-C8A1-F24C-BECB-D4751B640283}"/>
                </a:ext>
              </a:extLst>
            </p:cNvPr>
            <p:cNvSpPr>
              <a:spLocks noChangeArrowheads="1"/>
            </p:cNvSpPr>
            <p:nvPr/>
          </p:nvSpPr>
          <p:spPr bwMode="auto">
            <a:xfrm>
              <a:off x="4416" y="2836"/>
              <a:ext cx="601"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600"/>
            </a:p>
          </p:txBody>
        </p:sp>
      </p:grpSp>
      <p:sp>
        <p:nvSpPr>
          <p:cNvPr id="76803" name="Text Box 12">
            <a:extLst>
              <a:ext uri="{FF2B5EF4-FFF2-40B4-BE49-F238E27FC236}">
                <a16:creationId xmlns:a16="http://schemas.microsoft.com/office/drawing/2014/main" id="{041B3A85-CE2F-634F-BE0D-4C9B42738B46}"/>
              </a:ext>
            </a:extLst>
          </p:cNvPr>
          <p:cNvSpPr txBox="1">
            <a:spLocks noChangeArrowheads="1"/>
          </p:cNvSpPr>
          <p:nvPr/>
        </p:nvSpPr>
        <p:spPr bwMode="auto">
          <a:xfrm>
            <a:off x="2351088" y="0"/>
            <a:ext cx="77390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3600" b="1" dirty="0">
                <a:solidFill>
                  <a:schemeClr val="accent5">
                    <a:lumMod val="20000"/>
                    <a:lumOff val="80000"/>
                  </a:schemeClr>
                </a:solidFill>
              </a:rPr>
              <a:t>Астрофизика космических лучей</a:t>
            </a:r>
          </a:p>
        </p:txBody>
      </p:sp>
      <p:sp>
        <p:nvSpPr>
          <p:cNvPr id="76804" name="Text Box 13">
            <a:extLst>
              <a:ext uri="{FF2B5EF4-FFF2-40B4-BE49-F238E27FC236}">
                <a16:creationId xmlns:a16="http://schemas.microsoft.com/office/drawing/2014/main" id="{11BE9463-AD29-B642-9E3C-4F204D691686}"/>
              </a:ext>
            </a:extLst>
          </p:cNvPr>
          <p:cNvSpPr txBox="1">
            <a:spLocks noChangeArrowheads="1"/>
          </p:cNvSpPr>
          <p:nvPr/>
        </p:nvSpPr>
        <p:spPr bwMode="auto">
          <a:xfrm>
            <a:off x="3359150" y="5949950"/>
            <a:ext cx="6203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3600" b="1" dirty="0">
                <a:solidFill>
                  <a:srgbClr val="FFFF00"/>
                </a:solidFill>
              </a:rPr>
              <a:t>Cosmic Rays Astrophysics</a:t>
            </a:r>
            <a:r>
              <a:rPr lang="ru-RU" altLang="ru-RU" sz="3600" b="1" dirty="0">
                <a:solidFill>
                  <a:srgbClr val="FFFF00"/>
                </a:solidFill>
              </a:rPr>
              <a:t> </a:t>
            </a:r>
          </a:p>
        </p:txBody>
      </p:sp>
      <p:sp>
        <p:nvSpPr>
          <p:cNvPr id="76805" name="Text Box 15">
            <a:extLst>
              <a:ext uri="{FF2B5EF4-FFF2-40B4-BE49-F238E27FC236}">
                <a16:creationId xmlns:a16="http://schemas.microsoft.com/office/drawing/2014/main" id="{4DAEB91C-A489-AD43-8F60-0BB243F3D639}"/>
              </a:ext>
            </a:extLst>
          </p:cNvPr>
          <p:cNvSpPr txBox="1">
            <a:spLocks noChangeArrowheads="1"/>
          </p:cNvSpPr>
          <p:nvPr/>
        </p:nvSpPr>
        <p:spPr bwMode="auto">
          <a:xfrm>
            <a:off x="6361113" y="2994025"/>
            <a:ext cx="1447800"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b="1"/>
              <a:t>10</a:t>
            </a:r>
            <a:r>
              <a:rPr lang="ru-RU" altLang="ru-RU" b="1" baseline="30000"/>
              <a:t>17</a:t>
            </a:r>
            <a:r>
              <a:rPr lang="en-US" altLang="ru-RU" b="1"/>
              <a:t>eV</a:t>
            </a:r>
            <a:endParaRPr lang="ru-RU" altLang="ru-RU" b="1"/>
          </a:p>
        </p:txBody>
      </p:sp>
      <p:sp>
        <p:nvSpPr>
          <p:cNvPr id="76806" name="Text Box 16">
            <a:extLst>
              <a:ext uri="{FF2B5EF4-FFF2-40B4-BE49-F238E27FC236}">
                <a16:creationId xmlns:a16="http://schemas.microsoft.com/office/drawing/2014/main" id="{349022E2-F305-C341-8D68-174DD41094A2}"/>
              </a:ext>
            </a:extLst>
          </p:cNvPr>
          <p:cNvSpPr txBox="1">
            <a:spLocks noChangeArrowheads="1"/>
          </p:cNvSpPr>
          <p:nvPr/>
        </p:nvSpPr>
        <p:spPr bwMode="auto">
          <a:xfrm>
            <a:off x="7680325" y="4437063"/>
            <a:ext cx="850900"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800" b="1"/>
              <a:t>10</a:t>
            </a:r>
            <a:r>
              <a:rPr lang="ru-RU" altLang="ru-RU" sz="2800" b="1" baseline="30000"/>
              <a:t>20</a:t>
            </a:r>
          </a:p>
        </p:txBody>
      </p:sp>
      <p:sp>
        <p:nvSpPr>
          <p:cNvPr id="76807" name="Text Box 17">
            <a:extLst>
              <a:ext uri="{FF2B5EF4-FFF2-40B4-BE49-F238E27FC236}">
                <a16:creationId xmlns:a16="http://schemas.microsoft.com/office/drawing/2014/main" id="{C5887058-6378-984E-A934-710BF72FEE87}"/>
              </a:ext>
            </a:extLst>
          </p:cNvPr>
          <p:cNvSpPr txBox="1">
            <a:spLocks noChangeArrowheads="1"/>
          </p:cNvSpPr>
          <p:nvPr/>
        </p:nvSpPr>
        <p:spPr bwMode="auto">
          <a:xfrm>
            <a:off x="4583113" y="765176"/>
            <a:ext cx="715962"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2800" b="1"/>
              <a:t>10</a:t>
            </a:r>
            <a:r>
              <a:rPr lang="en-US" altLang="ru-RU" sz="2800" b="1" baseline="30000"/>
              <a:t>9</a:t>
            </a:r>
            <a:endParaRPr lang="ru-RU" altLang="ru-RU" sz="2800" b="1" baseline="30000"/>
          </a:p>
        </p:txBody>
      </p:sp>
      <p:pic>
        <p:nvPicPr>
          <p:cNvPr id="40969" name="Picture 2" descr="sn1987a_contour_med">
            <a:extLst>
              <a:ext uri="{FF2B5EF4-FFF2-40B4-BE49-F238E27FC236}">
                <a16:creationId xmlns:a16="http://schemas.microsoft.com/office/drawing/2014/main" id="{44257EC3-EF92-1A41-88A5-2B124B1B68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1990369"/>
            <a:ext cx="3386138" cy="333637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6809" name="Line 17">
            <a:extLst>
              <a:ext uri="{FF2B5EF4-FFF2-40B4-BE49-F238E27FC236}">
                <a16:creationId xmlns:a16="http://schemas.microsoft.com/office/drawing/2014/main" id="{5D2A9EA6-0C46-3C4D-83DA-38E8936F998B}"/>
              </a:ext>
            </a:extLst>
          </p:cNvPr>
          <p:cNvSpPr>
            <a:spLocks noChangeShapeType="1"/>
          </p:cNvSpPr>
          <p:nvPr/>
        </p:nvSpPr>
        <p:spPr bwMode="auto">
          <a:xfrm>
            <a:off x="7032625" y="3573464"/>
            <a:ext cx="0" cy="15843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pic>
        <p:nvPicPr>
          <p:cNvPr id="40974" name="Picture 3">
            <a:extLst>
              <a:ext uri="{FF2B5EF4-FFF2-40B4-BE49-F238E27FC236}">
                <a16:creationId xmlns:a16="http://schemas.microsoft.com/office/drawing/2014/main" id="{A8760C1B-B16C-D748-A7CA-95776C7DFA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11948" y="2068285"/>
            <a:ext cx="3139811" cy="298291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вал 1">
            <a:extLst>
              <a:ext uri="{FF2B5EF4-FFF2-40B4-BE49-F238E27FC236}">
                <a16:creationId xmlns:a16="http://schemas.microsoft.com/office/drawing/2014/main" id="{4D238006-EC8C-C34A-AE54-1E62B7A2E4F7}"/>
              </a:ext>
            </a:extLst>
          </p:cNvPr>
          <p:cNvSpPr>
            <a:spLocks noChangeArrowheads="1"/>
          </p:cNvSpPr>
          <p:nvPr/>
        </p:nvSpPr>
        <p:spPr bwMode="auto">
          <a:xfrm rot="19509879">
            <a:off x="5522914" y="1158875"/>
            <a:ext cx="815975" cy="2185988"/>
          </a:xfrm>
          <a:prstGeom prst="ellipse">
            <a:avLst/>
          </a:prstGeom>
          <a:noFill/>
          <a:ln w="25400" algn="ctr">
            <a:solidFill>
              <a:srgbClr val="00956F"/>
            </a:solidFill>
            <a:round/>
            <a:headEnd/>
            <a:tailEnd/>
          </a:ln>
          <a:extLst>
            <a:ext uri="{909E8E84-426E-40DD-AFC4-6F175D3DCCD1}">
              <a14:hiddenFill xmlns:a14="http://schemas.microsoft.com/office/drawing/2010/main">
                <a:solidFill>
                  <a:schemeClr val="accent1"/>
                </a:solidFill>
              </a14:hiddenFill>
            </a:ext>
          </a:extLst>
        </p:spPr>
        <p:txBody>
          <a:bodyPr anchor="ctr"/>
          <a:lstStyle/>
          <a:p>
            <a:pPr algn="ctr">
              <a:defRPr/>
            </a:pPr>
            <a:endParaRPr lang="ru-RU" sz="2400">
              <a:solidFill>
                <a:schemeClr val="lt1"/>
              </a:solidFill>
            </a:endParaRPr>
          </a:p>
        </p:txBody>
      </p:sp>
      <p:sp>
        <p:nvSpPr>
          <p:cNvPr id="25" name="Овал 24">
            <a:extLst>
              <a:ext uri="{FF2B5EF4-FFF2-40B4-BE49-F238E27FC236}">
                <a16:creationId xmlns:a16="http://schemas.microsoft.com/office/drawing/2014/main" id="{611ACC37-47A0-2547-9CCB-9CF0644FFFD5}"/>
              </a:ext>
            </a:extLst>
          </p:cNvPr>
          <p:cNvSpPr>
            <a:spLocks noChangeArrowheads="1"/>
          </p:cNvSpPr>
          <p:nvPr/>
        </p:nvSpPr>
        <p:spPr bwMode="auto">
          <a:xfrm rot="19509879">
            <a:off x="7612063" y="3994151"/>
            <a:ext cx="476250" cy="1128713"/>
          </a:xfrm>
          <a:prstGeom prst="ellipse">
            <a:avLst/>
          </a:prstGeom>
          <a:noFill/>
          <a:ln w="25400" algn="ctr">
            <a:solidFill>
              <a:srgbClr val="00956F"/>
            </a:solidFill>
            <a:round/>
            <a:headEnd/>
            <a:tailEnd/>
          </a:ln>
          <a:extLst>
            <a:ext uri="{909E8E84-426E-40DD-AFC4-6F175D3DCCD1}">
              <a14:hiddenFill xmlns:a14="http://schemas.microsoft.com/office/drawing/2010/main">
                <a:solidFill>
                  <a:schemeClr val="accent1"/>
                </a:solidFill>
              </a14:hiddenFill>
            </a:ext>
          </a:extLst>
        </p:spPr>
        <p:txBody>
          <a:bodyPr anchor="ctr"/>
          <a:lstStyle/>
          <a:p>
            <a:pPr algn="ctr">
              <a:defRPr/>
            </a:pPr>
            <a:endParaRPr lang="ru-RU" sz="2400">
              <a:solidFill>
                <a:schemeClr val="lt1"/>
              </a:solidFill>
            </a:endParaRPr>
          </a:p>
        </p:txBody>
      </p:sp>
      <p:sp>
        <p:nvSpPr>
          <p:cNvPr id="19" name="Line 17">
            <a:extLst>
              <a:ext uri="{FF2B5EF4-FFF2-40B4-BE49-F238E27FC236}">
                <a16:creationId xmlns:a16="http://schemas.microsoft.com/office/drawing/2014/main" id="{188C67FB-D737-B34C-B75E-20195F5C1DAB}"/>
              </a:ext>
            </a:extLst>
          </p:cNvPr>
          <p:cNvSpPr>
            <a:spLocks noChangeShapeType="1"/>
          </p:cNvSpPr>
          <p:nvPr/>
        </p:nvSpPr>
        <p:spPr bwMode="auto">
          <a:xfrm flipH="1">
            <a:off x="7670400" y="3875314"/>
            <a:ext cx="1996114" cy="342462"/>
          </a:xfrm>
          <a:prstGeom prst="line">
            <a:avLst/>
          </a:prstGeom>
          <a:noFill/>
          <a:ln w="5715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dirty="0"/>
          </a:p>
        </p:txBody>
      </p:sp>
      <p:sp>
        <p:nvSpPr>
          <p:cNvPr id="20" name="Line 17">
            <a:extLst>
              <a:ext uri="{FF2B5EF4-FFF2-40B4-BE49-F238E27FC236}">
                <a16:creationId xmlns:a16="http://schemas.microsoft.com/office/drawing/2014/main" id="{2EA67C96-C18F-F547-84C4-65E52EB2A44A}"/>
              </a:ext>
            </a:extLst>
          </p:cNvPr>
          <p:cNvSpPr>
            <a:spLocks noChangeShapeType="1"/>
          </p:cNvSpPr>
          <p:nvPr/>
        </p:nvSpPr>
        <p:spPr bwMode="auto">
          <a:xfrm flipV="1">
            <a:off x="3853541" y="2743199"/>
            <a:ext cx="1654630" cy="892629"/>
          </a:xfrm>
          <a:prstGeom prst="line">
            <a:avLst/>
          </a:prstGeom>
          <a:noFill/>
          <a:ln w="5715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dirty="0"/>
          </a:p>
        </p:txBody>
      </p:sp>
      <p:sp>
        <p:nvSpPr>
          <p:cNvPr id="3" name="TextBox 2">
            <a:extLst>
              <a:ext uri="{FF2B5EF4-FFF2-40B4-BE49-F238E27FC236}">
                <a16:creationId xmlns:a16="http://schemas.microsoft.com/office/drawing/2014/main" id="{CB275B71-E7B4-4248-86C0-9952C0FE082B}"/>
              </a:ext>
            </a:extLst>
          </p:cNvPr>
          <p:cNvSpPr txBox="1"/>
          <p:nvPr/>
        </p:nvSpPr>
        <p:spPr>
          <a:xfrm>
            <a:off x="793977" y="1037545"/>
            <a:ext cx="3038268" cy="954107"/>
          </a:xfrm>
          <a:prstGeom prst="rect">
            <a:avLst/>
          </a:prstGeom>
          <a:noFill/>
        </p:spPr>
        <p:txBody>
          <a:bodyPr wrap="none" rtlCol="0">
            <a:spAutoFit/>
          </a:bodyPr>
          <a:lstStyle/>
          <a:p>
            <a:pPr algn="ctr"/>
            <a:r>
              <a:rPr lang="ru-RU" sz="2800" dirty="0">
                <a:solidFill>
                  <a:schemeClr val="accent5">
                    <a:lumMod val="20000"/>
                    <a:lumOff val="80000"/>
                  </a:schemeClr>
                </a:solidFill>
              </a:rPr>
              <a:t>Галактические </a:t>
            </a:r>
          </a:p>
          <a:p>
            <a:pPr algn="ctr"/>
            <a:r>
              <a:rPr lang="ru-RU" sz="2800" dirty="0">
                <a:solidFill>
                  <a:schemeClr val="accent5">
                    <a:lumMod val="20000"/>
                    <a:lumOff val="80000"/>
                  </a:schemeClr>
                </a:solidFill>
              </a:rPr>
              <a:t>космические лучи</a:t>
            </a:r>
            <a:endParaRPr lang="ru-RU" sz="2000" dirty="0">
              <a:solidFill>
                <a:schemeClr val="accent5">
                  <a:lumMod val="20000"/>
                  <a:lumOff val="80000"/>
                </a:schemeClr>
              </a:solidFill>
            </a:endParaRPr>
          </a:p>
        </p:txBody>
      </p:sp>
      <p:sp>
        <p:nvSpPr>
          <p:cNvPr id="4" name="TextBox 3">
            <a:extLst>
              <a:ext uri="{FF2B5EF4-FFF2-40B4-BE49-F238E27FC236}">
                <a16:creationId xmlns:a16="http://schemas.microsoft.com/office/drawing/2014/main" id="{94EABA8F-E87F-894F-9960-D0C464C7BA40}"/>
              </a:ext>
            </a:extLst>
          </p:cNvPr>
          <p:cNvSpPr txBox="1"/>
          <p:nvPr/>
        </p:nvSpPr>
        <p:spPr>
          <a:xfrm>
            <a:off x="8665028" y="1066800"/>
            <a:ext cx="3018775" cy="954107"/>
          </a:xfrm>
          <a:prstGeom prst="rect">
            <a:avLst/>
          </a:prstGeom>
          <a:noFill/>
        </p:spPr>
        <p:txBody>
          <a:bodyPr wrap="none" rtlCol="0">
            <a:spAutoFit/>
          </a:bodyPr>
          <a:lstStyle/>
          <a:p>
            <a:r>
              <a:rPr lang="ru-RU" sz="2800" dirty="0">
                <a:solidFill>
                  <a:schemeClr val="accent5">
                    <a:lumMod val="20000"/>
                    <a:lumOff val="80000"/>
                  </a:schemeClr>
                </a:solidFill>
              </a:rPr>
              <a:t>Внегалактические </a:t>
            </a:r>
          </a:p>
          <a:p>
            <a:r>
              <a:rPr lang="ru-RU" sz="2800" dirty="0">
                <a:solidFill>
                  <a:schemeClr val="accent5">
                    <a:lumMod val="20000"/>
                    <a:lumOff val="80000"/>
                  </a:schemeClr>
                </a:solidFill>
              </a:rPr>
              <a:t>космические лучи</a:t>
            </a:r>
          </a:p>
        </p:txBody>
      </p:sp>
    </p:spTree>
    <p:extLst>
      <p:ext uri="{BB962C8B-B14F-4D97-AF65-F5344CB8AC3E}">
        <p14:creationId xmlns:p14="http://schemas.microsoft.com/office/powerpoint/2010/main" val="152005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69"/>
                                        </p:tgtEl>
                                        <p:attrNameLst>
                                          <p:attrName>style.visibility</p:attrName>
                                        </p:attrNameLst>
                                      </p:cBhvr>
                                      <p:to>
                                        <p:strVal val="visible"/>
                                      </p:to>
                                    </p:set>
                                    <p:animEffect transition="in" filter="blinds(horizontal)">
                                      <p:cBhvr>
                                        <p:cTn id="7" dur="500"/>
                                        <p:tgtEl>
                                          <p:spTgt spid="4096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40974"/>
                                        </p:tgtEl>
                                        <p:attrNameLst>
                                          <p:attrName>style.visibility</p:attrName>
                                        </p:attrNameLst>
                                      </p:cBhvr>
                                      <p:to>
                                        <p:strVal val="visible"/>
                                      </p:to>
                                    </p:set>
                                    <p:animEffect transition="in" filter="blinds(horizontal)">
                                      <p:cBhvr>
                                        <p:cTn id="14" dur="500"/>
                                        <p:tgtEl>
                                          <p:spTgt spid="4097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2">
            <a:extLst>
              <a:ext uri="{FF2B5EF4-FFF2-40B4-BE49-F238E27FC236}">
                <a16:creationId xmlns:a16="http://schemas.microsoft.com/office/drawing/2014/main" id="{F2642E56-2EC6-1A47-A682-DB2DC9AB5E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29637" y="0"/>
            <a:ext cx="48561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2147" name="Rectangle 3">
            <a:extLst>
              <a:ext uri="{FF2B5EF4-FFF2-40B4-BE49-F238E27FC236}">
                <a16:creationId xmlns:a16="http://schemas.microsoft.com/office/drawing/2014/main" id="{94D8015B-43E6-AB49-AF97-7280590E2035}"/>
              </a:ext>
            </a:extLst>
          </p:cNvPr>
          <p:cNvSpPr>
            <a:spLocks noChangeArrowheads="1"/>
          </p:cNvSpPr>
          <p:nvPr/>
        </p:nvSpPr>
        <p:spPr bwMode="auto">
          <a:xfrm>
            <a:off x="1596838" y="5390123"/>
            <a:ext cx="326865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5400" b="1" dirty="0" err="1">
                <a:solidFill>
                  <a:schemeClr val="bg1"/>
                </a:solidFill>
              </a:rPr>
              <a:t>S</a:t>
            </a:r>
            <a:r>
              <a:rPr lang="en-US" altLang="ru-RU" sz="5400" b="1" baseline="-25000" dirty="0" err="1">
                <a:solidFill>
                  <a:schemeClr val="bg1"/>
                </a:solidFill>
              </a:rPr>
              <a:t>eff</a:t>
            </a:r>
            <a:r>
              <a:rPr lang="en-US" altLang="ru-RU" sz="5400" b="1" dirty="0">
                <a:solidFill>
                  <a:schemeClr val="bg1"/>
                </a:solidFill>
              </a:rPr>
              <a:t> ~ kkm2</a:t>
            </a:r>
            <a:endParaRPr lang="ru-RU" altLang="ru-RU" sz="5400" b="1" dirty="0">
              <a:solidFill>
                <a:schemeClr val="bg1"/>
              </a:solidFill>
            </a:endParaRPr>
          </a:p>
        </p:txBody>
      </p:sp>
      <p:sp>
        <p:nvSpPr>
          <p:cNvPr id="262148" name="Rectangle 4">
            <a:extLst>
              <a:ext uri="{FF2B5EF4-FFF2-40B4-BE49-F238E27FC236}">
                <a16:creationId xmlns:a16="http://schemas.microsoft.com/office/drawing/2014/main" id="{42750101-17D9-2C43-B8DD-7A96BA3D097C}"/>
              </a:ext>
            </a:extLst>
          </p:cNvPr>
          <p:cNvSpPr>
            <a:spLocks noChangeArrowheads="1"/>
          </p:cNvSpPr>
          <p:nvPr/>
        </p:nvSpPr>
        <p:spPr bwMode="auto">
          <a:xfrm>
            <a:off x="0" y="278561"/>
            <a:ext cx="453614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ru-RU" altLang="ru-RU" sz="4800" b="1" dirty="0">
                <a:solidFill>
                  <a:schemeClr val="accent5">
                    <a:lumMod val="20000"/>
                    <a:lumOff val="80000"/>
                  </a:schemeClr>
                </a:solidFill>
              </a:rPr>
              <a:t> В поисках КЛПВЭ</a:t>
            </a:r>
            <a:endParaRPr lang="en-US" altLang="ru-RU" sz="4800" b="1" dirty="0">
              <a:solidFill>
                <a:schemeClr val="accent5">
                  <a:lumMod val="20000"/>
                  <a:lumOff val="80000"/>
                </a:schemeClr>
              </a:solidFill>
            </a:endParaRPr>
          </a:p>
          <a:p>
            <a:pPr algn="ctr"/>
            <a:r>
              <a:rPr lang="en-US" altLang="ru-RU" sz="2800" b="1" dirty="0">
                <a:solidFill>
                  <a:schemeClr val="accent5">
                    <a:lumMod val="20000"/>
                    <a:lumOff val="80000"/>
                  </a:schemeClr>
                </a:solidFill>
              </a:rPr>
              <a:t>       </a:t>
            </a:r>
            <a:r>
              <a:rPr lang="ru-RU" altLang="ru-RU" sz="2800" b="1" dirty="0">
                <a:solidFill>
                  <a:schemeClr val="accent5">
                    <a:lumMod val="20000"/>
                    <a:lumOff val="80000"/>
                  </a:schemeClr>
                </a:solidFill>
              </a:rPr>
              <a:t>«</a:t>
            </a:r>
            <a:r>
              <a:rPr lang="en-US" altLang="ru-RU" sz="3600" b="1" dirty="0">
                <a:solidFill>
                  <a:schemeClr val="accent5">
                    <a:lumMod val="20000"/>
                    <a:lumOff val="80000"/>
                  </a:schemeClr>
                </a:solidFill>
              </a:rPr>
              <a:t>Top-down</a:t>
            </a:r>
            <a:r>
              <a:rPr lang="ru-RU" altLang="ru-RU" sz="3600" b="1" dirty="0">
                <a:solidFill>
                  <a:schemeClr val="accent5">
                    <a:lumMod val="20000"/>
                    <a:lumOff val="80000"/>
                  </a:schemeClr>
                </a:solidFill>
              </a:rPr>
              <a:t>»</a:t>
            </a:r>
            <a:r>
              <a:rPr lang="en-US" altLang="ru-RU" sz="3600" b="1" dirty="0">
                <a:solidFill>
                  <a:schemeClr val="accent5">
                    <a:lumMod val="20000"/>
                    <a:lumOff val="80000"/>
                  </a:schemeClr>
                </a:solidFill>
              </a:rPr>
              <a:t> </a:t>
            </a:r>
            <a:r>
              <a:rPr lang="ru-RU" altLang="ru-RU" sz="3600" b="1" dirty="0">
                <a:solidFill>
                  <a:schemeClr val="accent5">
                    <a:lumMod val="20000"/>
                    <a:lumOff val="80000"/>
                  </a:schemeClr>
                </a:solidFill>
              </a:rPr>
              <a:t>эксперименты</a:t>
            </a:r>
            <a:endParaRPr lang="ru-RU" altLang="ru-RU" sz="2400" b="1" dirty="0">
              <a:solidFill>
                <a:schemeClr val="accent5">
                  <a:lumMod val="20000"/>
                  <a:lumOff val="80000"/>
                </a:schemeClr>
              </a:solidFill>
            </a:endParaRPr>
          </a:p>
        </p:txBody>
      </p:sp>
      <p:sp>
        <p:nvSpPr>
          <p:cNvPr id="262149" name="Line 5">
            <a:extLst>
              <a:ext uri="{FF2B5EF4-FFF2-40B4-BE49-F238E27FC236}">
                <a16:creationId xmlns:a16="http://schemas.microsoft.com/office/drawing/2014/main" id="{6D136DD0-919F-4841-BD72-721FF4AB3C91}"/>
              </a:ext>
            </a:extLst>
          </p:cNvPr>
          <p:cNvSpPr>
            <a:spLocks noChangeShapeType="1"/>
          </p:cNvSpPr>
          <p:nvPr/>
        </p:nvSpPr>
        <p:spPr bwMode="auto">
          <a:xfrm flipV="1">
            <a:off x="4756432" y="4724401"/>
            <a:ext cx="3095625" cy="79216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62150" name="Oval 6">
            <a:extLst>
              <a:ext uri="{FF2B5EF4-FFF2-40B4-BE49-F238E27FC236}">
                <a16:creationId xmlns:a16="http://schemas.microsoft.com/office/drawing/2014/main" id="{80BA36ED-3BB3-8B4A-B968-630455CF651D}"/>
              </a:ext>
            </a:extLst>
          </p:cNvPr>
          <p:cNvSpPr>
            <a:spLocks noChangeArrowheads="1"/>
          </p:cNvSpPr>
          <p:nvPr/>
        </p:nvSpPr>
        <p:spPr bwMode="auto">
          <a:xfrm>
            <a:off x="7202149" y="4557011"/>
            <a:ext cx="1387216" cy="41972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extLst>
      <p:ext uri="{BB962C8B-B14F-4D97-AF65-F5344CB8AC3E}">
        <p14:creationId xmlns:p14="http://schemas.microsoft.com/office/powerpoint/2010/main" val="18731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2150"/>
                                        </p:tgtEl>
                                        <p:attrNameLst>
                                          <p:attrName>style.visibility</p:attrName>
                                        </p:attrNameLst>
                                      </p:cBhvr>
                                      <p:to>
                                        <p:strVal val="visible"/>
                                      </p:to>
                                    </p:set>
                                    <p:animEffect transition="in" filter="blinds(horizontal)">
                                      <p:cBhvr>
                                        <p:cTn id="7" dur="500"/>
                                        <p:tgtEl>
                                          <p:spTgt spid="262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a:extLst>
              <a:ext uri="{FF2B5EF4-FFF2-40B4-BE49-F238E27FC236}">
                <a16:creationId xmlns:a16="http://schemas.microsoft.com/office/drawing/2014/main" id="{D1786655-C031-A149-857E-9E9381CEF072}"/>
              </a:ext>
            </a:extLst>
          </p:cNvPr>
          <p:cNvSpPr txBox="1">
            <a:spLocks noChangeArrowheads="1"/>
          </p:cNvSpPr>
          <p:nvPr/>
        </p:nvSpPr>
        <p:spPr bwMode="auto">
          <a:xfrm>
            <a:off x="2574925" y="-79375"/>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ru-RU" sz="4000" b="1">
              <a:latin typeface="Times New Roman" panose="02020603050405020304" pitchFamily="18" charset="0"/>
            </a:endParaRPr>
          </a:p>
        </p:txBody>
      </p:sp>
      <p:sp>
        <p:nvSpPr>
          <p:cNvPr id="66563" name="Rectangle 3">
            <a:extLst>
              <a:ext uri="{FF2B5EF4-FFF2-40B4-BE49-F238E27FC236}">
                <a16:creationId xmlns:a16="http://schemas.microsoft.com/office/drawing/2014/main" id="{F8EF6E53-6549-8E4C-8B1E-5B8CCC28EA1D}"/>
              </a:ext>
            </a:extLst>
          </p:cNvPr>
          <p:cNvSpPr>
            <a:spLocks noChangeArrowheads="1"/>
          </p:cNvSpPr>
          <p:nvPr/>
        </p:nvSpPr>
        <p:spPr bwMode="auto">
          <a:xfrm>
            <a:off x="1792941" y="1057836"/>
            <a:ext cx="845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ru-RU" b="1" dirty="0"/>
              <a:t>1965 – 1968</a:t>
            </a:r>
            <a:endParaRPr lang="ru-RU" altLang="ru-RU" b="1" dirty="0"/>
          </a:p>
        </p:txBody>
      </p:sp>
      <p:sp>
        <p:nvSpPr>
          <p:cNvPr id="66564" name="Rectangle 4">
            <a:extLst>
              <a:ext uri="{FF2B5EF4-FFF2-40B4-BE49-F238E27FC236}">
                <a16:creationId xmlns:a16="http://schemas.microsoft.com/office/drawing/2014/main" id="{820234DE-3E95-6F41-BC00-C8144F89119C}"/>
              </a:ext>
            </a:extLst>
          </p:cNvPr>
          <p:cNvSpPr>
            <a:spLocks noChangeArrowheads="1"/>
          </p:cNvSpPr>
          <p:nvPr/>
        </p:nvSpPr>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pic>
        <p:nvPicPr>
          <p:cNvPr id="66565" name="Picture 5" descr="vernov">
            <a:extLst>
              <a:ext uri="{FF2B5EF4-FFF2-40B4-BE49-F238E27FC236}">
                <a16:creationId xmlns:a16="http://schemas.microsoft.com/office/drawing/2014/main" id="{D6FBCD21-CFC6-B44F-9BF8-DA8338EC63D0}"/>
              </a:ext>
            </a:extLst>
          </p:cNvPr>
          <p:cNvPicPr>
            <a:picLocks noChangeAspect="1" noChangeArrowheads="1"/>
          </p:cNvPicPr>
          <p:nvPr/>
        </p:nvPicPr>
        <p:blipFill>
          <a:blip r:embed="rId2" cstate="screen">
            <a:lum bright="-6000" contrast="18000"/>
            <a:extLst>
              <a:ext uri="{28A0092B-C50C-407E-A947-70E740481C1C}">
                <a14:useLocalDpi xmlns:a14="http://schemas.microsoft.com/office/drawing/2010/main"/>
              </a:ext>
            </a:extLst>
          </a:blip>
          <a:srcRect/>
          <a:stretch>
            <a:fillRect/>
          </a:stretch>
        </p:blipFill>
        <p:spPr bwMode="auto">
          <a:xfrm>
            <a:off x="2050118" y="1662951"/>
            <a:ext cx="2396377" cy="326315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6566" name="Picture 6" descr="Grigorov_3_filtered">
            <a:extLst>
              <a:ext uri="{FF2B5EF4-FFF2-40B4-BE49-F238E27FC236}">
                <a16:creationId xmlns:a16="http://schemas.microsoft.com/office/drawing/2014/main" id="{C04F7BA4-FEBF-854F-877C-86E0068145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6954" y="1692382"/>
            <a:ext cx="2577352" cy="327406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6567" name="Text Box 7">
            <a:extLst>
              <a:ext uri="{FF2B5EF4-FFF2-40B4-BE49-F238E27FC236}">
                <a16:creationId xmlns:a16="http://schemas.microsoft.com/office/drawing/2014/main" id="{DCC6496B-9558-5345-BCCD-7AD05DB762D6}"/>
              </a:ext>
            </a:extLst>
          </p:cNvPr>
          <p:cNvSpPr txBox="1">
            <a:spLocks noChangeArrowheads="1"/>
          </p:cNvSpPr>
          <p:nvPr/>
        </p:nvSpPr>
        <p:spPr bwMode="auto">
          <a:xfrm>
            <a:off x="340660" y="4473389"/>
            <a:ext cx="17940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000" b="1" dirty="0"/>
              <a:t>С. Н. Вернов</a:t>
            </a:r>
          </a:p>
        </p:txBody>
      </p:sp>
      <p:sp>
        <p:nvSpPr>
          <p:cNvPr id="66568" name="Text Box 8">
            <a:extLst>
              <a:ext uri="{FF2B5EF4-FFF2-40B4-BE49-F238E27FC236}">
                <a16:creationId xmlns:a16="http://schemas.microsoft.com/office/drawing/2014/main" id="{79086841-7A71-6949-8123-02E234B863BB}"/>
              </a:ext>
            </a:extLst>
          </p:cNvPr>
          <p:cNvSpPr txBox="1">
            <a:spLocks noChangeArrowheads="1"/>
          </p:cNvSpPr>
          <p:nvPr/>
        </p:nvSpPr>
        <p:spPr bwMode="auto">
          <a:xfrm>
            <a:off x="10197353" y="4594413"/>
            <a:ext cx="19444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000" b="1" dirty="0"/>
              <a:t>Н.Л. Григоров</a:t>
            </a:r>
          </a:p>
        </p:txBody>
      </p:sp>
      <p:pic>
        <p:nvPicPr>
          <p:cNvPr id="83977" name="Picture 9" descr="РН &quot;Протон-К&quot; (УР-500К)">
            <a:extLst>
              <a:ext uri="{FF2B5EF4-FFF2-40B4-BE49-F238E27FC236}">
                <a16:creationId xmlns:a16="http://schemas.microsoft.com/office/drawing/2014/main" id="{96A7FB68-2189-BE40-B711-5E209F5312B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59121" y="1631577"/>
            <a:ext cx="808597" cy="442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Text Box 10">
            <a:extLst>
              <a:ext uri="{FF2B5EF4-FFF2-40B4-BE49-F238E27FC236}">
                <a16:creationId xmlns:a16="http://schemas.microsoft.com/office/drawing/2014/main" id="{D27C2160-DC60-9943-87EB-0FD91D86FA4E}"/>
              </a:ext>
            </a:extLst>
          </p:cNvPr>
          <p:cNvSpPr txBox="1">
            <a:spLocks noChangeArrowheads="1"/>
          </p:cNvSpPr>
          <p:nvPr/>
        </p:nvSpPr>
        <p:spPr bwMode="auto">
          <a:xfrm>
            <a:off x="644002" y="6185649"/>
            <a:ext cx="101912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800" b="1" dirty="0"/>
              <a:t>Ракеты В.Н. </a:t>
            </a:r>
            <a:r>
              <a:rPr lang="ru-RU" altLang="ru-RU" sz="2800" b="1" dirty="0" err="1"/>
              <a:t>Челомея</a:t>
            </a:r>
            <a:r>
              <a:rPr lang="ru-RU" altLang="ru-RU" sz="2800" b="1" dirty="0"/>
              <a:t> </a:t>
            </a:r>
            <a:r>
              <a:rPr lang="en-US" altLang="ru-RU" sz="2800" b="1" dirty="0"/>
              <a:t>(</a:t>
            </a:r>
            <a:r>
              <a:rPr lang="ru-RU" altLang="ru-RU" sz="2800" b="1" dirty="0"/>
              <a:t>УР</a:t>
            </a:r>
            <a:r>
              <a:rPr lang="en-US" altLang="ru-RU" sz="2800" b="1" dirty="0"/>
              <a:t>- 500), </a:t>
            </a:r>
            <a:r>
              <a:rPr lang="ru-RU" altLang="ru-RU" sz="2800" b="1" dirty="0"/>
              <a:t>были названы «Протон»</a:t>
            </a:r>
            <a:endParaRPr lang="ru-RU" altLang="ru-RU" sz="2800" dirty="0"/>
          </a:p>
        </p:txBody>
      </p:sp>
      <p:sp>
        <p:nvSpPr>
          <p:cNvPr id="83979" name="Text Box 11">
            <a:extLst>
              <a:ext uri="{FF2B5EF4-FFF2-40B4-BE49-F238E27FC236}">
                <a16:creationId xmlns:a16="http://schemas.microsoft.com/office/drawing/2014/main" id="{DCB2FA5A-93A2-8641-9F84-CEC3B540016B}"/>
              </a:ext>
            </a:extLst>
          </p:cNvPr>
          <p:cNvSpPr txBox="1">
            <a:spLocks noChangeArrowheads="1"/>
          </p:cNvSpPr>
          <p:nvPr/>
        </p:nvSpPr>
        <p:spPr bwMode="auto">
          <a:xfrm>
            <a:off x="6629400" y="5105400"/>
            <a:ext cx="4038600" cy="954107"/>
          </a:xfrm>
          <a:prstGeom prst="rect">
            <a:avLst/>
          </a:prstGeom>
          <a:solidFill>
            <a:schemeClr val="accent5">
              <a:lumMod val="20000"/>
              <a:lumOff val="80000"/>
            </a:schemeClr>
          </a:solidFill>
          <a:ln w="9525">
            <a:solidFill>
              <a:schemeClr val="tx1"/>
            </a:solidFill>
            <a:miter lim="800000"/>
            <a:headEnd/>
            <a:tailEnd/>
          </a:ln>
          <a:effec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2800" b="1" dirty="0"/>
              <a:t>Полезная нагрузка</a:t>
            </a:r>
            <a:r>
              <a:rPr lang="en-US" altLang="ru-RU" sz="2800" b="1" dirty="0"/>
              <a:t>: 20 </a:t>
            </a:r>
            <a:r>
              <a:rPr lang="ru-RU" altLang="ru-RU" sz="2800" b="1" dirty="0"/>
              <a:t>тонн</a:t>
            </a:r>
          </a:p>
        </p:txBody>
      </p:sp>
      <p:sp>
        <p:nvSpPr>
          <p:cNvPr id="66572" name="Text Box 12">
            <a:extLst>
              <a:ext uri="{FF2B5EF4-FFF2-40B4-BE49-F238E27FC236}">
                <a16:creationId xmlns:a16="http://schemas.microsoft.com/office/drawing/2014/main" id="{A119AE76-9B61-9B48-A083-236DF0680CC6}"/>
              </a:ext>
            </a:extLst>
          </p:cNvPr>
          <p:cNvSpPr txBox="1">
            <a:spLocks noChangeArrowheads="1"/>
          </p:cNvSpPr>
          <p:nvPr/>
        </p:nvSpPr>
        <p:spPr bwMode="auto">
          <a:xfrm>
            <a:off x="2510118" y="322729"/>
            <a:ext cx="732918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4400" b="1" dirty="0"/>
              <a:t>Эксперименты « Протон»</a:t>
            </a:r>
          </a:p>
        </p:txBody>
      </p:sp>
    </p:spTree>
    <p:extLst>
      <p:ext uri="{BB962C8B-B14F-4D97-AF65-F5344CB8AC3E}">
        <p14:creationId xmlns:p14="http://schemas.microsoft.com/office/powerpoint/2010/main" val="203392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83977"/>
                                        </p:tgtEl>
                                        <p:attrNameLst>
                                          <p:attrName>style.visibility</p:attrName>
                                        </p:attrNameLst>
                                      </p:cBhvr>
                                      <p:to>
                                        <p:strVal val="visible"/>
                                      </p:to>
                                    </p:set>
                                    <p:animEffect transition="in" filter="blinds(vertical)">
                                      <p:cBhvr>
                                        <p:cTn id="7" dur="500"/>
                                        <p:tgtEl>
                                          <p:spTgt spid="83977"/>
                                        </p:tgtEl>
                                      </p:cBhvr>
                                    </p:animEffect>
                                  </p:childTnLst>
                                </p:cTn>
                              </p:par>
                            </p:childTnLst>
                          </p:cTn>
                        </p:par>
                        <p:par>
                          <p:cTn id="8" fill="hold" nodeType="afterGroup">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83979"/>
                                        </p:tgtEl>
                                        <p:attrNameLst>
                                          <p:attrName>style.visibility</p:attrName>
                                        </p:attrNameLst>
                                      </p:cBhvr>
                                      <p:to>
                                        <p:strVal val="visible"/>
                                      </p:to>
                                    </p:set>
                                    <p:animEffect transition="in" filter="blinds(vertical)">
                                      <p:cBhvr>
                                        <p:cTn id="11" dur="500"/>
                                        <p:tgtEl>
                                          <p:spTgt spid="83979"/>
                                        </p:tgtEl>
                                      </p:cBhvr>
                                    </p:animEffect>
                                  </p:childTnLst>
                                </p:cTn>
                              </p:par>
                            </p:childTnLst>
                          </p:cTn>
                        </p:par>
                        <p:par>
                          <p:cTn id="12" fill="hold" nodeType="afterGroup">
                            <p:stCondLst>
                              <p:cond delay="1000"/>
                            </p:stCondLst>
                            <p:childTnLst>
                              <p:par>
                                <p:cTn id="13" presetID="3" presetClass="entr" presetSubtype="5" fill="hold" grpId="0" nodeType="afterEffect">
                                  <p:stCondLst>
                                    <p:cond delay="0"/>
                                  </p:stCondLst>
                                  <p:childTnLst>
                                    <p:set>
                                      <p:cBhvr>
                                        <p:cTn id="14" dur="1" fill="hold">
                                          <p:stCondLst>
                                            <p:cond delay="0"/>
                                          </p:stCondLst>
                                        </p:cTn>
                                        <p:tgtEl>
                                          <p:spTgt spid="83978"/>
                                        </p:tgtEl>
                                        <p:attrNameLst>
                                          <p:attrName>style.visibility</p:attrName>
                                        </p:attrNameLst>
                                      </p:cBhvr>
                                      <p:to>
                                        <p:strVal val="visible"/>
                                      </p:to>
                                    </p:set>
                                    <p:animEffect transition="in" filter="blinds(vertical)">
                                      <p:cBhvr>
                                        <p:cTn id="15" dur="500"/>
                                        <p:tgtEl>
                                          <p:spTgt spid="83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8" grpId="0" autoUpdateAnimBg="0"/>
      <p:bldP spid="83979"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ROTON-2cor">
            <a:extLst>
              <a:ext uri="{FF2B5EF4-FFF2-40B4-BE49-F238E27FC236}">
                <a16:creationId xmlns:a16="http://schemas.microsoft.com/office/drawing/2014/main" id="{D572477B-3632-EF48-960A-60B717C1DE9C}"/>
              </a:ext>
            </a:extLst>
          </p:cNvPr>
          <p:cNvPicPr>
            <a:picLocks noChangeAspect="1" noChangeArrowheads="1"/>
          </p:cNvPicPr>
          <p:nvPr/>
        </p:nvPicPr>
        <p:blipFill>
          <a:blip r:embed="rId2" cstate="screen">
            <a:lum bright="6000" contrast="-6000"/>
            <a:extLst>
              <a:ext uri="{28A0092B-C50C-407E-A947-70E740481C1C}">
                <a14:useLocalDpi xmlns:a14="http://schemas.microsoft.com/office/drawing/2010/main"/>
              </a:ext>
            </a:extLst>
          </a:blip>
          <a:srcRect/>
          <a:stretch>
            <a:fillRect/>
          </a:stretch>
        </p:blipFill>
        <p:spPr bwMode="auto">
          <a:xfrm>
            <a:off x="1828800" y="762000"/>
            <a:ext cx="4572000" cy="4389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8611" name="Picture 3" descr="Рис7">
            <a:extLst>
              <a:ext uri="{FF2B5EF4-FFF2-40B4-BE49-F238E27FC236}">
                <a16:creationId xmlns:a16="http://schemas.microsoft.com/office/drawing/2014/main" id="{F192199F-339F-9B4C-9E69-58F591DEBE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1" y="762000"/>
            <a:ext cx="3756025" cy="4419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8612" name="Text Box 4">
            <a:extLst>
              <a:ext uri="{FF2B5EF4-FFF2-40B4-BE49-F238E27FC236}">
                <a16:creationId xmlns:a16="http://schemas.microsoft.com/office/drawing/2014/main" id="{CC494B84-12FD-5E41-9D40-DAB2FBBA42F6}"/>
              </a:ext>
            </a:extLst>
          </p:cNvPr>
          <p:cNvSpPr txBox="1">
            <a:spLocks noChangeArrowheads="1"/>
          </p:cNvSpPr>
          <p:nvPr/>
        </p:nvSpPr>
        <p:spPr bwMode="auto">
          <a:xfrm>
            <a:off x="2989730" y="0"/>
            <a:ext cx="60685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3600" b="1" dirty="0"/>
              <a:t>Спутники «Протон</a:t>
            </a:r>
            <a:r>
              <a:rPr lang="en-US" altLang="ru-RU" sz="3600" b="1" dirty="0"/>
              <a:t> - 1,2,3</a:t>
            </a:r>
            <a:r>
              <a:rPr lang="ru-RU" altLang="ru-RU" sz="3600" b="1" dirty="0"/>
              <a:t>»</a:t>
            </a:r>
          </a:p>
        </p:txBody>
      </p:sp>
      <p:sp>
        <p:nvSpPr>
          <p:cNvPr id="68613" name="Rectangle 5">
            <a:extLst>
              <a:ext uri="{FF2B5EF4-FFF2-40B4-BE49-F238E27FC236}">
                <a16:creationId xmlns:a16="http://schemas.microsoft.com/office/drawing/2014/main" id="{E73634B8-4BB7-F247-9A06-0E76C1834943}"/>
              </a:ext>
            </a:extLst>
          </p:cNvPr>
          <p:cNvSpPr>
            <a:spLocks noChangeArrowheads="1"/>
          </p:cNvSpPr>
          <p:nvPr/>
        </p:nvSpPr>
        <p:spPr bwMode="auto">
          <a:xfrm>
            <a:off x="1752600" y="5257801"/>
            <a:ext cx="518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ru-RU" altLang="ru-RU" sz="2000"/>
              <a:t>«</a:t>
            </a:r>
            <a:r>
              <a:rPr lang="en-US" altLang="ru-RU" sz="2000"/>
              <a:t>Proton -</a:t>
            </a:r>
            <a:r>
              <a:rPr lang="ru-RU" altLang="ru-RU" sz="2000"/>
              <a:t>1» - 16.07.</a:t>
            </a:r>
            <a:r>
              <a:rPr lang="ru-RU" altLang="ru-RU" sz="2000" b="1"/>
              <a:t>1965</a:t>
            </a:r>
            <a:r>
              <a:rPr lang="ru-RU" altLang="ru-RU" sz="2000"/>
              <a:t> – 17.10.1965;</a:t>
            </a:r>
            <a:endParaRPr lang="en-US" altLang="ru-RU" sz="2000"/>
          </a:p>
          <a:p>
            <a:pPr eaLnBrk="1" hangingPunct="1">
              <a:spcBef>
                <a:spcPct val="50000"/>
              </a:spcBef>
              <a:buFontTx/>
              <a:buNone/>
            </a:pPr>
            <a:r>
              <a:rPr lang="ru-RU" altLang="ru-RU" sz="2000"/>
              <a:t>«</a:t>
            </a:r>
            <a:r>
              <a:rPr lang="en-US" altLang="ru-RU" sz="2000"/>
              <a:t>Proton</a:t>
            </a:r>
            <a:r>
              <a:rPr lang="ru-RU" altLang="ru-RU" sz="2000"/>
              <a:t>-2» - 02.11.</a:t>
            </a:r>
            <a:r>
              <a:rPr lang="ru-RU" altLang="ru-RU" sz="2000" b="1"/>
              <a:t>1965</a:t>
            </a:r>
            <a:r>
              <a:rPr lang="ru-RU" altLang="ru-RU" sz="2000"/>
              <a:t> – 06.02.1966;</a:t>
            </a:r>
            <a:endParaRPr lang="en-US" altLang="ru-RU" sz="2000"/>
          </a:p>
          <a:p>
            <a:pPr eaLnBrk="1" hangingPunct="1">
              <a:spcBef>
                <a:spcPct val="50000"/>
              </a:spcBef>
              <a:buFontTx/>
              <a:buNone/>
            </a:pPr>
            <a:r>
              <a:rPr lang="ru-RU" altLang="ru-RU" sz="2000"/>
              <a:t>«</a:t>
            </a:r>
            <a:r>
              <a:rPr lang="en-US" altLang="ru-RU" sz="2000"/>
              <a:t>Proton</a:t>
            </a:r>
            <a:r>
              <a:rPr lang="ru-RU" altLang="ru-RU" sz="2000"/>
              <a:t>-3» - 06.07.</a:t>
            </a:r>
            <a:r>
              <a:rPr lang="ru-RU" altLang="ru-RU" sz="2000" b="1"/>
              <a:t>1966</a:t>
            </a:r>
            <a:r>
              <a:rPr lang="ru-RU" altLang="ru-RU" sz="2000"/>
              <a:t> – 16.09.1966</a:t>
            </a:r>
          </a:p>
        </p:txBody>
      </p:sp>
      <p:sp>
        <p:nvSpPr>
          <p:cNvPr id="68614" name="Rectangle 6">
            <a:extLst>
              <a:ext uri="{FF2B5EF4-FFF2-40B4-BE49-F238E27FC236}">
                <a16:creationId xmlns:a16="http://schemas.microsoft.com/office/drawing/2014/main" id="{D3A24312-F2DF-5D4E-8951-CA2D9594873B}"/>
              </a:ext>
            </a:extLst>
          </p:cNvPr>
          <p:cNvSpPr>
            <a:spLocks noChangeArrowheads="1"/>
          </p:cNvSpPr>
          <p:nvPr/>
        </p:nvSpPr>
        <p:spPr bwMode="auto">
          <a:xfrm>
            <a:off x="7315201" y="5410201"/>
            <a:ext cx="2517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2800" b="1"/>
              <a:t>SEZ</a:t>
            </a:r>
            <a:r>
              <a:rPr lang="ru-RU" altLang="ru-RU" sz="2800" b="1"/>
              <a:t>-13</a:t>
            </a:r>
            <a:r>
              <a:rPr lang="en-US" altLang="ru-RU" sz="2800" b="1"/>
              <a:t> - </a:t>
            </a:r>
            <a:r>
              <a:rPr lang="ru-RU" altLang="ru-RU" sz="2800" b="1"/>
              <a:t>4,5 </a:t>
            </a:r>
            <a:r>
              <a:rPr lang="en-US" altLang="ru-RU" sz="2800" b="1"/>
              <a:t>t</a:t>
            </a:r>
            <a:r>
              <a:rPr lang="ru-RU" altLang="ru-RU" sz="2800" b="1"/>
              <a:t>.</a:t>
            </a:r>
          </a:p>
        </p:txBody>
      </p:sp>
    </p:spTree>
    <p:extLst>
      <p:ext uri="{BB962C8B-B14F-4D97-AF65-F5344CB8AC3E}">
        <p14:creationId xmlns:p14="http://schemas.microsoft.com/office/powerpoint/2010/main" val="166108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8452C2-CBB6-B74D-AE8E-F2FBEF5462F9}"/>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83000"/>
                    </a14:imgEffect>
                    <a14:imgEffect>
                      <a14:brightnessContrast bright="76000" contrast="68000"/>
                    </a14:imgEffect>
                  </a14:imgLayer>
                </a14:imgProps>
              </a:ext>
              <a:ext uri="{28A0092B-C50C-407E-A947-70E740481C1C}">
                <a14:useLocalDpi xmlns:a14="http://schemas.microsoft.com/office/drawing/2010/main"/>
              </a:ext>
            </a:extLst>
          </a:blip>
          <a:srcRect/>
          <a:stretch/>
        </p:blipFill>
        <p:spPr bwMode="auto">
          <a:xfrm>
            <a:off x="2797275" y="683665"/>
            <a:ext cx="6482686" cy="5355465"/>
          </a:xfrm>
          <a:prstGeom prst="rect">
            <a:avLst/>
          </a:prstGeom>
          <a:solidFill>
            <a:schemeClr val="tx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B6A6E9C-ECD1-084E-8577-C3D6DDC16CF1}"/>
              </a:ext>
            </a:extLst>
          </p:cNvPr>
          <p:cNvSpPr txBox="1"/>
          <p:nvPr/>
        </p:nvSpPr>
        <p:spPr>
          <a:xfrm>
            <a:off x="5876294" y="6297884"/>
            <a:ext cx="1303361" cy="461665"/>
          </a:xfrm>
          <a:prstGeom prst="rect">
            <a:avLst/>
          </a:prstGeom>
          <a:solidFill>
            <a:schemeClr val="bg1"/>
          </a:solidFill>
        </p:spPr>
        <p:txBody>
          <a:bodyPr wrap="square" rtlCol="0">
            <a:spAutoFit/>
          </a:bodyPr>
          <a:lstStyle/>
          <a:p>
            <a:r>
              <a:rPr lang="ru-RU" sz="2400" b="1" dirty="0"/>
              <a:t>Годы</a:t>
            </a:r>
            <a:r>
              <a:rPr lang="en-US" sz="2400" b="1" dirty="0"/>
              <a:t> </a:t>
            </a:r>
            <a:endParaRPr lang="ru-RU" sz="2400" b="1" dirty="0"/>
          </a:p>
        </p:txBody>
      </p:sp>
      <p:sp>
        <p:nvSpPr>
          <p:cNvPr id="7" name="TextBox 6">
            <a:extLst>
              <a:ext uri="{FF2B5EF4-FFF2-40B4-BE49-F238E27FC236}">
                <a16:creationId xmlns:a16="http://schemas.microsoft.com/office/drawing/2014/main" id="{FE0EC1F5-436D-2B40-9B0F-371B2F861278}"/>
              </a:ext>
            </a:extLst>
          </p:cNvPr>
          <p:cNvSpPr txBox="1"/>
          <p:nvPr/>
        </p:nvSpPr>
        <p:spPr>
          <a:xfrm rot="16200000">
            <a:off x="1571764" y="1699155"/>
            <a:ext cx="2740857" cy="461665"/>
          </a:xfrm>
          <a:prstGeom prst="rect">
            <a:avLst/>
          </a:prstGeom>
          <a:solidFill>
            <a:schemeClr val="bg1"/>
          </a:solidFill>
        </p:spPr>
        <p:txBody>
          <a:bodyPr wrap="square" rtlCol="0">
            <a:spAutoFit/>
          </a:bodyPr>
          <a:lstStyle/>
          <a:p>
            <a:r>
              <a:rPr lang="ru-RU" sz="2400" b="1" dirty="0"/>
              <a:t>        Числа  </a:t>
            </a:r>
            <a:r>
              <a:rPr lang="en-US" sz="2400" b="1" dirty="0"/>
              <a:t>W</a:t>
            </a:r>
            <a:r>
              <a:rPr lang="ru-RU" sz="2400" b="1" dirty="0"/>
              <a:t>    </a:t>
            </a:r>
          </a:p>
        </p:txBody>
      </p:sp>
      <p:sp>
        <p:nvSpPr>
          <p:cNvPr id="8" name="TextBox 7">
            <a:extLst>
              <a:ext uri="{FF2B5EF4-FFF2-40B4-BE49-F238E27FC236}">
                <a16:creationId xmlns:a16="http://schemas.microsoft.com/office/drawing/2014/main" id="{B4381525-D19D-964B-B4F6-E5511C053ADF}"/>
              </a:ext>
            </a:extLst>
          </p:cNvPr>
          <p:cNvSpPr txBox="1"/>
          <p:nvPr/>
        </p:nvSpPr>
        <p:spPr>
          <a:xfrm rot="16200000">
            <a:off x="1453281" y="4558490"/>
            <a:ext cx="2977818" cy="461665"/>
          </a:xfrm>
          <a:prstGeom prst="rect">
            <a:avLst/>
          </a:prstGeom>
          <a:solidFill>
            <a:schemeClr val="bg1"/>
          </a:solidFill>
        </p:spPr>
        <p:txBody>
          <a:bodyPr wrap="square" rtlCol="0">
            <a:spAutoFit/>
          </a:bodyPr>
          <a:lstStyle/>
          <a:p>
            <a:r>
              <a:rPr lang="ru-RU" sz="2400" b="1" dirty="0"/>
              <a:t>         Поток ГКЛ    </a:t>
            </a:r>
          </a:p>
        </p:txBody>
      </p:sp>
      <p:sp>
        <p:nvSpPr>
          <p:cNvPr id="9" name="TextBox 8">
            <a:extLst>
              <a:ext uri="{FF2B5EF4-FFF2-40B4-BE49-F238E27FC236}">
                <a16:creationId xmlns:a16="http://schemas.microsoft.com/office/drawing/2014/main" id="{8EBD3989-549C-3D43-B788-DF710A39920F}"/>
              </a:ext>
            </a:extLst>
          </p:cNvPr>
          <p:cNvSpPr txBox="1"/>
          <p:nvPr/>
        </p:nvSpPr>
        <p:spPr>
          <a:xfrm>
            <a:off x="6124576" y="4778015"/>
            <a:ext cx="2755334" cy="984885"/>
          </a:xfrm>
          <a:prstGeom prst="rect">
            <a:avLst/>
          </a:prstGeom>
          <a:solidFill>
            <a:schemeClr val="bg1"/>
          </a:solidFill>
        </p:spPr>
        <p:txBody>
          <a:bodyPr wrap="square" rtlCol="0">
            <a:spAutoFit/>
          </a:bodyPr>
          <a:lstStyle/>
          <a:p>
            <a:r>
              <a:rPr lang="ru-RU" b="1" dirty="0"/>
              <a:t>                    </a:t>
            </a:r>
            <a:r>
              <a:rPr lang="ru-RU" sz="2000" b="1" dirty="0"/>
              <a:t>Е = 100 МэВ</a:t>
            </a:r>
            <a:endParaRPr lang="ru-RU" b="1" dirty="0"/>
          </a:p>
          <a:p>
            <a:r>
              <a:rPr lang="ru-RU" sz="2000" b="1" dirty="0"/>
              <a:t>Е=500 МэВ</a:t>
            </a:r>
          </a:p>
          <a:p>
            <a:endParaRPr lang="ru-RU" b="1" dirty="0"/>
          </a:p>
        </p:txBody>
      </p:sp>
      <p:sp>
        <p:nvSpPr>
          <p:cNvPr id="10" name="Прямоугольник 9">
            <a:extLst>
              <a:ext uri="{FF2B5EF4-FFF2-40B4-BE49-F238E27FC236}">
                <a16:creationId xmlns:a16="http://schemas.microsoft.com/office/drawing/2014/main" id="{1486D1E7-2167-7648-8742-73D30B345731}"/>
              </a:ext>
            </a:extLst>
          </p:cNvPr>
          <p:cNvSpPr/>
          <p:nvPr/>
        </p:nvSpPr>
        <p:spPr>
          <a:xfrm>
            <a:off x="3752851" y="757238"/>
            <a:ext cx="532923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9D68ABE7-72BD-B74D-812A-6F6A368EAFC4}"/>
              </a:ext>
            </a:extLst>
          </p:cNvPr>
          <p:cNvSpPr txBox="1"/>
          <p:nvPr/>
        </p:nvSpPr>
        <p:spPr>
          <a:xfrm>
            <a:off x="4875985" y="729194"/>
            <a:ext cx="3170612" cy="461665"/>
          </a:xfrm>
          <a:prstGeom prst="rect">
            <a:avLst/>
          </a:prstGeom>
          <a:noFill/>
        </p:spPr>
        <p:txBody>
          <a:bodyPr wrap="none" rtlCol="0">
            <a:spAutoFit/>
          </a:bodyPr>
          <a:lstStyle/>
          <a:p>
            <a:r>
              <a:rPr lang="ru-RU" sz="2400" b="1" dirty="0"/>
              <a:t>Солнечная активность</a:t>
            </a:r>
          </a:p>
        </p:txBody>
      </p:sp>
      <p:sp>
        <p:nvSpPr>
          <p:cNvPr id="13" name="TextBox 12">
            <a:extLst>
              <a:ext uri="{FF2B5EF4-FFF2-40B4-BE49-F238E27FC236}">
                <a16:creationId xmlns:a16="http://schemas.microsoft.com/office/drawing/2014/main" id="{8391503B-AF25-6C47-AA8C-8A154F55A624}"/>
              </a:ext>
            </a:extLst>
          </p:cNvPr>
          <p:cNvSpPr txBox="1"/>
          <p:nvPr/>
        </p:nvSpPr>
        <p:spPr>
          <a:xfrm>
            <a:off x="7356382" y="1476329"/>
            <a:ext cx="1099981" cy="400110"/>
          </a:xfrm>
          <a:prstGeom prst="rect">
            <a:avLst/>
          </a:prstGeom>
          <a:noFill/>
        </p:spPr>
        <p:txBody>
          <a:bodyPr wrap="none" rtlCol="0">
            <a:spAutoFit/>
          </a:bodyPr>
          <a:lstStyle/>
          <a:p>
            <a:r>
              <a:rPr lang="ru-RU" sz="2000" b="1" dirty="0"/>
              <a:t>Прогноз</a:t>
            </a:r>
          </a:p>
        </p:txBody>
      </p:sp>
      <p:cxnSp>
        <p:nvCxnSpPr>
          <p:cNvPr id="15" name="Прямая со стрелкой 14">
            <a:extLst>
              <a:ext uri="{FF2B5EF4-FFF2-40B4-BE49-F238E27FC236}">
                <a16:creationId xmlns:a16="http://schemas.microsoft.com/office/drawing/2014/main" id="{ECC520BB-F19C-494C-B421-8C923CE5BE53}"/>
              </a:ext>
            </a:extLst>
          </p:cNvPr>
          <p:cNvCxnSpPr>
            <a:cxnSpLocks/>
          </p:cNvCxnSpPr>
          <p:nvPr/>
        </p:nvCxnSpPr>
        <p:spPr>
          <a:xfrm>
            <a:off x="6950765" y="1860288"/>
            <a:ext cx="2108482" cy="0"/>
          </a:xfrm>
          <a:prstGeom prst="straightConnector1">
            <a:avLst/>
          </a:prstGeom>
          <a:ln w="412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4D93FCE4-332B-4447-A319-239BEC2D0D99}"/>
              </a:ext>
            </a:extLst>
          </p:cNvPr>
          <p:cNvCxnSpPr>
            <a:cxnSpLocks/>
          </p:cNvCxnSpPr>
          <p:nvPr/>
        </p:nvCxnSpPr>
        <p:spPr>
          <a:xfrm flipH="1" flipV="1">
            <a:off x="7906371" y="4431960"/>
            <a:ext cx="261318" cy="3264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9B0285D3-88D5-6B46-BBDA-5C38D78AAF49}"/>
              </a:ext>
            </a:extLst>
          </p:cNvPr>
          <p:cNvCxnSpPr>
            <a:cxnSpLocks/>
          </p:cNvCxnSpPr>
          <p:nvPr/>
        </p:nvCxnSpPr>
        <p:spPr>
          <a:xfrm flipH="1" flipV="1">
            <a:off x="6038618" y="4758364"/>
            <a:ext cx="261318" cy="3264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B221337-60C3-B341-B543-0175870E157D}"/>
              </a:ext>
            </a:extLst>
          </p:cNvPr>
          <p:cNvSpPr txBox="1"/>
          <p:nvPr/>
        </p:nvSpPr>
        <p:spPr>
          <a:xfrm>
            <a:off x="6853283" y="5971936"/>
            <a:ext cx="652743" cy="369332"/>
          </a:xfrm>
          <a:prstGeom prst="rect">
            <a:avLst/>
          </a:prstGeom>
          <a:noFill/>
        </p:spPr>
        <p:txBody>
          <a:bodyPr wrap="none" rtlCol="0">
            <a:spAutoFit/>
          </a:bodyPr>
          <a:lstStyle/>
          <a:p>
            <a:r>
              <a:rPr lang="ru-RU" b="1" dirty="0"/>
              <a:t>2020</a:t>
            </a:r>
          </a:p>
        </p:txBody>
      </p:sp>
      <p:sp>
        <p:nvSpPr>
          <p:cNvPr id="25" name="Прямоугольник 24">
            <a:extLst>
              <a:ext uri="{FF2B5EF4-FFF2-40B4-BE49-F238E27FC236}">
                <a16:creationId xmlns:a16="http://schemas.microsoft.com/office/drawing/2014/main" id="{C6A315DB-E918-BA49-AF2A-0CF0B9CBDE8A}"/>
              </a:ext>
            </a:extLst>
          </p:cNvPr>
          <p:cNvSpPr/>
          <p:nvPr/>
        </p:nvSpPr>
        <p:spPr>
          <a:xfrm>
            <a:off x="5313324" y="5971936"/>
            <a:ext cx="652743" cy="369332"/>
          </a:xfrm>
          <a:prstGeom prst="rect">
            <a:avLst/>
          </a:prstGeom>
        </p:spPr>
        <p:txBody>
          <a:bodyPr wrap="none">
            <a:spAutoFit/>
          </a:bodyPr>
          <a:lstStyle/>
          <a:p>
            <a:r>
              <a:rPr lang="ru-RU" b="1" dirty="0"/>
              <a:t>2000</a:t>
            </a:r>
          </a:p>
        </p:txBody>
      </p:sp>
      <p:sp>
        <p:nvSpPr>
          <p:cNvPr id="26" name="Прямоугольник 25">
            <a:extLst>
              <a:ext uri="{FF2B5EF4-FFF2-40B4-BE49-F238E27FC236}">
                <a16:creationId xmlns:a16="http://schemas.microsoft.com/office/drawing/2014/main" id="{BA63E599-E030-1749-B755-FD0CF2CC1E57}"/>
              </a:ext>
            </a:extLst>
          </p:cNvPr>
          <p:cNvSpPr/>
          <p:nvPr/>
        </p:nvSpPr>
        <p:spPr>
          <a:xfrm>
            <a:off x="8456363" y="5971936"/>
            <a:ext cx="652743" cy="369332"/>
          </a:xfrm>
          <a:prstGeom prst="rect">
            <a:avLst/>
          </a:prstGeom>
        </p:spPr>
        <p:txBody>
          <a:bodyPr wrap="none">
            <a:spAutoFit/>
          </a:bodyPr>
          <a:lstStyle/>
          <a:p>
            <a:r>
              <a:rPr lang="ru-RU" b="1" dirty="0"/>
              <a:t>2040</a:t>
            </a:r>
          </a:p>
        </p:txBody>
      </p:sp>
      <p:sp>
        <p:nvSpPr>
          <p:cNvPr id="27" name="Прямоугольник 26">
            <a:extLst>
              <a:ext uri="{FF2B5EF4-FFF2-40B4-BE49-F238E27FC236}">
                <a16:creationId xmlns:a16="http://schemas.microsoft.com/office/drawing/2014/main" id="{66AD48AA-99B6-FD40-BF4D-BEFB56720FC7}"/>
              </a:ext>
            </a:extLst>
          </p:cNvPr>
          <p:cNvSpPr/>
          <p:nvPr/>
        </p:nvSpPr>
        <p:spPr>
          <a:xfrm>
            <a:off x="3710244" y="5983875"/>
            <a:ext cx="652743" cy="369332"/>
          </a:xfrm>
          <a:prstGeom prst="rect">
            <a:avLst/>
          </a:prstGeom>
        </p:spPr>
        <p:txBody>
          <a:bodyPr wrap="none">
            <a:spAutoFit/>
          </a:bodyPr>
          <a:lstStyle/>
          <a:p>
            <a:r>
              <a:rPr lang="ru-RU" b="1" dirty="0"/>
              <a:t>1980</a:t>
            </a:r>
          </a:p>
        </p:txBody>
      </p:sp>
      <p:sp>
        <p:nvSpPr>
          <p:cNvPr id="28" name="TextBox 27">
            <a:extLst>
              <a:ext uri="{FF2B5EF4-FFF2-40B4-BE49-F238E27FC236}">
                <a16:creationId xmlns:a16="http://schemas.microsoft.com/office/drawing/2014/main" id="{F5CC9FE6-AEE2-2047-A434-E75B6900ACBB}"/>
              </a:ext>
            </a:extLst>
          </p:cNvPr>
          <p:cNvSpPr txBox="1"/>
          <p:nvPr/>
        </p:nvSpPr>
        <p:spPr>
          <a:xfrm>
            <a:off x="4595813" y="2971801"/>
            <a:ext cx="1947264" cy="461665"/>
          </a:xfrm>
          <a:prstGeom prst="rect">
            <a:avLst/>
          </a:prstGeom>
          <a:noFill/>
        </p:spPr>
        <p:txBody>
          <a:bodyPr wrap="none" rtlCol="0">
            <a:spAutoFit/>
          </a:bodyPr>
          <a:lstStyle/>
          <a:p>
            <a:r>
              <a:rPr lang="ru-RU" sz="2400" b="1" dirty="0"/>
              <a:t>Протоны ГКЛ</a:t>
            </a:r>
          </a:p>
        </p:txBody>
      </p:sp>
      <p:sp>
        <p:nvSpPr>
          <p:cNvPr id="2" name="TextBox 1">
            <a:extLst>
              <a:ext uri="{FF2B5EF4-FFF2-40B4-BE49-F238E27FC236}">
                <a16:creationId xmlns:a16="http://schemas.microsoft.com/office/drawing/2014/main" id="{D578A900-14AD-7D4E-B21A-654ED89EECA4}"/>
              </a:ext>
            </a:extLst>
          </p:cNvPr>
          <p:cNvSpPr txBox="1"/>
          <p:nvPr/>
        </p:nvSpPr>
        <p:spPr>
          <a:xfrm>
            <a:off x="9431589" y="3202632"/>
            <a:ext cx="947695" cy="523220"/>
          </a:xfrm>
          <a:prstGeom prst="rect">
            <a:avLst/>
          </a:prstGeom>
          <a:noFill/>
        </p:spPr>
        <p:txBody>
          <a:bodyPr wrap="none" rtlCol="0">
            <a:spAutoFit/>
          </a:bodyPr>
          <a:lstStyle/>
          <a:p>
            <a:r>
              <a:rPr lang="en-US" sz="2800" dirty="0"/>
              <a:t>W =0</a:t>
            </a:r>
            <a:endParaRPr lang="ru-RU" sz="2800" dirty="0"/>
          </a:p>
        </p:txBody>
      </p:sp>
      <p:sp>
        <p:nvSpPr>
          <p:cNvPr id="3" name="Прямоугольник 2">
            <a:extLst>
              <a:ext uri="{FF2B5EF4-FFF2-40B4-BE49-F238E27FC236}">
                <a16:creationId xmlns:a16="http://schemas.microsoft.com/office/drawing/2014/main" id="{4ACD3C31-6A8D-FD41-9313-F1C959939AAE}"/>
              </a:ext>
            </a:extLst>
          </p:cNvPr>
          <p:cNvSpPr/>
          <p:nvPr/>
        </p:nvSpPr>
        <p:spPr>
          <a:xfrm>
            <a:off x="8797020" y="4795640"/>
            <a:ext cx="2984545" cy="779316"/>
          </a:xfrm>
          <a:prstGeom prst="rect">
            <a:avLst/>
          </a:prstGeom>
          <a:solidFill>
            <a:schemeClr val="accent4">
              <a:lumMod val="60000"/>
              <a:lumOff val="40000"/>
            </a:schemeClr>
          </a:solidFill>
          <a:ln>
            <a:solidFill>
              <a:schemeClr val="tx1"/>
            </a:solidFill>
          </a:ln>
        </p:spPr>
        <p:txBody>
          <a:bodyPr wrap="square">
            <a:spAutoFit/>
          </a:bodyPr>
          <a:lstStyle/>
          <a:p>
            <a:pPr algn="ctr">
              <a:lnSpc>
                <a:spcPct val="93000"/>
              </a:lnSpc>
              <a:spcBef>
                <a:spcPct val="0"/>
              </a:spcBef>
              <a:buClr>
                <a:srgbClr val="000000"/>
              </a:buClr>
            </a:pPr>
            <a:r>
              <a:rPr lang="ru-RU" altLang="ru-RU" sz="2400" b="1" dirty="0"/>
              <a:t>ГКЛ СТАНОВЯТСЯ БОЛЕЕ ОПАСНЫМИ? </a:t>
            </a:r>
          </a:p>
        </p:txBody>
      </p:sp>
      <p:sp>
        <p:nvSpPr>
          <p:cNvPr id="11" name="Полилиния 10">
            <a:extLst>
              <a:ext uri="{FF2B5EF4-FFF2-40B4-BE49-F238E27FC236}">
                <a16:creationId xmlns:a16="http://schemas.microsoft.com/office/drawing/2014/main" id="{87025984-C27E-2B42-A5CD-6FBF640DCCB2}"/>
              </a:ext>
            </a:extLst>
          </p:cNvPr>
          <p:cNvSpPr/>
          <p:nvPr/>
        </p:nvSpPr>
        <p:spPr>
          <a:xfrm>
            <a:off x="4903304" y="1311966"/>
            <a:ext cx="4094922" cy="1285461"/>
          </a:xfrm>
          <a:custGeom>
            <a:avLst/>
            <a:gdLst>
              <a:gd name="connsiteX0" fmla="*/ 0 w 4094922"/>
              <a:gd name="connsiteY0" fmla="*/ 0 h 1285461"/>
              <a:gd name="connsiteX1" fmla="*/ 848139 w 4094922"/>
              <a:gd name="connsiteY1" fmla="*/ 318052 h 1285461"/>
              <a:gd name="connsiteX2" fmla="*/ 1881809 w 4094922"/>
              <a:gd name="connsiteY2" fmla="*/ 715618 h 1285461"/>
              <a:gd name="connsiteX3" fmla="*/ 2690192 w 4094922"/>
              <a:gd name="connsiteY3" fmla="*/ 834887 h 1285461"/>
              <a:gd name="connsiteX4" fmla="*/ 3803374 w 4094922"/>
              <a:gd name="connsiteY4" fmla="*/ 1192696 h 1285461"/>
              <a:gd name="connsiteX5" fmla="*/ 3803374 w 4094922"/>
              <a:gd name="connsiteY5" fmla="*/ 1192696 h 1285461"/>
              <a:gd name="connsiteX6" fmla="*/ 4094922 w 4094922"/>
              <a:gd name="connsiteY6" fmla="*/ 1285461 h 1285461"/>
              <a:gd name="connsiteX7" fmla="*/ 4094922 w 4094922"/>
              <a:gd name="connsiteY7" fmla="*/ 1285461 h 128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4922" h="1285461">
                <a:moveTo>
                  <a:pt x="0" y="0"/>
                </a:moveTo>
                <a:lnTo>
                  <a:pt x="848139" y="318052"/>
                </a:lnTo>
                <a:cubicBezTo>
                  <a:pt x="1161774" y="437322"/>
                  <a:pt x="1574800" y="629479"/>
                  <a:pt x="1881809" y="715618"/>
                </a:cubicBezTo>
                <a:cubicBezTo>
                  <a:pt x="2188818" y="801757"/>
                  <a:pt x="2369931" y="755374"/>
                  <a:pt x="2690192" y="834887"/>
                </a:cubicBezTo>
                <a:cubicBezTo>
                  <a:pt x="3010453" y="914400"/>
                  <a:pt x="3803374" y="1192696"/>
                  <a:pt x="3803374" y="1192696"/>
                </a:cubicBezTo>
                <a:lnTo>
                  <a:pt x="3803374" y="1192696"/>
                </a:lnTo>
                <a:lnTo>
                  <a:pt x="4094922" y="1285461"/>
                </a:lnTo>
                <a:lnTo>
                  <a:pt x="4094922" y="1285461"/>
                </a:lnTo>
              </a:path>
            </a:pathLst>
          </a:custGeom>
          <a:noFill/>
          <a:ln w="349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a:extLst>
              <a:ext uri="{FF2B5EF4-FFF2-40B4-BE49-F238E27FC236}">
                <a16:creationId xmlns:a16="http://schemas.microsoft.com/office/drawing/2014/main" id="{A7C01F4C-A016-D140-A309-EBE2D790C6B3}"/>
              </a:ext>
            </a:extLst>
          </p:cNvPr>
          <p:cNvSpPr/>
          <p:nvPr/>
        </p:nvSpPr>
        <p:spPr>
          <a:xfrm rot="8589461">
            <a:off x="4928009" y="4065185"/>
            <a:ext cx="4153291" cy="1476062"/>
          </a:xfrm>
          <a:custGeom>
            <a:avLst/>
            <a:gdLst>
              <a:gd name="connsiteX0" fmla="*/ 0 w 4094922"/>
              <a:gd name="connsiteY0" fmla="*/ 0 h 1285461"/>
              <a:gd name="connsiteX1" fmla="*/ 848139 w 4094922"/>
              <a:gd name="connsiteY1" fmla="*/ 318052 h 1285461"/>
              <a:gd name="connsiteX2" fmla="*/ 1881809 w 4094922"/>
              <a:gd name="connsiteY2" fmla="*/ 715618 h 1285461"/>
              <a:gd name="connsiteX3" fmla="*/ 2690192 w 4094922"/>
              <a:gd name="connsiteY3" fmla="*/ 834887 h 1285461"/>
              <a:gd name="connsiteX4" fmla="*/ 3803374 w 4094922"/>
              <a:gd name="connsiteY4" fmla="*/ 1192696 h 1285461"/>
              <a:gd name="connsiteX5" fmla="*/ 3803374 w 4094922"/>
              <a:gd name="connsiteY5" fmla="*/ 1192696 h 1285461"/>
              <a:gd name="connsiteX6" fmla="*/ 4094922 w 4094922"/>
              <a:gd name="connsiteY6" fmla="*/ 1285461 h 1285461"/>
              <a:gd name="connsiteX7" fmla="*/ 4094922 w 4094922"/>
              <a:gd name="connsiteY7" fmla="*/ 1285461 h 128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4922" h="1285461">
                <a:moveTo>
                  <a:pt x="0" y="0"/>
                </a:moveTo>
                <a:lnTo>
                  <a:pt x="848139" y="318052"/>
                </a:lnTo>
                <a:cubicBezTo>
                  <a:pt x="1161774" y="437322"/>
                  <a:pt x="1574800" y="629479"/>
                  <a:pt x="1881809" y="715618"/>
                </a:cubicBezTo>
                <a:cubicBezTo>
                  <a:pt x="2188818" y="801757"/>
                  <a:pt x="2369931" y="755374"/>
                  <a:pt x="2690192" y="834887"/>
                </a:cubicBezTo>
                <a:cubicBezTo>
                  <a:pt x="3010453" y="914400"/>
                  <a:pt x="3803374" y="1192696"/>
                  <a:pt x="3803374" y="1192696"/>
                </a:cubicBezTo>
                <a:lnTo>
                  <a:pt x="3803374" y="1192696"/>
                </a:lnTo>
                <a:lnTo>
                  <a:pt x="4094922" y="1285461"/>
                </a:lnTo>
                <a:lnTo>
                  <a:pt x="4094922" y="1285461"/>
                </a:lnTo>
              </a:path>
            </a:pathLst>
          </a:custGeom>
          <a:no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1F7BF7E2-93D9-E546-BDEB-A31B4B793314}"/>
              </a:ext>
            </a:extLst>
          </p:cNvPr>
          <p:cNvSpPr txBox="1"/>
          <p:nvPr/>
        </p:nvSpPr>
        <p:spPr>
          <a:xfrm>
            <a:off x="3516449" y="62315"/>
            <a:ext cx="5566973" cy="584775"/>
          </a:xfrm>
          <a:prstGeom prst="rect">
            <a:avLst/>
          </a:prstGeom>
          <a:noFill/>
        </p:spPr>
        <p:txBody>
          <a:bodyPr wrap="none" rtlCol="0">
            <a:spAutoFit/>
          </a:bodyPr>
          <a:lstStyle/>
          <a:p>
            <a:r>
              <a:rPr lang="ru-RU" sz="3200" b="1" dirty="0"/>
              <a:t>СОЛНЕЧНАЯ МОДУЛЯЦИЯ ГКЛ</a:t>
            </a:r>
          </a:p>
        </p:txBody>
      </p:sp>
      <p:pic>
        <p:nvPicPr>
          <p:cNvPr id="14" name="solarmaxmin (конвертирован)">
            <a:hlinkClick r:id="" action="ppaction://media"/>
            <a:extLst>
              <a:ext uri="{FF2B5EF4-FFF2-40B4-BE49-F238E27FC236}">
                <a16:creationId xmlns:a16="http://schemas.microsoft.com/office/drawing/2014/main" id="{A8DB51C3-CD66-7B43-AFA4-659264D68F2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01187" y="914400"/>
            <a:ext cx="2543175" cy="1907381"/>
          </a:xfrm>
          <a:prstGeom prst="rect">
            <a:avLst/>
          </a:prstGeom>
        </p:spPr>
      </p:pic>
      <p:pic>
        <p:nvPicPr>
          <p:cNvPr id="29" name="Рисунок 28">
            <a:extLst>
              <a:ext uri="{FF2B5EF4-FFF2-40B4-BE49-F238E27FC236}">
                <a16:creationId xmlns:a16="http://schemas.microsoft.com/office/drawing/2014/main" id="{840A76B9-05C4-024C-B19E-B95EC2DE6DF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5360" y="1099435"/>
            <a:ext cx="2589738" cy="2158115"/>
          </a:xfrm>
          <a:prstGeom prst="rect">
            <a:avLst/>
          </a:prstGeom>
          <a:ln>
            <a:solidFill>
              <a:schemeClr val="bg1"/>
            </a:solidFill>
          </a:ln>
        </p:spPr>
      </p:pic>
    </p:spTree>
    <p:extLst>
      <p:ext uri="{BB962C8B-B14F-4D97-AF65-F5344CB8AC3E}">
        <p14:creationId xmlns:p14="http://schemas.microsoft.com/office/powerpoint/2010/main" val="171082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6"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14"/>
                </p:tgtEl>
              </p:cMediaNode>
            </p:video>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4"/>
                                        </p:tgtEl>
                                      </p:cBhvr>
                                    </p:cmd>
                                  </p:childTnLst>
                                </p:cTn>
                              </p:par>
                            </p:childTnLst>
                          </p:cTn>
                        </p:par>
                      </p:childTnLst>
                    </p:cTn>
                  </p:par>
                </p:childTnLst>
              </p:cTn>
              <p:nextCondLst>
                <p:cond evt="onClick" delay="0">
                  <p:tgtEl>
                    <p:spTgt spid="14"/>
                  </p:tgtEl>
                </p:cond>
              </p:nextCondLst>
            </p:seq>
          </p:childTnLst>
        </p:cTn>
      </p:par>
    </p:tnLst>
    <p:bldLst>
      <p:bldP spid="3" grpId="0" animBg="1"/>
      <p:bldP spid="1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3" name="Рисунок 2">
            <a:extLst>
              <a:ext uri="{FF2B5EF4-FFF2-40B4-BE49-F238E27FC236}">
                <a16:creationId xmlns:a16="http://schemas.microsoft.com/office/drawing/2014/main" id="{772801FD-C7C0-A543-9A1E-9233579D938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9409" y="0"/>
            <a:ext cx="10343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2FEA0A-91D9-AD4F-ADFD-8F71380CFA53}"/>
              </a:ext>
            </a:extLst>
          </p:cNvPr>
          <p:cNvSpPr txBox="1"/>
          <p:nvPr/>
        </p:nvSpPr>
        <p:spPr>
          <a:xfrm>
            <a:off x="2277035" y="0"/>
            <a:ext cx="8398453" cy="769441"/>
          </a:xfrm>
          <a:prstGeom prst="rect">
            <a:avLst/>
          </a:prstGeom>
          <a:noFill/>
        </p:spPr>
        <p:txBody>
          <a:bodyPr wrap="none" rtlCol="0">
            <a:spAutoFit/>
          </a:bodyPr>
          <a:lstStyle/>
          <a:p>
            <a:r>
              <a:rPr lang="ru-RU" sz="4400" b="1" dirty="0">
                <a:solidFill>
                  <a:schemeClr val="accent5">
                    <a:lumMod val="20000"/>
                    <a:lumOff val="80000"/>
                  </a:schemeClr>
                </a:solidFill>
              </a:rPr>
              <a:t>Синергия космической радиации</a:t>
            </a:r>
          </a:p>
        </p:txBody>
      </p:sp>
    </p:spTree>
    <p:extLst>
      <p:ext uri="{BB962C8B-B14F-4D97-AF65-F5344CB8AC3E}">
        <p14:creationId xmlns:p14="http://schemas.microsoft.com/office/powerpoint/2010/main" val="268396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10E2B44-0AA5-0341-9AA6-2B37172C6D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9296" y="0"/>
            <a:ext cx="9693408" cy="6858000"/>
          </a:xfrm>
          <a:prstGeom prst="rect">
            <a:avLst/>
          </a:prstGeom>
        </p:spPr>
      </p:pic>
      <p:sp>
        <p:nvSpPr>
          <p:cNvPr id="8" name="TextBox 7">
            <a:extLst>
              <a:ext uri="{FF2B5EF4-FFF2-40B4-BE49-F238E27FC236}">
                <a16:creationId xmlns:a16="http://schemas.microsoft.com/office/drawing/2014/main" id="{52A4AC77-516C-8B4A-9EB1-500AA5482335}"/>
              </a:ext>
            </a:extLst>
          </p:cNvPr>
          <p:cNvSpPr txBox="1"/>
          <p:nvPr/>
        </p:nvSpPr>
        <p:spPr>
          <a:xfrm>
            <a:off x="3832697" y="0"/>
            <a:ext cx="4714689" cy="646331"/>
          </a:xfrm>
          <a:prstGeom prst="rect">
            <a:avLst/>
          </a:prstGeom>
          <a:noFill/>
        </p:spPr>
        <p:txBody>
          <a:bodyPr wrap="none" rtlCol="0">
            <a:spAutoFit/>
          </a:bodyPr>
          <a:lstStyle/>
          <a:p>
            <a:r>
              <a:rPr lang="ru-RU" sz="3600" b="1" dirty="0">
                <a:solidFill>
                  <a:schemeClr val="accent5">
                    <a:lumMod val="20000"/>
                    <a:lumOff val="80000"/>
                  </a:schemeClr>
                </a:solidFill>
              </a:rPr>
              <a:t>Нейтронная проблема</a:t>
            </a:r>
          </a:p>
        </p:txBody>
      </p:sp>
    </p:spTree>
    <p:extLst>
      <p:ext uri="{BB962C8B-B14F-4D97-AF65-F5344CB8AC3E}">
        <p14:creationId xmlns:p14="http://schemas.microsoft.com/office/powerpoint/2010/main" val="103491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89090" name="Object 2">
            <a:extLst>
              <a:ext uri="{FF2B5EF4-FFF2-40B4-BE49-F238E27FC236}">
                <a16:creationId xmlns:a16="http://schemas.microsoft.com/office/drawing/2014/main" id="{67ACB7DB-FEAB-9A43-A225-6EF6F746427A}"/>
              </a:ext>
            </a:extLst>
          </p:cNvPr>
          <p:cNvGraphicFramePr>
            <a:graphicFrameLocks noChangeAspect="1"/>
          </p:cNvGraphicFramePr>
          <p:nvPr>
            <p:extLst>
              <p:ext uri="{D42A27DB-BD31-4B8C-83A1-F6EECF244321}">
                <p14:modId xmlns:p14="http://schemas.microsoft.com/office/powerpoint/2010/main" val="2964252390"/>
              </p:ext>
            </p:extLst>
          </p:nvPr>
        </p:nvGraphicFramePr>
        <p:xfrm>
          <a:off x="3000375" y="1180649"/>
          <a:ext cx="5838825" cy="5417002"/>
        </p:xfrm>
        <a:graphic>
          <a:graphicData uri="http://schemas.openxmlformats.org/presentationml/2006/ole">
            <mc:AlternateContent xmlns:mc="http://schemas.openxmlformats.org/markup-compatibility/2006">
              <mc:Choice xmlns:v="urn:schemas-microsoft-com:vml" Requires="v">
                <p:oleObj spid="_x0000_s86035" r:id="rId4" imgW="6515100" imgH="6045200" progId="">
                  <p:embed/>
                </p:oleObj>
              </mc:Choice>
              <mc:Fallback>
                <p:oleObj r:id="rId4" imgW="6515100" imgH="6045200" progId="">
                  <p:embed/>
                  <p:pic>
                    <p:nvPicPr>
                      <p:cNvPr id="89090" name="Object 2">
                        <a:extLst>
                          <a:ext uri="{FF2B5EF4-FFF2-40B4-BE49-F238E27FC236}">
                            <a16:creationId xmlns:a16="http://schemas.microsoft.com/office/drawing/2014/main" id="{67ACB7DB-FEAB-9A43-A225-6EF6F74642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1180649"/>
                        <a:ext cx="5838825" cy="5417002"/>
                      </a:xfrm>
                      <a:prstGeom prst="rect">
                        <a:avLst/>
                      </a:prstGeom>
                      <a:noFill/>
                      <a:ln>
                        <a:noFill/>
                      </a:ln>
                      <a:extLst/>
                    </p:spPr>
                  </p:pic>
                </p:oleObj>
              </mc:Fallback>
            </mc:AlternateContent>
          </a:graphicData>
        </a:graphic>
      </p:graphicFrame>
      <p:sp>
        <p:nvSpPr>
          <p:cNvPr id="49155" name="Text Box 3">
            <a:extLst>
              <a:ext uri="{FF2B5EF4-FFF2-40B4-BE49-F238E27FC236}">
                <a16:creationId xmlns:a16="http://schemas.microsoft.com/office/drawing/2014/main" id="{4DF6AD40-A35E-104C-BC18-9B224CE41FCB}"/>
              </a:ext>
            </a:extLst>
          </p:cNvPr>
          <p:cNvSpPr txBox="1">
            <a:spLocks noChangeArrowheads="1"/>
          </p:cNvSpPr>
          <p:nvPr/>
        </p:nvSpPr>
        <p:spPr bwMode="auto">
          <a:xfrm>
            <a:off x="239486" y="0"/>
            <a:ext cx="11473543"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5pPr>
            <a:lvl6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6pPr>
            <a:lvl7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7pPr>
            <a:lvl8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8pPr>
            <a:lvl9pPr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cs typeface="Arial" panose="020B0604020202020204" pitchFamily="34" charset="0"/>
              </a:defRPr>
            </a:lvl9pPr>
          </a:lstStyle>
          <a:p>
            <a:pPr algn="ctr">
              <a:buClr>
                <a:srgbClr val="FFFF00"/>
              </a:buClr>
              <a:buSzPct val="100000"/>
              <a:buFont typeface="Arial" panose="020B0604020202020204" pitchFamily="34" charset="0"/>
              <a:buNone/>
              <a:defRPr/>
            </a:pPr>
            <a:r>
              <a:rPr lang="ru-RU" altLang="ru-RU" sz="3600" b="1" dirty="0">
                <a:solidFill>
                  <a:schemeClr val="accent5">
                    <a:lumMod val="40000"/>
                    <a:lumOff val="60000"/>
                  </a:schemeClr>
                </a:solidFill>
              </a:rPr>
              <a:t>Локальные нейтроны космических аппаратов</a:t>
            </a:r>
          </a:p>
        </p:txBody>
      </p:sp>
      <p:sp>
        <p:nvSpPr>
          <p:cNvPr id="89093" name="Text Box 5">
            <a:extLst>
              <a:ext uri="{FF2B5EF4-FFF2-40B4-BE49-F238E27FC236}">
                <a16:creationId xmlns:a16="http://schemas.microsoft.com/office/drawing/2014/main" id="{EFBCEAEE-DDE5-4146-95C9-84DA7C4DE3D6}"/>
              </a:ext>
            </a:extLst>
          </p:cNvPr>
          <p:cNvSpPr txBox="1">
            <a:spLocks noChangeArrowheads="1"/>
          </p:cNvSpPr>
          <p:nvPr/>
        </p:nvSpPr>
        <p:spPr bwMode="auto">
          <a:xfrm>
            <a:off x="9034739" y="4322083"/>
            <a:ext cx="2677336" cy="893834"/>
          </a:xfrm>
          <a:prstGeom prst="rect">
            <a:avLst/>
          </a:prstGeom>
          <a:solidFill>
            <a:schemeClr val="accent5">
              <a:lumMod val="20000"/>
              <a:lumOff val="80000"/>
            </a:schemeClr>
          </a:solidFill>
          <a:ln w="9525">
            <a:solidFill>
              <a:schemeClr val="tx1"/>
            </a:solidFill>
            <a:miter lim="800000"/>
            <a:headEnd/>
            <a:tailEnd/>
          </a:ln>
          <a:effectLs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93000"/>
              </a:lnSpc>
              <a:spcBef>
                <a:spcPct val="0"/>
              </a:spcBef>
              <a:buClr>
                <a:srgbClr val="000000"/>
              </a:buClr>
              <a:buFontTx/>
              <a:buNone/>
            </a:pPr>
            <a:r>
              <a:rPr lang="ru-RU" altLang="ru-RU" b="1" dirty="0">
                <a:latin typeface="Arial" panose="020B0604020202020204" pitchFamily="34" charset="0"/>
              </a:rPr>
              <a:t>Орбитальная </a:t>
            </a:r>
          </a:p>
          <a:p>
            <a:pPr algn="ctr">
              <a:lnSpc>
                <a:spcPct val="93000"/>
              </a:lnSpc>
              <a:spcBef>
                <a:spcPct val="0"/>
              </a:spcBef>
              <a:buClr>
                <a:srgbClr val="000000"/>
              </a:buClr>
              <a:buFontTx/>
              <a:buNone/>
            </a:pPr>
            <a:r>
              <a:rPr lang="ru-RU" altLang="ru-RU" b="1" dirty="0">
                <a:latin typeface="Arial" panose="020B0604020202020204" pitchFamily="34" charset="0"/>
              </a:rPr>
              <a:t>станция </a:t>
            </a:r>
            <a:endParaRPr lang="en-US" altLang="ru-RU" b="1" dirty="0">
              <a:latin typeface="Arial" panose="020B0604020202020204" pitchFamily="34" charset="0"/>
            </a:endParaRPr>
          </a:p>
        </p:txBody>
      </p:sp>
      <p:pic>
        <p:nvPicPr>
          <p:cNvPr id="2" name="Рисунок 1">
            <a:extLst>
              <a:ext uri="{FF2B5EF4-FFF2-40B4-BE49-F238E27FC236}">
                <a16:creationId xmlns:a16="http://schemas.microsoft.com/office/drawing/2014/main" id="{52CCF7F2-9BCE-BD4E-A125-FFAF6B4594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6687" y="4310742"/>
            <a:ext cx="2408520" cy="2155372"/>
          </a:xfrm>
          <a:prstGeom prst="rect">
            <a:avLst/>
          </a:prstGeom>
          <a:ln>
            <a:solidFill>
              <a:schemeClr val="bg1"/>
            </a:solidFill>
          </a:ln>
        </p:spPr>
      </p:pic>
      <p:pic>
        <p:nvPicPr>
          <p:cNvPr id="3" name="Рисунок 2">
            <a:extLst>
              <a:ext uri="{FF2B5EF4-FFF2-40B4-BE49-F238E27FC236}">
                <a16:creationId xmlns:a16="http://schemas.microsoft.com/office/drawing/2014/main" id="{407207A0-F987-5344-AECD-FA223E5BBB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42477" y="1524000"/>
            <a:ext cx="3444722" cy="1937656"/>
          </a:xfrm>
          <a:prstGeom prst="rect">
            <a:avLst/>
          </a:prstGeom>
          <a:ln>
            <a:solidFill>
              <a:schemeClr val="bg1"/>
            </a:solidFill>
          </a:ln>
        </p:spPr>
      </p:pic>
      <p:sp>
        <p:nvSpPr>
          <p:cNvPr id="4" name="Стрелка вправо 3">
            <a:extLst>
              <a:ext uri="{FF2B5EF4-FFF2-40B4-BE49-F238E27FC236}">
                <a16:creationId xmlns:a16="http://schemas.microsoft.com/office/drawing/2014/main" id="{05A12B99-F3D4-2849-A5EA-52DA2A1BE8AB}"/>
              </a:ext>
            </a:extLst>
          </p:cNvPr>
          <p:cNvSpPr/>
          <p:nvPr/>
        </p:nvSpPr>
        <p:spPr>
          <a:xfrm rot="20159427">
            <a:off x="3202969" y="5449569"/>
            <a:ext cx="1387514" cy="3308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a:extLst>
              <a:ext uri="{FF2B5EF4-FFF2-40B4-BE49-F238E27FC236}">
                <a16:creationId xmlns:a16="http://schemas.microsoft.com/office/drawing/2014/main" id="{C1EC1F0A-FE1C-3342-B4D1-BF377701AAFC}"/>
              </a:ext>
            </a:extLst>
          </p:cNvPr>
          <p:cNvSpPr/>
          <p:nvPr/>
        </p:nvSpPr>
        <p:spPr>
          <a:xfrm rot="12437222" flipV="1">
            <a:off x="8019550" y="3575822"/>
            <a:ext cx="1175135" cy="335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983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atmosphere">
            <a:extLst>
              <a:ext uri="{FF2B5EF4-FFF2-40B4-BE49-F238E27FC236}">
                <a16:creationId xmlns:a16="http://schemas.microsoft.com/office/drawing/2014/main" id="{1A10E402-F13E-2645-A911-F5413C6981F1}"/>
              </a:ext>
            </a:extLst>
          </p:cNvPr>
          <p:cNvPicPr>
            <a:picLocks noChangeAspect="1" noChangeArrowheads="1"/>
          </p:cNvPicPr>
          <p:nvPr/>
        </p:nvPicPr>
        <p:blipFill>
          <a:blip r:embed="rId2">
            <a:lum bright="-24000" contrast="6000"/>
            <a:extLst>
              <a:ext uri="{28A0092B-C50C-407E-A947-70E740481C1C}">
                <a14:useLocalDpi xmlns:a14="http://schemas.microsoft.com/office/drawing/2010/main"/>
              </a:ext>
            </a:extLst>
          </a:blip>
          <a:srcRect/>
          <a:stretch>
            <a:fillRect/>
          </a:stretch>
        </p:blipFill>
        <p:spPr bwMode="auto">
          <a:xfrm rot="16200000">
            <a:off x="5038128" y="-267981"/>
            <a:ext cx="6871946" cy="74357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4F2D8B-61F0-9940-9C88-22F0807C2B17}"/>
              </a:ext>
            </a:extLst>
          </p:cNvPr>
          <p:cNvSpPr txBox="1"/>
          <p:nvPr/>
        </p:nvSpPr>
        <p:spPr>
          <a:xfrm>
            <a:off x="8275526" y="1117765"/>
            <a:ext cx="1690575" cy="461665"/>
          </a:xfrm>
          <a:prstGeom prst="rect">
            <a:avLst/>
          </a:prstGeom>
          <a:solidFill>
            <a:schemeClr val="bg1"/>
          </a:solidFill>
        </p:spPr>
        <p:txBody>
          <a:bodyPr wrap="square" rtlCol="0">
            <a:spAutoFit/>
          </a:bodyPr>
          <a:lstStyle/>
          <a:p>
            <a:r>
              <a:rPr lang="ru-RU" sz="2400" b="1" dirty="0"/>
              <a:t>1 </a:t>
            </a:r>
            <a:r>
              <a:rPr lang="ru-RU" sz="2400" b="1" dirty="0" err="1"/>
              <a:t>мЗв</a:t>
            </a:r>
            <a:r>
              <a:rPr lang="ru-RU" sz="2400" b="1" dirty="0"/>
              <a:t>/год</a:t>
            </a:r>
          </a:p>
        </p:txBody>
      </p:sp>
      <p:sp>
        <p:nvSpPr>
          <p:cNvPr id="9" name="Полилиния 8">
            <a:extLst>
              <a:ext uri="{FF2B5EF4-FFF2-40B4-BE49-F238E27FC236}">
                <a16:creationId xmlns:a16="http://schemas.microsoft.com/office/drawing/2014/main" id="{BAC72DEF-EA13-954E-80FA-5CB9C9F2ECDA}"/>
              </a:ext>
            </a:extLst>
          </p:cNvPr>
          <p:cNvSpPr/>
          <p:nvPr/>
        </p:nvSpPr>
        <p:spPr>
          <a:xfrm rot="389144">
            <a:off x="6367949" y="42705"/>
            <a:ext cx="898041" cy="6862446"/>
          </a:xfrm>
          <a:custGeom>
            <a:avLst/>
            <a:gdLst>
              <a:gd name="connsiteX0" fmla="*/ 539402 w 898041"/>
              <a:gd name="connsiteY0" fmla="*/ 0 h 6862446"/>
              <a:gd name="connsiteX1" fmla="*/ 105648 w 898041"/>
              <a:gd name="connsiteY1" fmla="*/ 1969477 h 6862446"/>
              <a:gd name="connsiteX2" fmla="*/ 140 w 898041"/>
              <a:gd name="connsiteY2" fmla="*/ 3141785 h 6862446"/>
              <a:gd name="connsiteX3" fmla="*/ 117371 w 898041"/>
              <a:gd name="connsiteY3" fmla="*/ 4431323 h 6862446"/>
              <a:gd name="connsiteX4" fmla="*/ 433894 w 898041"/>
              <a:gd name="connsiteY4" fmla="*/ 5603631 h 6862446"/>
              <a:gd name="connsiteX5" fmla="*/ 797310 w 898041"/>
              <a:gd name="connsiteY5" fmla="*/ 6693877 h 6862446"/>
              <a:gd name="connsiteX6" fmla="*/ 891094 w 898041"/>
              <a:gd name="connsiteY6" fmla="*/ 6846277 h 6862446"/>
              <a:gd name="connsiteX7" fmla="*/ 891094 w 898041"/>
              <a:gd name="connsiteY7" fmla="*/ 6858000 h 6862446"/>
              <a:gd name="connsiteX8" fmla="*/ 891094 w 898041"/>
              <a:gd name="connsiteY8" fmla="*/ 6858000 h 68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41" h="6862446">
                <a:moveTo>
                  <a:pt x="539402" y="0"/>
                </a:moveTo>
                <a:cubicBezTo>
                  <a:pt x="367463" y="722923"/>
                  <a:pt x="195525" y="1445846"/>
                  <a:pt x="105648" y="1969477"/>
                </a:cubicBezTo>
                <a:cubicBezTo>
                  <a:pt x="15771" y="2493108"/>
                  <a:pt x="-1814" y="2731477"/>
                  <a:pt x="140" y="3141785"/>
                </a:cubicBezTo>
                <a:cubicBezTo>
                  <a:pt x="2094" y="3552093"/>
                  <a:pt x="45079" y="4021015"/>
                  <a:pt x="117371" y="4431323"/>
                </a:cubicBezTo>
                <a:cubicBezTo>
                  <a:pt x="189663" y="4841631"/>
                  <a:pt x="320571" y="5226539"/>
                  <a:pt x="433894" y="5603631"/>
                </a:cubicBezTo>
                <a:cubicBezTo>
                  <a:pt x="547217" y="5980723"/>
                  <a:pt x="721110" y="6486769"/>
                  <a:pt x="797310" y="6693877"/>
                </a:cubicBezTo>
                <a:cubicBezTo>
                  <a:pt x="873510" y="6900985"/>
                  <a:pt x="891094" y="6846277"/>
                  <a:pt x="891094" y="6846277"/>
                </a:cubicBezTo>
                <a:cubicBezTo>
                  <a:pt x="906725" y="6873631"/>
                  <a:pt x="891094" y="6858000"/>
                  <a:pt x="891094" y="6858000"/>
                </a:cubicBezTo>
                <a:lnTo>
                  <a:pt x="891094" y="685800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4832F15C-0FC3-F94B-9DC2-2DD59CBD7862}"/>
              </a:ext>
            </a:extLst>
          </p:cNvPr>
          <p:cNvSpPr txBox="1"/>
          <p:nvPr/>
        </p:nvSpPr>
        <p:spPr>
          <a:xfrm>
            <a:off x="6152679" y="2099396"/>
            <a:ext cx="1814920" cy="461665"/>
          </a:xfrm>
          <a:prstGeom prst="rect">
            <a:avLst/>
          </a:prstGeom>
          <a:solidFill>
            <a:schemeClr val="bg1"/>
          </a:solidFill>
        </p:spPr>
        <p:txBody>
          <a:bodyPr wrap="none" rtlCol="0">
            <a:spAutoFit/>
          </a:bodyPr>
          <a:lstStyle/>
          <a:p>
            <a:r>
              <a:rPr lang="ru-RU" sz="2400" b="1" dirty="0"/>
              <a:t>220 </a:t>
            </a:r>
            <a:r>
              <a:rPr lang="ru-RU" sz="2400" b="1" dirty="0" err="1"/>
              <a:t>мЗв</a:t>
            </a:r>
            <a:r>
              <a:rPr lang="ru-RU" sz="2400" b="1" dirty="0"/>
              <a:t>/год</a:t>
            </a:r>
          </a:p>
        </p:txBody>
      </p:sp>
      <p:sp>
        <p:nvSpPr>
          <p:cNvPr id="16" name="TextBox 15">
            <a:extLst>
              <a:ext uri="{FF2B5EF4-FFF2-40B4-BE49-F238E27FC236}">
                <a16:creationId xmlns:a16="http://schemas.microsoft.com/office/drawing/2014/main" id="{29ADA74A-9AB6-6C4C-9FA8-FE40165C1234}"/>
              </a:ext>
            </a:extLst>
          </p:cNvPr>
          <p:cNvSpPr txBox="1"/>
          <p:nvPr/>
        </p:nvSpPr>
        <p:spPr>
          <a:xfrm>
            <a:off x="255439" y="99917"/>
            <a:ext cx="6840912" cy="707886"/>
          </a:xfrm>
          <a:prstGeom prst="rect">
            <a:avLst/>
          </a:prstGeom>
          <a:noFill/>
        </p:spPr>
        <p:txBody>
          <a:bodyPr wrap="none" rtlCol="0">
            <a:spAutoFit/>
          </a:bodyPr>
          <a:lstStyle/>
          <a:p>
            <a:r>
              <a:rPr lang="ru-RU" sz="4000" b="1" dirty="0">
                <a:solidFill>
                  <a:schemeClr val="accent5">
                    <a:lumMod val="20000"/>
                    <a:lumOff val="80000"/>
                  </a:schemeClr>
                </a:solidFill>
              </a:rPr>
              <a:t>Дозовые нагрузки в космосе  </a:t>
            </a:r>
          </a:p>
        </p:txBody>
      </p:sp>
      <p:sp>
        <p:nvSpPr>
          <p:cNvPr id="3" name="TextBox 2">
            <a:extLst>
              <a:ext uri="{FF2B5EF4-FFF2-40B4-BE49-F238E27FC236}">
                <a16:creationId xmlns:a16="http://schemas.microsoft.com/office/drawing/2014/main" id="{2A02064F-A2EA-4041-9F03-61178B9F84C1}"/>
              </a:ext>
            </a:extLst>
          </p:cNvPr>
          <p:cNvSpPr txBox="1"/>
          <p:nvPr/>
        </p:nvSpPr>
        <p:spPr>
          <a:xfrm>
            <a:off x="8104978" y="5068830"/>
            <a:ext cx="1661865" cy="461665"/>
          </a:xfrm>
          <a:prstGeom prst="rect">
            <a:avLst/>
          </a:prstGeom>
          <a:solidFill>
            <a:schemeClr val="bg1"/>
          </a:solidFill>
        </p:spPr>
        <p:txBody>
          <a:bodyPr wrap="none" rtlCol="0">
            <a:spAutoFit/>
          </a:bodyPr>
          <a:lstStyle/>
          <a:p>
            <a:r>
              <a:rPr lang="ru-RU" sz="2400" b="1" dirty="0"/>
              <a:t>10 </a:t>
            </a:r>
            <a:r>
              <a:rPr lang="ru-RU" sz="2400" b="1" dirty="0" err="1"/>
              <a:t>мЗв</a:t>
            </a:r>
            <a:r>
              <a:rPr lang="ru-RU" sz="2400" b="1" dirty="0"/>
              <a:t>/год</a:t>
            </a:r>
          </a:p>
        </p:txBody>
      </p:sp>
      <p:cxnSp>
        <p:nvCxnSpPr>
          <p:cNvPr id="7" name="Прямая со стрелкой 6">
            <a:extLst>
              <a:ext uri="{FF2B5EF4-FFF2-40B4-BE49-F238E27FC236}">
                <a16:creationId xmlns:a16="http://schemas.microsoft.com/office/drawing/2014/main" id="{D54EC2A0-FC35-674F-852A-7F22F80664A6}"/>
              </a:ext>
            </a:extLst>
          </p:cNvPr>
          <p:cNvCxnSpPr>
            <a:cxnSpLocks/>
          </p:cNvCxnSpPr>
          <p:nvPr/>
        </p:nvCxnSpPr>
        <p:spPr>
          <a:xfrm flipH="1">
            <a:off x="6447961" y="3473928"/>
            <a:ext cx="267289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B3715A-E5E6-7346-8137-2641F809B7AA}"/>
              </a:ext>
            </a:extLst>
          </p:cNvPr>
          <p:cNvSpPr txBox="1"/>
          <p:nvPr/>
        </p:nvSpPr>
        <p:spPr>
          <a:xfrm>
            <a:off x="7338349" y="3473928"/>
            <a:ext cx="851515" cy="369332"/>
          </a:xfrm>
          <a:prstGeom prst="rect">
            <a:avLst/>
          </a:prstGeom>
          <a:noFill/>
        </p:spPr>
        <p:txBody>
          <a:bodyPr wrap="none" rtlCol="0">
            <a:spAutoFit/>
          </a:bodyPr>
          <a:lstStyle/>
          <a:p>
            <a:r>
              <a:rPr lang="ru-RU" dirty="0">
                <a:solidFill>
                  <a:schemeClr val="bg1"/>
                </a:solidFill>
              </a:rPr>
              <a:t>400 км</a:t>
            </a:r>
          </a:p>
        </p:txBody>
      </p:sp>
      <p:sp>
        <p:nvSpPr>
          <p:cNvPr id="18" name="Полилиния 17">
            <a:extLst>
              <a:ext uri="{FF2B5EF4-FFF2-40B4-BE49-F238E27FC236}">
                <a16:creationId xmlns:a16="http://schemas.microsoft.com/office/drawing/2014/main" id="{4E6C7F64-AE30-7C47-8A35-310005DAADF5}"/>
              </a:ext>
            </a:extLst>
          </p:cNvPr>
          <p:cNvSpPr/>
          <p:nvPr/>
        </p:nvSpPr>
        <p:spPr>
          <a:xfrm rot="389144">
            <a:off x="8711306" y="3457167"/>
            <a:ext cx="475320" cy="1765640"/>
          </a:xfrm>
          <a:custGeom>
            <a:avLst/>
            <a:gdLst>
              <a:gd name="connsiteX0" fmla="*/ 539402 w 898041"/>
              <a:gd name="connsiteY0" fmla="*/ 0 h 6862446"/>
              <a:gd name="connsiteX1" fmla="*/ 105648 w 898041"/>
              <a:gd name="connsiteY1" fmla="*/ 1969477 h 6862446"/>
              <a:gd name="connsiteX2" fmla="*/ 140 w 898041"/>
              <a:gd name="connsiteY2" fmla="*/ 3141785 h 6862446"/>
              <a:gd name="connsiteX3" fmla="*/ 117371 w 898041"/>
              <a:gd name="connsiteY3" fmla="*/ 4431323 h 6862446"/>
              <a:gd name="connsiteX4" fmla="*/ 433894 w 898041"/>
              <a:gd name="connsiteY4" fmla="*/ 5603631 h 6862446"/>
              <a:gd name="connsiteX5" fmla="*/ 797310 w 898041"/>
              <a:gd name="connsiteY5" fmla="*/ 6693877 h 6862446"/>
              <a:gd name="connsiteX6" fmla="*/ 891094 w 898041"/>
              <a:gd name="connsiteY6" fmla="*/ 6846277 h 6862446"/>
              <a:gd name="connsiteX7" fmla="*/ 891094 w 898041"/>
              <a:gd name="connsiteY7" fmla="*/ 6858000 h 6862446"/>
              <a:gd name="connsiteX8" fmla="*/ 891094 w 898041"/>
              <a:gd name="connsiteY8" fmla="*/ 6858000 h 68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41" h="6862446">
                <a:moveTo>
                  <a:pt x="539402" y="0"/>
                </a:moveTo>
                <a:cubicBezTo>
                  <a:pt x="367463" y="722923"/>
                  <a:pt x="195525" y="1445846"/>
                  <a:pt x="105648" y="1969477"/>
                </a:cubicBezTo>
                <a:cubicBezTo>
                  <a:pt x="15771" y="2493108"/>
                  <a:pt x="-1814" y="2731477"/>
                  <a:pt x="140" y="3141785"/>
                </a:cubicBezTo>
                <a:cubicBezTo>
                  <a:pt x="2094" y="3552093"/>
                  <a:pt x="45079" y="4021015"/>
                  <a:pt x="117371" y="4431323"/>
                </a:cubicBezTo>
                <a:cubicBezTo>
                  <a:pt x="189663" y="4841631"/>
                  <a:pt x="320571" y="5226539"/>
                  <a:pt x="433894" y="5603631"/>
                </a:cubicBezTo>
                <a:cubicBezTo>
                  <a:pt x="547217" y="5980723"/>
                  <a:pt x="721110" y="6486769"/>
                  <a:pt x="797310" y="6693877"/>
                </a:cubicBezTo>
                <a:cubicBezTo>
                  <a:pt x="873510" y="6900985"/>
                  <a:pt x="891094" y="6846277"/>
                  <a:pt x="891094" y="6846277"/>
                </a:cubicBezTo>
                <a:cubicBezTo>
                  <a:pt x="906725" y="6873631"/>
                  <a:pt x="891094" y="6858000"/>
                  <a:pt x="891094" y="6858000"/>
                </a:cubicBezTo>
                <a:lnTo>
                  <a:pt x="891094" y="685800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9" name="Прямая со стрелкой 18">
            <a:extLst>
              <a:ext uri="{FF2B5EF4-FFF2-40B4-BE49-F238E27FC236}">
                <a16:creationId xmlns:a16="http://schemas.microsoft.com/office/drawing/2014/main" id="{CB4127BC-09AD-F048-AC05-579A0BEB2974}"/>
              </a:ext>
            </a:extLst>
          </p:cNvPr>
          <p:cNvCxnSpPr>
            <a:cxnSpLocks/>
          </p:cNvCxnSpPr>
          <p:nvPr/>
        </p:nvCxnSpPr>
        <p:spPr>
          <a:xfrm flipH="1">
            <a:off x="8715737" y="4339987"/>
            <a:ext cx="61004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Прямоугольник 20">
            <a:extLst>
              <a:ext uri="{FF2B5EF4-FFF2-40B4-BE49-F238E27FC236}">
                <a16:creationId xmlns:a16="http://schemas.microsoft.com/office/drawing/2014/main" id="{615A300E-2F4E-9047-B43B-202AF40B6830}"/>
              </a:ext>
            </a:extLst>
          </p:cNvPr>
          <p:cNvSpPr/>
          <p:nvPr/>
        </p:nvSpPr>
        <p:spPr>
          <a:xfrm>
            <a:off x="8603644" y="4343168"/>
            <a:ext cx="734496" cy="369332"/>
          </a:xfrm>
          <a:prstGeom prst="rect">
            <a:avLst/>
          </a:prstGeom>
        </p:spPr>
        <p:txBody>
          <a:bodyPr wrap="none">
            <a:spAutoFit/>
          </a:bodyPr>
          <a:lstStyle/>
          <a:p>
            <a:r>
              <a:rPr lang="ru-RU" dirty="0">
                <a:solidFill>
                  <a:schemeClr val="bg1"/>
                </a:solidFill>
              </a:rPr>
              <a:t>10 км</a:t>
            </a:r>
          </a:p>
        </p:txBody>
      </p:sp>
      <p:sp>
        <p:nvSpPr>
          <p:cNvPr id="6" name="Прямоугольник 5">
            <a:extLst>
              <a:ext uri="{FF2B5EF4-FFF2-40B4-BE49-F238E27FC236}">
                <a16:creationId xmlns:a16="http://schemas.microsoft.com/office/drawing/2014/main" id="{E7C193AC-2822-9B4A-B467-C17E63EBC562}"/>
              </a:ext>
            </a:extLst>
          </p:cNvPr>
          <p:cNvSpPr/>
          <p:nvPr/>
        </p:nvSpPr>
        <p:spPr>
          <a:xfrm>
            <a:off x="8326678" y="1675395"/>
            <a:ext cx="1639423" cy="461665"/>
          </a:xfrm>
          <a:prstGeom prst="rect">
            <a:avLst/>
          </a:prstGeom>
          <a:solidFill>
            <a:schemeClr val="bg1"/>
          </a:solidFill>
        </p:spPr>
        <p:txBody>
          <a:bodyPr wrap="none">
            <a:spAutoFit/>
          </a:bodyPr>
          <a:lstStyle/>
          <a:p>
            <a:r>
              <a:rPr lang="ru-RU" sz="2400" b="1" dirty="0">
                <a:cs typeface="Times New Roman" pitchFamily="18" charset="0"/>
              </a:rPr>
              <a:t>20</a:t>
            </a:r>
            <a:r>
              <a:rPr lang="ru-RU" sz="2400" b="1" baseline="30000" dirty="0">
                <a:cs typeface="Times New Roman" pitchFamily="18" charset="0"/>
              </a:rPr>
              <a:t> </a:t>
            </a:r>
            <a:r>
              <a:rPr lang="ru-RU" sz="2400" b="1" dirty="0" err="1">
                <a:cs typeface="Times New Roman" pitchFamily="18" charset="0"/>
              </a:rPr>
              <a:t>мЗв</a:t>
            </a:r>
            <a:r>
              <a:rPr lang="ru-RU" sz="2400" b="1" dirty="0">
                <a:cs typeface="Times New Roman" pitchFamily="18" charset="0"/>
              </a:rPr>
              <a:t>/год</a:t>
            </a:r>
            <a:endParaRPr lang="ru-RU" sz="2400" b="1" dirty="0"/>
          </a:p>
        </p:txBody>
      </p:sp>
      <p:pic>
        <p:nvPicPr>
          <p:cNvPr id="8" name="Рисунок 7">
            <a:extLst>
              <a:ext uri="{FF2B5EF4-FFF2-40B4-BE49-F238E27FC236}">
                <a16:creationId xmlns:a16="http://schemas.microsoft.com/office/drawing/2014/main" id="{54B2CD67-039C-0149-A90B-125BCC63C1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6521" y="1659858"/>
            <a:ext cx="474173" cy="477907"/>
          </a:xfrm>
          <a:prstGeom prst="rect">
            <a:avLst/>
          </a:prstGeom>
        </p:spPr>
      </p:pic>
    </p:spTree>
    <p:extLst>
      <p:ext uri="{BB962C8B-B14F-4D97-AF65-F5344CB8AC3E}">
        <p14:creationId xmlns:p14="http://schemas.microsoft.com/office/powerpoint/2010/main" val="400647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1" name="Picture 3" descr="milky_way_top">
            <a:extLst>
              <a:ext uri="{FF2B5EF4-FFF2-40B4-BE49-F238E27FC236}">
                <a16:creationId xmlns:a16="http://schemas.microsoft.com/office/drawing/2014/main" id="{33534E36-6CF1-C040-B27A-9329BA15E8AD}"/>
              </a:ext>
            </a:extLst>
          </p:cNvPr>
          <p:cNvPicPr>
            <a:picLocks noChangeAspect="1" noChangeArrowheads="1"/>
          </p:cNvPicPr>
          <p:nvPr/>
        </p:nvPicPr>
        <p:blipFill>
          <a:blip r:embed="rId2">
            <a:extLst>
              <a:ext uri="{BEBA8EAE-BF5A-486C-A8C5-ECC9F3942E4B}">
                <a14:imgProps xmlns:a14="http://schemas.microsoft.com/office/drawing/2010/main">
                  <a14:imgLayer>
                    <a14:imgEffect>
                      <a14:brightnessContrast bright="-38000"/>
                    </a14:imgEffect>
                  </a14:imgLayer>
                </a14:imgProps>
              </a:ext>
              <a:ext uri="{28A0092B-C50C-407E-A947-70E740481C1C}">
                <a14:useLocalDpi xmlns:a14="http://schemas.microsoft.com/office/drawing/2010/main"/>
              </a:ext>
            </a:extLst>
          </a:blip>
          <a:srcRect/>
          <a:stretch>
            <a:fillRect/>
          </a:stretch>
        </p:blipFill>
        <p:spPr bwMode="auto">
          <a:xfrm>
            <a:off x="3863975" y="1196975"/>
            <a:ext cx="48768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Freeform 5">
            <a:extLst>
              <a:ext uri="{FF2B5EF4-FFF2-40B4-BE49-F238E27FC236}">
                <a16:creationId xmlns:a16="http://schemas.microsoft.com/office/drawing/2014/main" id="{E337E254-C5CE-CD40-8174-F87816E36A65}"/>
              </a:ext>
            </a:extLst>
          </p:cNvPr>
          <p:cNvSpPr>
            <a:spLocks/>
          </p:cNvSpPr>
          <p:nvPr/>
        </p:nvSpPr>
        <p:spPr bwMode="auto">
          <a:xfrm>
            <a:off x="4602163" y="1776414"/>
            <a:ext cx="2786062" cy="3227387"/>
          </a:xfrm>
          <a:custGeom>
            <a:avLst/>
            <a:gdLst>
              <a:gd name="T0" fmla="*/ 2147483647 w 1755"/>
              <a:gd name="T1" fmla="*/ 2147483647 h 2033"/>
              <a:gd name="T2" fmla="*/ 2147483647 w 1755"/>
              <a:gd name="T3" fmla="*/ 2147483647 h 2033"/>
              <a:gd name="T4" fmla="*/ 2147483647 w 1755"/>
              <a:gd name="T5" fmla="*/ 2147483647 h 2033"/>
              <a:gd name="T6" fmla="*/ 2147483647 w 1755"/>
              <a:gd name="T7" fmla="*/ 2147483647 h 2033"/>
              <a:gd name="T8" fmla="*/ 2147483647 w 1755"/>
              <a:gd name="T9" fmla="*/ 2147483647 h 2033"/>
              <a:gd name="T10" fmla="*/ 2147483647 w 1755"/>
              <a:gd name="T11" fmla="*/ 2147483647 h 2033"/>
              <a:gd name="T12" fmla="*/ 2147483647 w 1755"/>
              <a:gd name="T13" fmla="*/ 2147483647 h 2033"/>
              <a:gd name="T14" fmla="*/ 2147483647 w 1755"/>
              <a:gd name="T15" fmla="*/ 2147483647 h 2033"/>
              <a:gd name="T16" fmla="*/ 2147483647 w 1755"/>
              <a:gd name="T17" fmla="*/ 2147483647 h 2033"/>
              <a:gd name="T18" fmla="*/ 2147483647 w 1755"/>
              <a:gd name="T19" fmla="*/ 2147483647 h 2033"/>
              <a:gd name="T20" fmla="*/ 2147483647 w 1755"/>
              <a:gd name="T21" fmla="*/ 2147483647 h 2033"/>
              <a:gd name="T22" fmla="*/ 2147483647 w 1755"/>
              <a:gd name="T23" fmla="*/ 2147483647 h 2033"/>
              <a:gd name="T24" fmla="*/ 2147483647 w 1755"/>
              <a:gd name="T25" fmla="*/ 2147483647 h 2033"/>
              <a:gd name="T26" fmla="*/ 2147483647 w 1755"/>
              <a:gd name="T27" fmla="*/ 2147483647 h 2033"/>
              <a:gd name="T28" fmla="*/ 2147483647 w 1755"/>
              <a:gd name="T29" fmla="*/ 2147483647 h 2033"/>
              <a:gd name="T30" fmla="*/ 2147483647 w 1755"/>
              <a:gd name="T31" fmla="*/ 2147483647 h 2033"/>
              <a:gd name="T32" fmla="*/ 2147483647 w 1755"/>
              <a:gd name="T33" fmla="*/ 2147483647 h 2033"/>
              <a:gd name="T34" fmla="*/ 2147483647 w 1755"/>
              <a:gd name="T35" fmla="*/ 2147483647 h 2033"/>
              <a:gd name="T36" fmla="*/ 2147483647 w 1755"/>
              <a:gd name="T37" fmla="*/ 2147483647 h 2033"/>
              <a:gd name="T38" fmla="*/ 2147483647 w 1755"/>
              <a:gd name="T39" fmla="*/ 2147483647 h 2033"/>
              <a:gd name="T40" fmla="*/ 2147483647 w 1755"/>
              <a:gd name="T41" fmla="*/ 2147483647 h 2033"/>
              <a:gd name="T42" fmla="*/ 2147483647 w 1755"/>
              <a:gd name="T43" fmla="*/ 2147483647 h 2033"/>
              <a:gd name="T44" fmla="*/ 2147483647 w 1755"/>
              <a:gd name="T45" fmla="*/ 2147483647 h 2033"/>
              <a:gd name="T46" fmla="*/ 2147483647 w 1755"/>
              <a:gd name="T47" fmla="*/ 2147483647 h 2033"/>
              <a:gd name="T48" fmla="*/ 2147483647 w 1755"/>
              <a:gd name="T49" fmla="*/ 2147483647 h 2033"/>
              <a:gd name="T50" fmla="*/ 2147483647 w 1755"/>
              <a:gd name="T51" fmla="*/ 2147483647 h 2033"/>
              <a:gd name="T52" fmla="*/ 2147483647 w 1755"/>
              <a:gd name="T53" fmla="*/ 2147483647 h 2033"/>
              <a:gd name="T54" fmla="*/ 2147483647 w 1755"/>
              <a:gd name="T55" fmla="*/ 2147483647 h 2033"/>
              <a:gd name="T56" fmla="*/ 2147483647 w 1755"/>
              <a:gd name="T57" fmla="*/ 2147483647 h 2033"/>
              <a:gd name="T58" fmla="*/ 2147483647 w 1755"/>
              <a:gd name="T59" fmla="*/ 2147483647 h 2033"/>
              <a:gd name="T60" fmla="*/ 2147483647 w 1755"/>
              <a:gd name="T61" fmla="*/ 2147483647 h 2033"/>
              <a:gd name="T62" fmla="*/ 2147483647 w 1755"/>
              <a:gd name="T63" fmla="*/ 2147483647 h 2033"/>
              <a:gd name="T64" fmla="*/ 2147483647 w 1755"/>
              <a:gd name="T65" fmla="*/ 2147483647 h 2033"/>
              <a:gd name="T66" fmla="*/ 2147483647 w 1755"/>
              <a:gd name="T67" fmla="*/ 2147483647 h 2033"/>
              <a:gd name="T68" fmla="*/ 2147483647 w 1755"/>
              <a:gd name="T69" fmla="*/ 2147483647 h 2033"/>
              <a:gd name="T70" fmla="*/ 2147483647 w 1755"/>
              <a:gd name="T71" fmla="*/ 2147483647 h 2033"/>
              <a:gd name="T72" fmla="*/ 2147483647 w 1755"/>
              <a:gd name="T73" fmla="*/ 2147483647 h 2033"/>
              <a:gd name="T74" fmla="*/ 2147483647 w 1755"/>
              <a:gd name="T75" fmla="*/ 2147483647 h 2033"/>
              <a:gd name="T76" fmla="*/ 2147483647 w 1755"/>
              <a:gd name="T77" fmla="*/ 2147483647 h 2033"/>
              <a:gd name="T78" fmla="*/ 2147483647 w 1755"/>
              <a:gd name="T79" fmla="*/ 2147483647 h 2033"/>
              <a:gd name="T80" fmla="*/ 2147483647 w 1755"/>
              <a:gd name="T81" fmla="*/ 2147483647 h 2033"/>
              <a:gd name="T82" fmla="*/ 2147483647 w 1755"/>
              <a:gd name="T83" fmla="*/ 2147483647 h 2033"/>
              <a:gd name="T84" fmla="*/ 2147483647 w 1755"/>
              <a:gd name="T85" fmla="*/ 2147483647 h 2033"/>
              <a:gd name="T86" fmla="*/ 2147483647 w 1755"/>
              <a:gd name="T87" fmla="*/ 2147483647 h 2033"/>
              <a:gd name="T88" fmla="*/ 2147483647 w 1755"/>
              <a:gd name="T89" fmla="*/ 2147483647 h 2033"/>
              <a:gd name="T90" fmla="*/ 2147483647 w 1755"/>
              <a:gd name="T91" fmla="*/ 2147483647 h 2033"/>
              <a:gd name="T92" fmla="*/ 2147483647 w 1755"/>
              <a:gd name="T93" fmla="*/ 2147483647 h 2033"/>
              <a:gd name="T94" fmla="*/ 2147483647 w 1755"/>
              <a:gd name="T95" fmla="*/ 2147483647 h 2033"/>
              <a:gd name="T96" fmla="*/ 2147483647 w 1755"/>
              <a:gd name="T97" fmla="*/ 2147483647 h 2033"/>
              <a:gd name="T98" fmla="*/ 2147483647 w 1755"/>
              <a:gd name="T99" fmla="*/ 2147483647 h 2033"/>
              <a:gd name="T100" fmla="*/ 2147483647 w 1755"/>
              <a:gd name="T101" fmla="*/ 2147483647 h 2033"/>
              <a:gd name="T102" fmla="*/ 2147483647 w 1755"/>
              <a:gd name="T103" fmla="*/ 2147483647 h 2033"/>
              <a:gd name="T104" fmla="*/ 2147483647 w 1755"/>
              <a:gd name="T105" fmla="*/ 2147483647 h 2033"/>
              <a:gd name="T106" fmla="*/ 2147483647 w 1755"/>
              <a:gd name="T107" fmla="*/ 2147483647 h 2033"/>
              <a:gd name="T108" fmla="*/ 2147483647 w 1755"/>
              <a:gd name="T109" fmla="*/ 2147483647 h 2033"/>
              <a:gd name="T110" fmla="*/ 2147483647 w 1755"/>
              <a:gd name="T111" fmla="*/ 2147483647 h 2033"/>
              <a:gd name="T112" fmla="*/ 2147483647 w 1755"/>
              <a:gd name="T113" fmla="*/ 2147483647 h 2033"/>
              <a:gd name="T114" fmla="*/ 2147483647 w 1755"/>
              <a:gd name="T115" fmla="*/ 2147483647 h 2033"/>
              <a:gd name="T116" fmla="*/ 2147483647 w 1755"/>
              <a:gd name="T117" fmla="*/ 2147483647 h 2033"/>
              <a:gd name="T118" fmla="*/ 2147483647 w 1755"/>
              <a:gd name="T119" fmla="*/ 2147483647 h 2033"/>
              <a:gd name="T120" fmla="*/ 2147483647 w 1755"/>
              <a:gd name="T121" fmla="*/ 2147483647 h 2033"/>
              <a:gd name="T122" fmla="*/ 2147483647 w 1755"/>
              <a:gd name="T123" fmla="*/ 2147483647 h 2033"/>
              <a:gd name="T124" fmla="*/ 2147483647 w 1755"/>
              <a:gd name="T125" fmla="*/ 2147483647 h 20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55" h="2033">
                <a:moveTo>
                  <a:pt x="653" y="185"/>
                </a:moveTo>
                <a:cubicBezTo>
                  <a:pt x="656" y="158"/>
                  <a:pt x="650" y="129"/>
                  <a:pt x="661" y="105"/>
                </a:cubicBezTo>
                <a:cubicBezTo>
                  <a:pt x="676" y="74"/>
                  <a:pt x="748" y="32"/>
                  <a:pt x="781" y="25"/>
                </a:cubicBezTo>
                <a:cubicBezTo>
                  <a:pt x="789" y="20"/>
                  <a:pt x="795" y="10"/>
                  <a:pt x="805" y="9"/>
                </a:cubicBezTo>
                <a:cubicBezTo>
                  <a:pt x="908" y="0"/>
                  <a:pt x="883" y="46"/>
                  <a:pt x="917" y="113"/>
                </a:cubicBezTo>
                <a:cubicBezTo>
                  <a:pt x="920" y="169"/>
                  <a:pt x="906" y="228"/>
                  <a:pt x="925" y="281"/>
                </a:cubicBezTo>
                <a:cubicBezTo>
                  <a:pt x="931" y="297"/>
                  <a:pt x="950" y="257"/>
                  <a:pt x="965" y="249"/>
                </a:cubicBezTo>
                <a:cubicBezTo>
                  <a:pt x="980" y="241"/>
                  <a:pt x="997" y="238"/>
                  <a:pt x="1013" y="233"/>
                </a:cubicBezTo>
                <a:cubicBezTo>
                  <a:pt x="1021" y="230"/>
                  <a:pt x="1037" y="225"/>
                  <a:pt x="1037" y="225"/>
                </a:cubicBezTo>
                <a:cubicBezTo>
                  <a:pt x="1053" y="228"/>
                  <a:pt x="1071" y="225"/>
                  <a:pt x="1085" y="233"/>
                </a:cubicBezTo>
                <a:cubicBezTo>
                  <a:pt x="1132" y="261"/>
                  <a:pt x="1137" y="354"/>
                  <a:pt x="1149" y="401"/>
                </a:cubicBezTo>
                <a:cubicBezTo>
                  <a:pt x="1152" y="425"/>
                  <a:pt x="1140" y="456"/>
                  <a:pt x="1157" y="473"/>
                </a:cubicBezTo>
                <a:cubicBezTo>
                  <a:pt x="1169" y="485"/>
                  <a:pt x="1205" y="457"/>
                  <a:pt x="1205" y="457"/>
                </a:cubicBezTo>
                <a:cubicBezTo>
                  <a:pt x="1215" y="499"/>
                  <a:pt x="1229" y="501"/>
                  <a:pt x="1205" y="537"/>
                </a:cubicBezTo>
                <a:cubicBezTo>
                  <a:pt x="1117" y="529"/>
                  <a:pt x="1028" y="526"/>
                  <a:pt x="941" y="513"/>
                </a:cubicBezTo>
                <a:cubicBezTo>
                  <a:pt x="906" y="508"/>
                  <a:pt x="856" y="479"/>
                  <a:pt x="821" y="465"/>
                </a:cubicBezTo>
                <a:cubicBezTo>
                  <a:pt x="805" y="459"/>
                  <a:pt x="773" y="449"/>
                  <a:pt x="773" y="449"/>
                </a:cubicBezTo>
                <a:cubicBezTo>
                  <a:pt x="765" y="477"/>
                  <a:pt x="736" y="684"/>
                  <a:pt x="789" y="577"/>
                </a:cubicBezTo>
                <a:cubicBezTo>
                  <a:pt x="771" y="487"/>
                  <a:pt x="714" y="481"/>
                  <a:pt x="645" y="441"/>
                </a:cubicBezTo>
                <a:cubicBezTo>
                  <a:pt x="532" y="374"/>
                  <a:pt x="594" y="397"/>
                  <a:pt x="533" y="377"/>
                </a:cubicBezTo>
                <a:cubicBezTo>
                  <a:pt x="435" y="410"/>
                  <a:pt x="481" y="386"/>
                  <a:pt x="541" y="625"/>
                </a:cubicBezTo>
                <a:cubicBezTo>
                  <a:pt x="558" y="693"/>
                  <a:pt x="647" y="711"/>
                  <a:pt x="701" y="729"/>
                </a:cubicBezTo>
                <a:cubicBezTo>
                  <a:pt x="776" y="710"/>
                  <a:pt x="778" y="627"/>
                  <a:pt x="789" y="561"/>
                </a:cubicBezTo>
                <a:cubicBezTo>
                  <a:pt x="784" y="532"/>
                  <a:pt x="782" y="501"/>
                  <a:pt x="773" y="473"/>
                </a:cubicBezTo>
                <a:cubicBezTo>
                  <a:pt x="751" y="402"/>
                  <a:pt x="669" y="374"/>
                  <a:pt x="605" y="353"/>
                </a:cubicBezTo>
                <a:cubicBezTo>
                  <a:pt x="554" y="366"/>
                  <a:pt x="497" y="364"/>
                  <a:pt x="453" y="393"/>
                </a:cubicBezTo>
                <a:cubicBezTo>
                  <a:pt x="419" y="416"/>
                  <a:pt x="389" y="497"/>
                  <a:pt x="389" y="497"/>
                </a:cubicBezTo>
                <a:cubicBezTo>
                  <a:pt x="384" y="514"/>
                  <a:pt x="353" y="604"/>
                  <a:pt x="357" y="633"/>
                </a:cubicBezTo>
                <a:cubicBezTo>
                  <a:pt x="368" y="701"/>
                  <a:pt x="381" y="769"/>
                  <a:pt x="405" y="833"/>
                </a:cubicBezTo>
                <a:cubicBezTo>
                  <a:pt x="433" y="909"/>
                  <a:pt x="567" y="922"/>
                  <a:pt x="629" y="929"/>
                </a:cubicBezTo>
                <a:cubicBezTo>
                  <a:pt x="771" y="905"/>
                  <a:pt x="757" y="933"/>
                  <a:pt x="813" y="849"/>
                </a:cubicBezTo>
                <a:cubicBezTo>
                  <a:pt x="816" y="836"/>
                  <a:pt x="833" y="815"/>
                  <a:pt x="821" y="809"/>
                </a:cubicBezTo>
                <a:cubicBezTo>
                  <a:pt x="808" y="802"/>
                  <a:pt x="765" y="849"/>
                  <a:pt x="757" y="857"/>
                </a:cubicBezTo>
                <a:cubicBezTo>
                  <a:pt x="772" y="917"/>
                  <a:pt x="812" y="926"/>
                  <a:pt x="869" y="937"/>
                </a:cubicBezTo>
                <a:cubicBezTo>
                  <a:pt x="885" y="932"/>
                  <a:pt x="902" y="929"/>
                  <a:pt x="917" y="921"/>
                </a:cubicBezTo>
                <a:cubicBezTo>
                  <a:pt x="962" y="896"/>
                  <a:pt x="919" y="890"/>
                  <a:pt x="965" y="905"/>
                </a:cubicBezTo>
                <a:cubicBezTo>
                  <a:pt x="1002" y="961"/>
                  <a:pt x="1013" y="964"/>
                  <a:pt x="973" y="937"/>
                </a:cubicBezTo>
                <a:cubicBezTo>
                  <a:pt x="847" y="985"/>
                  <a:pt x="868" y="964"/>
                  <a:pt x="821" y="1073"/>
                </a:cubicBezTo>
                <a:cubicBezTo>
                  <a:pt x="814" y="1113"/>
                  <a:pt x="800" y="1164"/>
                  <a:pt x="829" y="1201"/>
                </a:cubicBezTo>
                <a:cubicBezTo>
                  <a:pt x="864" y="1246"/>
                  <a:pt x="988" y="1252"/>
                  <a:pt x="1037" y="1257"/>
                </a:cubicBezTo>
                <a:cubicBezTo>
                  <a:pt x="1082" y="1254"/>
                  <a:pt x="1129" y="1261"/>
                  <a:pt x="1173" y="1249"/>
                </a:cubicBezTo>
                <a:cubicBezTo>
                  <a:pt x="1184" y="1246"/>
                  <a:pt x="1189" y="1209"/>
                  <a:pt x="1181" y="1217"/>
                </a:cubicBezTo>
                <a:cubicBezTo>
                  <a:pt x="1168" y="1230"/>
                  <a:pt x="1165" y="1249"/>
                  <a:pt x="1157" y="1265"/>
                </a:cubicBezTo>
                <a:cubicBezTo>
                  <a:pt x="1173" y="1292"/>
                  <a:pt x="1181" y="1325"/>
                  <a:pt x="1205" y="1345"/>
                </a:cubicBezTo>
                <a:cubicBezTo>
                  <a:pt x="1219" y="1357"/>
                  <a:pt x="1242" y="1354"/>
                  <a:pt x="1261" y="1353"/>
                </a:cubicBezTo>
                <a:cubicBezTo>
                  <a:pt x="1336" y="1349"/>
                  <a:pt x="1410" y="1337"/>
                  <a:pt x="1485" y="1329"/>
                </a:cubicBezTo>
                <a:cubicBezTo>
                  <a:pt x="1500" y="1255"/>
                  <a:pt x="1540" y="1274"/>
                  <a:pt x="1581" y="1225"/>
                </a:cubicBezTo>
                <a:cubicBezTo>
                  <a:pt x="1644" y="1150"/>
                  <a:pt x="1673" y="1061"/>
                  <a:pt x="1701" y="969"/>
                </a:cubicBezTo>
                <a:cubicBezTo>
                  <a:pt x="1730" y="767"/>
                  <a:pt x="1755" y="724"/>
                  <a:pt x="1709" y="521"/>
                </a:cubicBezTo>
                <a:cubicBezTo>
                  <a:pt x="1706" y="509"/>
                  <a:pt x="1654" y="486"/>
                  <a:pt x="1645" y="481"/>
                </a:cubicBezTo>
                <a:cubicBezTo>
                  <a:pt x="1532" y="494"/>
                  <a:pt x="1512" y="464"/>
                  <a:pt x="1485" y="545"/>
                </a:cubicBezTo>
                <a:cubicBezTo>
                  <a:pt x="1488" y="586"/>
                  <a:pt x="1438" y="849"/>
                  <a:pt x="1557" y="889"/>
                </a:cubicBezTo>
                <a:cubicBezTo>
                  <a:pt x="1570" y="886"/>
                  <a:pt x="1587" y="891"/>
                  <a:pt x="1597" y="881"/>
                </a:cubicBezTo>
                <a:cubicBezTo>
                  <a:pt x="1611" y="867"/>
                  <a:pt x="1615" y="844"/>
                  <a:pt x="1621" y="825"/>
                </a:cubicBezTo>
                <a:cubicBezTo>
                  <a:pt x="1646" y="745"/>
                  <a:pt x="1654" y="659"/>
                  <a:pt x="1661" y="577"/>
                </a:cubicBezTo>
                <a:cubicBezTo>
                  <a:pt x="1626" y="421"/>
                  <a:pt x="1660" y="407"/>
                  <a:pt x="1533" y="449"/>
                </a:cubicBezTo>
                <a:cubicBezTo>
                  <a:pt x="1493" y="568"/>
                  <a:pt x="1495" y="621"/>
                  <a:pt x="1509" y="753"/>
                </a:cubicBezTo>
                <a:cubicBezTo>
                  <a:pt x="1539" y="745"/>
                  <a:pt x="1585" y="745"/>
                  <a:pt x="1517" y="689"/>
                </a:cubicBezTo>
                <a:cubicBezTo>
                  <a:pt x="1498" y="673"/>
                  <a:pt x="1445" y="665"/>
                  <a:pt x="1445" y="665"/>
                </a:cubicBezTo>
                <a:cubicBezTo>
                  <a:pt x="1426" y="670"/>
                  <a:pt x="1406" y="672"/>
                  <a:pt x="1389" y="681"/>
                </a:cubicBezTo>
                <a:cubicBezTo>
                  <a:pt x="1316" y="717"/>
                  <a:pt x="1273" y="913"/>
                  <a:pt x="1253" y="993"/>
                </a:cubicBezTo>
                <a:cubicBezTo>
                  <a:pt x="1214" y="964"/>
                  <a:pt x="1188" y="937"/>
                  <a:pt x="1141" y="921"/>
                </a:cubicBezTo>
                <a:cubicBezTo>
                  <a:pt x="1144" y="929"/>
                  <a:pt x="1141" y="949"/>
                  <a:pt x="1149" y="945"/>
                </a:cubicBezTo>
                <a:cubicBezTo>
                  <a:pt x="1175" y="932"/>
                  <a:pt x="1146" y="890"/>
                  <a:pt x="1141" y="881"/>
                </a:cubicBezTo>
                <a:cubicBezTo>
                  <a:pt x="1119" y="841"/>
                  <a:pt x="1103" y="808"/>
                  <a:pt x="1069" y="777"/>
                </a:cubicBezTo>
                <a:cubicBezTo>
                  <a:pt x="1047" y="756"/>
                  <a:pt x="1021" y="740"/>
                  <a:pt x="997" y="721"/>
                </a:cubicBezTo>
                <a:cubicBezTo>
                  <a:pt x="990" y="716"/>
                  <a:pt x="965" y="709"/>
                  <a:pt x="973" y="713"/>
                </a:cubicBezTo>
                <a:cubicBezTo>
                  <a:pt x="1029" y="741"/>
                  <a:pt x="1021" y="736"/>
                  <a:pt x="1077" y="745"/>
                </a:cubicBezTo>
                <a:cubicBezTo>
                  <a:pt x="1136" y="715"/>
                  <a:pt x="1107" y="708"/>
                  <a:pt x="1061" y="681"/>
                </a:cubicBezTo>
                <a:cubicBezTo>
                  <a:pt x="1005" y="686"/>
                  <a:pt x="946" y="679"/>
                  <a:pt x="893" y="697"/>
                </a:cubicBezTo>
                <a:cubicBezTo>
                  <a:pt x="870" y="705"/>
                  <a:pt x="860" y="734"/>
                  <a:pt x="845" y="753"/>
                </a:cubicBezTo>
                <a:cubicBezTo>
                  <a:pt x="796" y="817"/>
                  <a:pt x="790" y="887"/>
                  <a:pt x="765" y="961"/>
                </a:cubicBezTo>
                <a:cubicBezTo>
                  <a:pt x="812" y="1023"/>
                  <a:pt x="874" y="1044"/>
                  <a:pt x="949" y="1057"/>
                </a:cubicBezTo>
                <a:cubicBezTo>
                  <a:pt x="867" y="1002"/>
                  <a:pt x="739" y="1137"/>
                  <a:pt x="685" y="1193"/>
                </a:cubicBezTo>
                <a:cubicBezTo>
                  <a:pt x="648" y="1231"/>
                  <a:pt x="581" y="1313"/>
                  <a:pt x="581" y="1313"/>
                </a:cubicBezTo>
                <a:cubicBezTo>
                  <a:pt x="550" y="1405"/>
                  <a:pt x="633" y="1464"/>
                  <a:pt x="709" y="1489"/>
                </a:cubicBezTo>
                <a:cubicBezTo>
                  <a:pt x="733" y="1481"/>
                  <a:pt x="759" y="1478"/>
                  <a:pt x="781" y="1465"/>
                </a:cubicBezTo>
                <a:cubicBezTo>
                  <a:pt x="788" y="1461"/>
                  <a:pt x="794" y="1434"/>
                  <a:pt x="789" y="1441"/>
                </a:cubicBezTo>
                <a:cubicBezTo>
                  <a:pt x="779" y="1456"/>
                  <a:pt x="773" y="1473"/>
                  <a:pt x="765" y="1489"/>
                </a:cubicBezTo>
                <a:cubicBezTo>
                  <a:pt x="785" y="1599"/>
                  <a:pt x="768" y="1606"/>
                  <a:pt x="861" y="1553"/>
                </a:cubicBezTo>
                <a:cubicBezTo>
                  <a:pt x="872" y="1537"/>
                  <a:pt x="880" y="1519"/>
                  <a:pt x="893" y="1505"/>
                </a:cubicBezTo>
                <a:cubicBezTo>
                  <a:pt x="902" y="1495"/>
                  <a:pt x="917" y="1491"/>
                  <a:pt x="925" y="1481"/>
                </a:cubicBezTo>
                <a:cubicBezTo>
                  <a:pt x="941" y="1462"/>
                  <a:pt x="965" y="1417"/>
                  <a:pt x="965" y="1417"/>
                </a:cubicBezTo>
                <a:cubicBezTo>
                  <a:pt x="968" y="1406"/>
                  <a:pt x="962" y="1385"/>
                  <a:pt x="973" y="1385"/>
                </a:cubicBezTo>
                <a:cubicBezTo>
                  <a:pt x="984" y="1385"/>
                  <a:pt x="978" y="1407"/>
                  <a:pt x="981" y="1417"/>
                </a:cubicBezTo>
                <a:cubicBezTo>
                  <a:pt x="986" y="1431"/>
                  <a:pt x="992" y="1444"/>
                  <a:pt x="997" y="1457"/>
                </a:cubicBezTo>
                <a:cubicBezTo>
                  <a:pt x="1009" y="1489"/>
                  <a:pt x="1021" y="1494"/>
                  <a:pt x="1053" y="1505"/>
                </a:cubicBezTo>
                <a:cubicBezTo>
                  <a:pt x="1067" y="1560"/>
                  <a:pt x="1077" y="1589"/>
                  <a:pt x="1021" y="1617"/>
                </a:cubicBezTo>
                <a:cubicBezTo>
                  <a:pt x="679" y="1610"/>
                  <a:pt x="681" y="1693"/>
                  <a:pt x="533" y="1545"/>
                </a:cubicBezTo>
                <a:cubicBezTo>
                  <a:pt x="530" y="1537"/>
                  <a:pt x="533" y="1525"/>
                  <a:pt x="525" y="1521"/>
                </a:cubicBezTo>
                <a:cubicBezTo>
                  <a:pt x="517" y="1517"/>
                  <a:pt x="509" y="1526"/>
                  <a:pt x="501" y="1529"/>
                </a:cubicBezTo>
                <a:cubicBezTo>
                  <a:pt x="461" y="1546"/>
                  <a:pt x="422" y="1555"/>
                  <a:pt x="381" y="1569"/>
                </a:cubicBezTo>
                <a:cubicBezTo>
                  <a:pt x="322" y="1556"/>
                  <a:pt x="261" y="1551"/>
                  <a:pt x="205" y="1529"/>
                </a:cubicBezTo>
                <a:cubicBezTo>
                  <a:pt x="137" y="1502"/>
                  <a:pt x="76" y="1344"/>
                  <a:pt x="21" y="1289"/>
                </a:cubicBezTo>
                <a:cubicBezTo>
                  <a:pt x="0" y="1205"/>
                  <a:pt x="55" y="1133"/>
                  <a:pt x="133" y="1113"/>
                </a:cubicBezTo>
                <a:cubicBezTo>
                  <a:pt x="186" y="1160"/>
                  <a:pt x="277" y="1249"/>
                  <a:pt x="277" y="1329"/>
                </a:cubicBezTo>
                <a:cubicBezTo>
                  <a:pt x="277" y="1342"/>
                  <a:pt x="260" y="1309"/>
                  <a:pt x="253" y="1297"/>
                </a:cubicBezTo>
                <a:cubicBezTo>
                  <a:pt x="222" y="1242"/>
                  <a:pt x="194" y="1185"/>
                  <a:pt x="165" y="1129"/>
                </a:cubicBezTo>
                <a:cubicBezTo>
                  <a:pt x="157" y="1114"/>
                  <a:pt x="65" y="966"/>
                  <a:pt x="141" y="1017"/>
                </a:cubicBezTo>
                <a:cubicBezTo>
                  <a:pt x="152" y="1014"/>
                  <a:pt x="170" y="1020"/>
                  <a:pt x="173" y="1009"/>
                </a:cubicBezTo>
                <a:cubicBezTo>
                  <a:pt x="184" y="972"/>
                  <a:pt x="90" y="899"/>
                  <a:pt x="157" y="921"/>
                </a:cubicBezTo>
                <a:cubicBezTo>
                  <a:pt x="168" y="929"/>
                  <a:pt x="176" y="941"/>
                  <a:pt x="189" y="945"/>
                </a:cubicBezTo>
                <a:cubicBezTo>
                  <a:pt x="197" y="947"/>
                  <a:pt x="213" y="945"/>
                  <a:pt x="213" y="937"/>
                </a:cubicBezTo>
                <a:cubicBezTo>
                  <a:pt x="213" y="917"/>
                  <a:pt x="179" y="898"/>
                  <a:pt x="165" y="889"/>
                </a:cubicBezTo>
                <a:cubicBezTo>
                  <a:pt x="177" y="1147"/>
                  <a:pt x="137" y="1066"/>
                  <a:pt x="213" y="1009"/>
                </a:cubicBezTo>
                <a:cubicBezTo>
                  <a:pt x="242" y="1012"/>
                  <a:pt x="273" y="1008"/>
                  <a:pt x="301" y="1017"/>
                </a:cubicBezTo>
                <a:cubicBezTo>
                  <a:pt x="309" y="1020"/>
                  <a:pt x="305" y="1034"/>
                  <a:pt x="309" y="1041"/>
                </a:cubicBezTo>
                <a:cubicBezTo>
                  <a:pt x="316" y="1053"/>
                  <a:pt x="327" y="1061"/>
                  <a:pt x="333" y="1073"/>
                </a:cubicBezTo>
                <a:cubicBezTo>
                  <a:pt x="346" y="1099"/>
                  <a:pt x="352" y="1127"/>
                  <a:pt x="365" y="1153"/>
                </a:cubicBezTo>
                <a:cubicBezTo>
                  <a:pt x="446" y="1321"/>
                  <a:pt x="441" y="1308"/>
                  <a:pt x="509" y="1417"/>
                </a:cubicBezTo>
                <a:cubicBezTo>
                  <a:pt x="512" y="1409"/>
                  <a:pt x="517" y="1385"/>
                  <a:pt x="517" y="1393"/>
                </a:cubicBezTo>
                <a:cubicBezTo>
                  <a:pt x="517" y="1404"/>
                  <a:pt x="509" y="1414"/>
                  <a:pt x="509" y="1425"/>
                </a:cubicBezTo>
                <a:cubicBezTo>
                  <a:pt x="509" y="1470"/>
                  <a:pt x="551" y="1503"/>
                  <a:pt x="565" y="1545"/>
                </a:cubicBezTo>
                <a:cubicBezTo>
                  <a:pt x="581" y="1542"/>
                  <a:pt x="604" y="1551"/>
                  <a:pt x="613" y="1537"/>
                </a:cubicBezTo>
                <a:cubicBezTo>
                  <a:pt x="643" y="1489"/>
                  <a:pt x="597" y="1477"/>
                  <a:pt x="573" y="1465"/>
                </a:cubicBezTo>
                <a:cubicBezTo>
                  <a:pt x="568" y="1476"/>
                  <a:pt x="569" y="1498"/>
                  <a:pt x="557" y="1497"/>
                </a:cubicBezTo>
                <a:cubicBezTo>
                  <a:pt x="532" y="1494"/>
                  <a:pt x="515" y="1469"/>
                  <a:pt x="493" y="1457"/>
                </a:cubicBezTo>
                <a:cubicBezTo>
                  <a:pt x="467" y="1443"/>
                  <a:pt x="448" y="1440"/>
                  <a:pt x="421" y="1433"/>
                </a:cubicBezTo>
                <a:cubicBezTo>
                  <a:pt x="418" y="1446"/>
                  <a:pt x="413" y="1459"/>
                  <a:pt x="413" y="1473"/>
                </a:cubicBezTo>
                <a:cubicBezTo>
                  <a:pt x="413" y="1525"/>
                  <a:pt x="366" y="1987"/>
                  <a:pt x="549" y="2033"/>
                </a:cubicBezTo>
                <a:cubicBezTo>
                  <a:pt x="576" y="2022"/>
                  <a:pt x="605" y="2017"/>
                  <a:pt x="629" y="2001"/>
                </a:cubicBezTo>
                <a:cubicBezTo>
                  <a:pt x="674" y="1971"/>
                  <a:pt x="699" y="1899"/>
                  <a:pt x="733" y="1857"/>
                </a:cubicBezTo>
                <a:cubicBezTo>
                  <a:pt x="742" y="1830"/>
                  <a:pt x="748" y="1804"/>
                  <a:pt x="757" y="1777"/>
                </a:cubicBezTo>
                <a:cubicBezTo>
                  <a:pt x="769" y="1677"/>
                  <a:pt x="735" y="1571"/>
                  <a:pt x="837" y="1537"/>
                </a:cubicBezTo>
                <a:cubicBezTo>
                  <a:pt x="877" y="1542"/>
                  <a:pt x="941" y="1516"/>
                  <a:pt x="957" y="1553"/>
                </a:cubicBezTo>
                <a:cubicBezTo>
                  <a:pt x="989" y="1626"/>
                  <a:pt x="954" y="1713"/>
                  <a:pt x="949" y="1793"/>
                </a:cubicBezTo>
                <a:cubicBezTo>
                  <a:pt x="947" y="1820"/>
                  <a:pt x="947" y="1817"/>
                  <a:pt x="933" y="1817"/>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134" name="Freeform 6">
            <a:extLst>
              <a:ext uri="{FF2B5EF4-FFF2-40B4-BE49-F238E27FC236}">
                <a16:creationId xmlns:a16="http://schemas.microsoft.com/office/drawing/2014/main" id="{CF79D153-035B-3E4A-B288-F3E3E5680427}"/>
              </a:ext>
            </a:extLst>
          </p:cNvPr>
          <p:cNvSpPr>
            <a:spLocks/>
          </p:cNvSpPr>
          <p:nvPr/>
        </p:nvSpPr>
        <p:spPr bwMode="auto">
          <a:xfrm>
            <a:off x="4110038" y="304800"/>
            <a:ext cx="6240462" cy="5981700"/>
          </a:xfrm>
          <a:custGeom>
            <a:avLst/>
            <a:gdLst>
              <a:gd name="T0" fmla="*/ 2147483647 w 3931"/>
              <a:gd name="T1" fmla="*/ 2147483647 h 3768"/>
              <a:gd name="T2" fmla="*/ 2147483647 w 3931"/>
              <a:gd name="T3" fmla="*/ 2147483647 h 3768"/>
              <a:gd name="T4" fmla="*/ 2147483647 w 3931"/>
              <a:gd name="T5" fmla="*/ 2147483647 h 3768"/>
              <a:gd name="T6" fmla="*/ 2147483647 w 3931"/>
              <a:gd name="T7" fmla="*/ 2147483647 h 3768"/>
              <a:gd name="T8" fmla="*/ 2147483647 w 3931"/>
              <a:gd name="T9" fmla="*/ 2147483647 h 3768"/>
              <a:gd name="T10" fmla="*/ 2147483647 w 3931"/>
              <a:gd name="T11" fmla="*/ 2147483647 h 3768"/>
              <a:gd name="T12" fmla="*/ 2147483647 w 3931"/>
              <a:gd name="T13" fmla="*/ 2147483647 h 3768"/>
              <a:gd name="T14" fmla="*/ 2147483647 w 3931"/>
              <a:gd name="T15" fmla="*/ 2147483647 h 3768"/>
              <a:gd name="T16" fmla="*/ 2147483647 w 3931"/>
              <a:gd name="T17" fmla="*/ 2147483647 h 3768"/>
              <a:gd name="T18" fmla="*/ 2147483647 w 3931"/>
              <a:gd name="T19" fmla="*/ 2147483647 h 3768"/>
              <a:gd name="T20" fmla="*/ 2147483647 w 3931"/>
              <a:gd name="T21" fmla="*/ 2147483647 h 3768"/>
              <a:gd name="T22" fmla="*/ 2147483647 w 3931"/>
              <a:gd name="T23" fmla="*/ 2147483647 h 3768"/>
              <a:gd name="T24" fmla="*/ 2147483647 w 3931"/>
              <a:gd name="T25" fmla="*/ 2147483647 h 3768"/>
              <a:gd name="T26" fmla="*/ 2147483647 w 3931"/>
              <a:gd name="T27" fmla="*/ 2147483647 h 3768"/>
              <a:gd name="T28" fmla="*/ 2147483647 w 3931"/>
              <a:gd name="T29" fmla="*/ 2147483647 h 3768"/>
              <a:gd name="T30" fmla="*/ 2147483647 w 3931"/>
              <a:gd name="T31" fmla="*/ 2147483647 h 3768"/>
              <a:gd name="T32" fmla="*/ 2147483647 w 3931"/>
              <a:gd name="T33" fmla="*/ 2147483647 h 3768"/>
              <a:gd name="T34" fmla="*/ 2147483647 w 3931"/>
              <a:gd name="T35" fmla="*/ 2147483647 h 3768"/>
              <a:gd name="T36" fmla="*/ 2147483647 w 3931"/>
              <a:gd name="T37" fmla="*/ 2147483647 h 3768"/>
              <a:gd name="T38" fmla="*/ 2147483647 w 3931"/>
              <a:gd name="T39" fmla="*/ 2147483647 h 3768"/>
              <a:gd name="T40" fmla="*/ 2147483647 w 3931"/>
              <a:gd name="T41" fmla="*/ 2147483647 h 3768"/>
              <a:gd name="T42" fmla="*/ 2147483647 w 3931"/>
              <a:gd name="T43" fmla="*/ 2147483647 h 3768"/>
              <a:gd name="T44" fmla="*/ 2147483647 w 3931"/>
              <a:gd name="T45" fmla="*/ 2147483647 h 3768"/>
              <a:gd name="T46" fmla="*/ 2147483647 w 3931"/>
              <a:gd name="T47" fmla="*/ 2147483647 h 3768"/>
              <a:gd name="T48" fmla="*/ 2147483647 w 3931"/>
              <a:gd name="T49" fmla="*/ 2147483647 h 3768"/>
              <a:gd name="T50" fmla="*/ 2147483647 w 3931"/>
              <a:gd name="T51" fmla="*/ 2147483647 h 3768"/>
              <a:gd name="T52" fmla="*/ 2147483647 w 3931"/>
              <a:gd name="T53" fmla="*/ 2147483647 h 3768"/>
              <a:gd name="T54" fmla="*/ 2147483647 w 3931"/>
              <a:gd name="T55" fmla="*/ 2147483647 h 3768"/>
              <a:gd name="T56" fmla="*/ 2147483647 w 3931"/>
              <a:gd name="T57" fmla="*/ 2147483647 h 3768"/>
              <a:gd name="T58" fmla="*/ 2147483647 w 3931"/>
              <a:gd name="T59" fmla="*/ 2147483647 h 3768"/>
              <a:gd name="T60" fmla="*/ 2147483647 w 3931"/>
              <a:gd name="T61" fmla="*/ 2147483647 h 3768"/>
              <a:gd name="T62" fmla="*/ 2147483647 w 3931"/>
              <a:gd name="T63" fmla="*/ 2147483647 h 3768"/>
              <a:gd name="T64" fmla="*/ 2147483647 w 3931"/>
              <a:gd name="T65" fmla="*/ 2147483647 h 3768"/>
              <a:gd name="T66" fmla="*/ 2147483647 w 3931"/>
              <a:gd name="T67" fmla="*/ 2147483647 h 3768"/>
              <a:gd name="T68" fmla="*/ 2147483647 w 3931"/>
              <a:gd name="T69" fmla="*/ 2147483647 h 3768"/>
              <a:gd name="T70" fmla="*/ 2147483647 w 3931"/>
              <a:gd name="T71" fmla="*/ 2147483647 h 3768"/>
              <a:gd name="T72" fmla="*/ 2147483647 w 3931"/>
              <a:gd name="T73" fmla="*/ 2147483647 h 3768"/>
              <a:gd name="T74" fmla="*/ 2147483647 w 3931"/>
              <a:gd name="T75" fmla="*/ 2147483647 h 3768"/>
              <a:gd name="T76" fmla="*/ 2147483647 w 3931"/>
              <a:gd name="T77" fmla="*/ 2147483647 h 3768"/>
              <a:gd name="T78" fmla="*/ 2147483647 w 3931"/>
              <a:gd name="T79" fmla="*/ 2147483647 h 3768"/>
              <a:gd name="T80" fmla="*/ 2147483647 w 3931"/>
              <a:gd name="T81" fmla="*/ 2147483647 h 3768"/>
              <a:gd name="T82" fmla="*/ 2147483647 w 3931"/>
              <a:gd name="T83" fmla="*/ 2147483647 h 3768"/>
              <a:gd name="T84" fmla="*/ 2147483647 w 3931"/>
              <a:gd name="T85" fmla="*/ 2147483647 h 3768"/>
              <a:gd name="T86" fmla="*/ 2147483647 w 3931"/>
              <a:gd name="T87" fmla="*/ 2147483647 h 3768"/>
              <a:gd name="T88" fmla="*/ 2147483647 w 3931"/>
              <a:gd name="T89" fmla="*/ 2147483647 h 3768"/>
              <a:gd name="T90" fmla="*/ 2147483647 w 3931"/>
              <a:gd name="T91" fmla="*/ 2147483647 h 3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931" h="3768">
                <a:moveTo>
                  <a:pt x="3931" y="0"/>
                </a:moveTo>
                <a:cubicBezTo>
                  <a:pt x="3900" y="276"/>
                  <a:pt x="3762" y="539"/>
                  <a:pt x="3659" y="792"/>
                </a:cubicBezTo>
                <a:cubicBezTo>
                  <a:pt x="3486" y="1217"/>
                  <a:pt x="3311" y="1633"/>
                  <a:pt x="3083" y="2032"/>
                </a:cubicBezTo>
                <a:cubicBezTo>
                  <a:pt x="2966" y="2237"/>
                  <a:pt x="2873" y="2446"/>
                  <a:pt x="2699" y="2608"/>
                </a:cubicBezTo>
                <a:cubicBezTo>
                  <a:pt x="2647" y="2657"/>
                  <a:pt x="2608" y="2705"/>
                  <a:pt x="2539" y="2728"/>
                </a:cubicBezTo>
                <a:cubicBezTo>
                  <a:pt x="2486" y="2725"/>
                  <a:pt x="2432" y="2725"/>
                  <a:pt x="2379" y="2720"/>
                </a:cubicBezTo>
                <a:cubicBezTo>
                  <a:pt x="2294" y="2713"/>
                  <a:pt x="2220" y="2644"/>
                  <a:pt x="2139" y="2624"/>
                </a:cubicBezTo>
                <a:cubicBezTo>
                  <a:pt x="2085" y="2588"/>
                  <a:pt x="2138" y="2630"/>
                  <a:pt x="2107" y="2584"/>
                </a:cubicBezTo>
                <a:cubicBezTo>
                  <a:pt x="2082" y="2546"/>
                  <a:pt x="2084" y="2575"/>
                  <a:pt x="2067" y="2536"/>
                </a:cubicBezTo>
                <a:cubicBezTo>
                  <a:pt x="2044" y="2485"/>
                  <a:pt x="2056" y="2497"/>
                  <a:pt x="2043" y="2448"/>
                </a:cubicBezTo>
                <a:cubicBezTo>
                  <a:pt x="2032" y="2409"/>
                  <a:pt x="2017" y="2373"/>
                  <a:pt x="2003" y="2336"/>
                </a:cubicBezTo>
                <a:cubicBezTo>
                  <a:pt x="1983" y="2283"/>
                  <a:pt x="1994" y="2220"/>
                  <a:pt x="1971" y="2168"/>
                </a:cubicBezTo>
                <a:cubicBezTo>
                  <a:pt x="1965" y="2154"/>
                  <a:pt x="1953" y="2142"/>
                  <a:pt x="1947" y="2128"/>
                </a:cubicBezTo>
                <a:cubicBezTo>
                  <a:pt x="1923" y="2074"/>
                  <a:pt x="1912" y="2009"/>
                  <a:pt x="1899" y="1952"/>
                </a:cubicBezTo>
                <a:cubicBezTo>
                  <a:pt x="1896" y="1939"/>
                  <a:pt x="1894" y="1925"/>
                  <a:pt x="1891" y="1912"/>
                </a:cubicBezTo>
                <a:cubicBezTo>
                  <a:pt x="1886" y="1891"/>
                  <a:pt x="1875" y="1848"/>
                  <a:pt x="1875" y="1848"/>
                </a:cubicBezTo>
                <a:cubicBezTo>
                  <a:pt x="1865" y="1728"/>
                  <a:pt x="1844" y="1596"/>
                  <a:pt x="1883" y="1480"/>
                </a:cubicBezTo>
                <a:cubicBezTo>
                  <a:pt x="1893" y="1371"/>
                  <a:pt x="1885" y="1262"/>
                  <a:pt x="1947" y="1168"/>
                </a:cubicBezTo>
                <a:cubicBezTo>
                  <a:pt x="1961" y="1113"/>
                  <a:pt x="1996" y="1083"/>
                  <a:pt x="2027" y="1040"/>
                </a:cubicBezTo>
                <a:cubicBezTo>
                  <a:pt x="2053" y="1003"/>
                  <a:pt x="2032" y="1015"/>
                  <a:pt x="2059" y="984"/>
                </a:cubicBezTo>
                <a:cubicBezTo>
                  <a:pt x="2105" y="933"/>
                  <a:pt x="2152" y="878"/>
                  <a:pt x="2219" y="856"/>
                </a:cubicBezTo>
                <a:cubicBezTo>
                  <a:pt x="2347" y="760"/>
                  <a:pt x="2503" y="730"/>
                  <a:pt x="2659" y="720"/>
                </a:cubicBezTo>
                <a:cubicBezTo>
                  <a:pt x="2814" y="733"/>
                  <a:pt x="2904" y="698"/>
                  <a:pt x="3011" y="776"/>
                </a:cubicBezTo>
                <a:cubicBezTo>
                  <a:pt x="3034" y="793"/>
                  <a:pt x="3050" y="818"/>
                  <a:pt x="3075" y="832"/>
                </a:cubicBezTo>
                <a:cubicBezTo>
                  <a:pt x="3096" y="844"/>
                  <a:pt x="3124" y="838"/>
                  <a:pt x="3147" y="848"/>
                </a:cubicBezTo>
                <a:cubicBezTo>
                  <a:pt x="3208" y="874"/>
                  <a:pt x="3274" y="894"/>
                  <a:pt x="3331" y="928"/>
                </a:cubicBezTo>
                <a:cubicBezTo>
                  <a:pt x="3545" y="1056"/>
                  <a:pt x="3611" y="1297"/>
                  <a:pt x="3675" y="1520"/>
                </a:cubicBezTo>
                <a:cubicBezTo>
                  <a:pt x="3678" y="1541"/>
                  <a:pt x="3678" y="1563"/>
                  <a:pt x="3683" y="1584"/>
                </a:cubicBezTo>
                <a:cubicBezTo>
                  <a:pt x="3686" y="1596"/>
                  <a:pt x="3697" y="1604"/>
                  <a:pt x="3699" y="1616"/>
                </a:cubicBezTo>
                <a:cubicBezTo>
                  <a:pt x="3708" y="1669"/>
                  <a:pt x="3707" y="1723"/>
                  <a:pt x="3715" y="1776"/>
                </a:cubicBezTo>
                <a:cubicBezTo>
                  <a:pt x="3732" y="2043"/>
                  <a:pt x="3719" y="1942"/>
                  <a:pt x="3739" y="2080"/>
                </a:cubicBezTo>
                <a:cubicBezTo>
                  <a:pt x="3736" y="2176"/>
                  <a:pt x="3738" y="2272"/>
                  <a:pt x="3731" y="2368"/>
                </a:cubicBezTo>
                <a:cubicBezTo>
                  <a:pt x="3729" y="2397"/>
                  <a:pt x="3708" y="2421"/>
                  <a:pt x="3699" y="2448"/>
                </a:cubicBezTo>
                <a:cubicBezTo>
                  <a:pt x="3641" y="2621"/>
                  <a:pt x="3476" y="2735"/>
                  <a:pt x="3299" y="2760"/>
                </a:cubicBezTo>
                <a:cubicBezTo>
                  <a:pt x="3247" y="2777"/>
                  <a:pt x="3237" y="2820"/>
                  <a:pt x="3211" y="2864"/>
                </a:cubicBezTo>
                <a:cubicBezTo>
                  <a:pt x="3173" y="2930"/>
                  <a:pt x="3115" y="3013"/>
                  <a:pt x="3059" y="3064"/>
                </a:cubicBezTo>
                <a:cubicBezTo>
                  <a:pt x="3042" y="3080"/>
                  <a:pt x="3020" y="3089"/>
                  <a:pt x="3003" y="3104"/>
                </a:cubicBezTo>
                <a:cubicBezTo>
                  <a:pt x="2928" y="3169"/>
                  <a:pt x="2957" y="3162"/>
                  <a:pt x="2883" y="3216"/>
                </a:cubicBezTo>
                <a:cubicBezTo>
                  <a:pt x="2852" y="3239"/>
                  <a:pt x="2816" y="3255"/>
                  <a:pt x="2787" y="3280"/>
                </a:cubicBezTo>
                <a:cubicBezTo>
                  <a:pt x="2687" y="3365"/>
                  <a:pt x="2583" y="3437"/>
                  <a:pt x="2475" y="3512"/>
                </a:cubicBezTo>
                <a:cubicBezTo>
                  <a:pt x="2433" y="3541"/>
                  <a:pt x="2390" y="3576"/>
                  <a:pt x="2339" y="3584"/>
                </a:cubicBezTo>
                <a:cubicBezTo>
                  <a:pt x="2272" y="3595"/>
                  <a:pt x="2307" y="3590"/>
                  <a:pt x="2235" y="3600"/>
                </a:cubicBezTo>
                <a:cubicBezTo>
                  <a:pt x="2112" y="3592"/>
                  <a:pt x="1989" y="3592"/>
                  <a:pt x="1867" y="3576"/>
                </a:cubicBezTo>
                <a:cubicBezTo>
                  <a:pt x="1846" y="3573"/>
                  <a:pt x="1831" y="3553"/>
                  <a:pt x="1811" y="3544"/>
                </a:cubicBezTo>
                <a:cubicBezTo>
                  <a:pt x="1739" y="3511"/>
                  <a:pt x="1628" y="3500"/>
                  <a:pt x="1571" y="3440"/>
                </a:cubicBezTo>
                <a:cubicBezTo>
                  <a:pt x="1541" y="3408"/>
                  <a:pt x="1518" y="3371"/>
                  <a:pt x="1491" y="3336"/>
                </a:cubicBezTo>
                <a:cubicBezTo>
                  <a:pt x="1399" y="3216"/>
                  <a:pt x="1329" y="3076"/>
                  <a:pt x="1275" y="2936"/>
                </a:cubicBezTo>
                <a:cubicBezTo>
                  <a:pt x="1264" y="2907"/>
                  <a:pt x="1253" y="2877"/>
                  <a:pt x="1243" y="2848"/>
                </a:cubicBezTo>
                <a:cubicBezTo>
                  <a:pt x="1235" y="2824"/>
                  <a:pt x="1219" y="2776"/>
                  <a:pt x="1219" y="2776"/>
                </a:cubicBezTo>
                <a:cubicBezTo>
                  <a:pt x="1197" y="2598"/>
                  <a:pt x="1210" y="2469"/>
                  <a:pt x="1219" y="2272"/>
                </a:cubicBezTo>
                <a:cubicBezTo>
                  <a:pt x="1368" y="2286"/>
                  <a:pt x="1429" y="2333"/>
                  <a:pt x="1547" y="2416"/>
                </a:cubicBezTo>
                <a:cubicBezTo>
                  <a:pt x="1595" y="2450"/>
                  <a:pt x="1628" y="2458"/>
                  <a:pt x="1667" y="2504"/>
                </a:cubicBezTo>
                <a:cubicBezTo>
                  <a:pt x="1731" y="2579"/>
                  <a:pt x="1747" y="2672"/>
                  <a:pt x="1779" y="2760"/>
                </a:cubicBezTo>
                <a:cubicBezTo>
                  <a:pt x="1836" y="2918"/>
                  <a:pt x="1874" y="3064"/>
                  <a:pt x="1891" y="3232"/>
                </a:cubicBezTo>
                <a:cubicBezTo>
                  <a:pt x="1886" y="3299"/>
                  <a:pt x="1884" y="3366"/>
                  <a:pt x="1875" y="3432"/>
                </a:cubicBezTo>
                <a:cubicBezTo>
                  <a:pt x="1874" y="3442"/>
                  <a:pt x="1864" y="3448"/>
                  <a:pt x="1859" y="3456"/>
                </a:cubicBezTo>
                <a:cubicBezTo>
                  <a:pt x="1840" y="3485"/>
                  <a:pt x="1824" y="3517"/>
                  <a:pt x="1803" y="3544"/>
                </a:cubicBezTo>
                <a:cubicBezTo>
                  <a:pt x="1720" y="3651"/>
                  <a:pt x="1702" y="3635"/>
                  <a:pt x="1579" y="3688"/>
                </a:cubicBezTo>
                <a:cubicBezTo>
                  <a:pt x="1559" y="3696"/>
                  <a:pt x="1543" y="3712"/>
                  <a:pt x="1523" y="3720"/>
                </a:cubicBezTo>
                <a:cubicBezTo>
                  <a:pt x="1465" y="3745"/>
                  <a:pt x="1393" y="3746"/>
                  <a:pt x="1331" y="3752"/>
                </a:cubicBezTo>
                <a:cubicBezTo>
                  <a:pt x="1275" y="3758"/>
                  <a:pt x="1163" y="3768"/>
                  <a:pt x="1163" y="3768"/>
                </a:cubicBezTo>
                <a:cubicBezTo>
                  <a:pt x="963" y="3755"/>
                  <a:pt x="744" y="3761"/>
                  <a:pt x="563" y="3656"/>
                </a:cubicBezTo>
                <a:cubicBezTo>
                  <a:pt x="320" y="3515"/>
                  <a:pt x="251" y="3227"/>
                  <a:pt x="195" y="2968"/>
                </a:cubicBezTo>
                <a:cubicBezTo>
                  <a:pt x="188" y="2934"/>
                  <a:pt x="190" y="2897"/>
                  <a:pt x="179" y="2864"/>
                </a:cubicBezTo>
                <a:cubicBezTo>
                  <a:pt x="166" y="2824"/>
                  <a:pt x="142" y="2789"/>
                  <a:pt x="123" y="2752"/>
                </a:cubicBezTo>
                <a:cubicBezTo>
                  <a:pt x="82" y="2669"/>
                  <a:pt x="42" y="2491"/>
                  <a:pt x="19" y="2400"/>
                </a:cubicBezTo>
                <a:cubicBezTo>
                  <a:pt x="3" y="2166"/>
                  <a:pt x="0" y="1988"/>
                  <a:pt x="27" y="1736"/>
                </a:cubicBezTo>
                <a:cubicBezTo>
                  <a:pt x="39" y="1622"/>
                  <a:pt x="166" y="1528"/>
                  <a:pt x="235" y="1464"/>
                </a:cubicBezTo>
                <a:cubicBezTo>
                  <a:pt x="332" y="1374"/>
                  <a:pt x="418" y="1304"/>
                  <a:pt x="547" y="1272"/>
                </a:cubicBezTo>
                <a:cubicBezTo>
                  <a:pt x="672" y="1277"/>
                  <a:pt x="799" y="1270"/>
                  <a:pt x="923" y="1288"/>
                </a:cubicBezTo>
                <a:cubicBezTo>
                  <a:pt x="1053" y="1307"/>
                  <a:pt x="1159" y="1439"/>
                  <a:pt x="1219" y="1544"/>
                </a:cubicBezTo>
                <a:cubicBezTo>
                  <a:pt x="1237" y="1635"/>
                  <a:pt x="1251" y="1723"/>
                  <a:pt x="1259" y="1816"/>
                </a:cubicBezTo>
                <a:cubicBezTo>
                  <a:pt x="1240" y="2045"/>
                  <a:pt x="1229" y="2275"/>
                  <a:pt x="1203" y="2504"/>
                </a:cubicBezTo>
                <a:cubicBezTo>
                  <a:pt x="1187" y="2646"/>
                  <a:pt x="1167" y="2912"/>
                  <a:pt x="1019" y="3008"/>
                </a:cubicBezTo>
                <a:cubicBezTo>
                  <a:pt x="943" y="3057"/>
                  <a:pt x="846" y="3060"/>
                  <a:pt x="763" y="3088"/>
                </a:cubicBezTo>
                <a:cubicBezTo>
                  <a:pt x="595" y="3074"/>
                  <a:pt x="503" y="3098"/>
                  <a:pt x="379" y="3024"/>
                </a:cubicBezTo>
                <a:cubicBezTo>
                  <a:pt x="312" y="2909"/>
                  <a:pt x="328" y="2965"/>
                  <a:pt x="315" y="2864"/>
                </a:cubicBezTo>
                <a:cubicBezTo>
                  <a:pt x="326" y="2504"/>
                  <a:pt x="309" y="2096"/>
                  <a:pt x="379" y="1728"/>
                </a:cubicBezTo>
                <a:cubicBezTo>
                  <a:pt x="393" y="1654"/>
                  <a:pt x="419" y="1522"/>
                  <a:pt x="467" y="1456"/>
                </a:cubicBezTo>
                <a:cubicBezTo>
                  <a:pt x="532" y="1366"/>
                  <a:pt x="665" y="1306"/>
                  <a:pt x="747" y="1256"/>
                </a:cubicBezTo>
                <a:cubicBezTo>
                  <a:pt x="805" y="1220"/>
                  <a:pt x="998" y="1219"/>
                  <a:pt x="1059" y="1216"/>
                </a:cubicBezTo>
                <a:cubicBezTo>
                  <a:pt x="1211" y="1224"/>
                  <a:pt x="1366" y="1210"/>
                  <a:pt x="1515" y="1240"/>
                </a:cubicBezTo>
                <a:cubicBezTo>
                  <a:pt x="1633" y="1264"/>
                  <a:pt x="1742" y="1324"/>
                  <a:pt x="1851" y="1376"/>
                </a:cubicBezTo>
                <a:cubicBezTo>
                  <a:pt x="2059" y="1475"/>
                  <a:pt x="2210" y="1561"/>
                  <a:pt x="2291" y="1784"/>
                </a:cubicBezTo>
                <a:cubicBezTo>
                  <a:pt x="2305" y="1938"/>
                  <a:pt x="2314" y="1988"/>
                  <a:pt x="2275" y="2192"/>
                </a:cubicBezTo>
                <a:cubicBezTo>
                  <a:pt x="2220" y="2475"/>
                  <a:pt x="1993" y="2611"/>
                  <a:pt x="1731" y="2640"/>
                </a:cubicBezTo>
                <a:cubicBezTo>
                  <a:pt x="1614" y="2627"/>
                  <a:pt x="1495" y="2622"/>
                  <a:pt x="1379" y="2600"/>
                </a:cubicBezTo>
                <a:cubicBezTo>
                  <a:pt x="1250" y="2576"/>
                  <a:pt x="1169" y="2427"/>
                  <a:pt x="1123" y="2320"/>
                </a:cubicBezTo>
                <a:cubicBezTo>
                  <a:pt x="1082" y="2116"/>
                  <a:pt x="1192" y="1853"/>
                  <a:pt x="1275" y="1672"/>
                </a:cubicBezTo>
                <a:cubicBezTo>
                  <a:pt x="1501" y="1178"/>
                  <a:pt x="1920" y="903"/>
                  <a:pt x="2459" y="880"/>
                </a:cubicBezTo>
                <a:cubicBezTo>
                  <a:pt x="2601" y="886"/>
                  <a:pt x="2656" y="852"/>
                  <a:pt x="2731" y="952"/>
                </a:cubicBezTo>
                <a:cubicBezTo>
                  <a:pt x="2742" y="1089"/>
                  <a:pt x="2771" y="1222"/>
                  <a:pt x="2771" y="1360"/>
                </a:cubicBezTo>
              </a:path>
            </a:pathLst>
          </a:cu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8135" name="Text Box 7">
            <a:extLst>
              <a:ext uri="{FF2B5EF4-FFF2-40B4-BE49-F238E27FC236}">
                <a16:creationId xmlns:a16="http://schemas.microsoft.com/office/drawing/2014/main" id="{36A31650-9C14-7C4D-B847-7777BBADBCFF}"/>
              </a:ext>
            </a:extLst>
          </p:cNvPr>
          <p:cNvSpPr txBox="1">
            <a:spLocks noChangeArrowheads="1"/>
          </p:cNvSpPr>
          <p:nvPr/>
        </p:nvSpPr>
        <p:spPr bwMode="auto">
          <a:xfrm>
            <a:off x="714085" y="1253005"/>
            <a:ext cx="315868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dirty="0">
                <a:solidFill>
                  <a:srgbClr val="FFFF00"/>
                </a:solidFill>
              </a:rPr>
              <a:t>Галактические</a:t>
            </a:r>
          </a:p>
          <a:p>
            <a:pPr algn="ctr" eaLnBrk="1" hangingPunct="1">
              <a:spcBef>
                <a:spcPct val="0"/>
              </a:spcBef>
              <a:buFontTx/>
              <a:buNone/>
            </a:pPr>
            <a:r>
              <a:rPr lang="ru-RU" altLang="ru-RU" b="1" dirty="0">
                <a:solidFill>
                  <a:srgbClr val="FFFF00"/>
                </a:solidFill>
              </a:rPr>
              <a:t>космические </a:t>
            </a:r>
          </a:p>
          <a:p>
            <a:pPr algn="ctr" eaLnBrk="1" hangingPunct="1">
              <a:spcBef>
                <a:spcPct val="0"/>
              </a:spcBef>
              <a:buFontTx/>
              <a:buNone/>
            </a:pPr>
            <a:r>
              <a:rPr lang="ru-RU" altLang="ru-RU" b="1" dirty="0">
                <a:solidFill>
                  <a:srgbClr val="FFFF00"/>
                </a:solidFill>
              </a:rPr>
              <a:t>лучи</a:t>
            </a:r>
            <a:endParaRPr lang="ru-RU" altLang="ru-RU" sz="1800" b="1" dirty="0">
              <a:solidFill>
                <a:srgbClr val="FFFF00"/>
              </a:solidFill>
            </a:endParaRPr>
          </a:p>
        </p:txBody>
      </p:sp>
      <p:sp>
        <p:nvSpPr>
          <p:cNvPr id="48136" name="Text Box 8">
            <a:extLst>
              <a:ext uri="{FF2B5EF4-FFF2-40B4-BE49-F238E27FC236}">
                <a16:creationId xmlns:a16="http://schemas.microsoft.com/office/drawing/2014/main" id="{A785CF9C-6106-4E41-86C3-084596D38EFF}"/>
              </a:ext>
            </a:extLst>
          </p:cNvPr>
          <p:cNvSpPr txBox="1">
            <a:spLocks noChangeArrowheads="1"/>
          </p:cNvSpPr>
          <p:nvPr/>
        </p:nvSpPr>
        <p:spPr bwMode="auto">
          <a:xfrm>
            <a:off x="267523" y="4059145"/>
            <a:ext cx="398961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dirty="0">
                <a:solidFill>
                  <a:srgbClr val="FFFF00"/>
                </a:solidFill>
              </a:rPr>
              <a:t>Внегалактические </a:t>
            </a:r>
          </a:p>
          <a:p>
            <a:pPr algn="ctr" eaLnBrk="1" hangingPunct="1">
              <a:spcBef>
                <a:spcPct val="0"/>
              </a:spcBef>
              <a:buFontTx/>
              <a:buNone/>
            </a:pPr>
            <a:r>
              <a:rPr lang="ru-RU" altLang="ru-RU" b="1" dirty="0">
                <a:solidFill>
                  <a:srgbClr val="FFFF00"/>
                </a:solidFill>
              </a:rPr>
              <a:t>космические </a:t>
            </a:r>
          </a:p>
          <a:p>
            <a:pPr algn="ctr" eaLnBrk="1" hangingPunct="1">
              <a:spcBef>
                <a:spcPct val="0"/>
              </a:spcBef>
              <a:buFontTx/>
              <a:buNone/>
            </a:pPr>
            <a:r>
              <a:rPr lang="ru-RU" altLang="ru-RU" b="1" dirty="0">
                <a:solidFill>
                  <a:srgbClr val="FFFF00"/>
                </a:solidFill>
              </a:rPr>
              <a:t>лучи</a:t>
            </a:r>
            <a:endParaRPr lang="ru-RU" altLang="ru-RU" sz="1800" b="1" dirty="0">
              <a:solidFill>
                <a:srgbClr val="FFFF00"/>
              </a:solidFill>
            </a:endParaRPr>
          </a:p>
        </p:txBody>
      </p:sp>
      <p:sp>
        <p:nvSpPr>
          <p:cNvPr id="2" name="Прямоугольник 1">
            <a:extLst>
              <a:ext uri="{FF2B5EF4-FFF2-40B4-BE49-F238E27FC236}">
                <a16:creationId xmlns:a16="http://schemas.microsoft.com/office/drawing/2014/main" id="{7D894436-41FE-C34C-BBAF-DCEA80909E62}"/>
              </a:ext>
            </a:extLst>
          </p:cNvPr>
          <p:cNvSpPr/>
          <p:nvPr/>
        </p:nvSpPr>
        <p:spPr>
          <a:xfrm>
            <a:off x="4108131" y="0"/>
            <a:ext cx="5729261" cy="923330"/>
          </a:xfrm>
          <a:prstGeom prst="rect">
            <a:avLst/>
          </a:prstGeom>
        </p:spPr>
        <p:txBody>
          <a:bodyPr wrap="none">
            <a:spAutoFit/>
          </a:bodyPr>
          <a:lstStyle/>
          <a:p>
            <a:pPr>
              <a:spcBef>
                <a:spcPct val="0"/>
              </a:spcBef>
            </a:pPr>
            <a:r>
              <a:rPr lang="ru-RU" altLang="ru-RU" sz="5400" b="1" dirty="0">
                <a:solidFill>
                  <a:schemeClr val="accent5">
                    <a:lumMod val="20000"/>
                    <a:lumOff val="80000"/>
                  </a:schemeClr>
                </a:solidFill>
              </a:rPr>
              <a:t>Космические лучи</a:t>
            </a:r>
          </a:p>
        </p:txBody>
      </p:sp>
    </p:spTree>
    <p:extLst>
      <p:ext uri="{BB962C8B-B14F-4D97-AF65-F5344CB8AC3E}">
        <p14:creationId xmlns:p14="http://schemas.microsoft.com/office/powerpoint/2010/main" val="241617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 calcmode="lin" valueType="num">
                                      <p:cBhvr>
                                        <p:cTn id="7" dur="500" fill="hold"/>
                                        <p:tgtEl>
                                          <p:spTgt spid="48131"/>
                                        </p:tgtEl>
                                        <p:attrNameLst>
                                          <p:attrName>ppt_w</p:attrName>
                                        </p:attrNameLst>
                                      </p:cBhvr>
                                      <p:tavLst>
                                        <p:tav tm="0">
                                          <p:val>
                                            <p:strVal val="2/3*#ppt_w"/>
                                          </p:val>
                                        </p:tav>
                                        <p:tav tm="100000">
                                          <p:val>
                                            <p:strVal val="#ppt_w"/>
                                          </p:val>
                                        </p:tav>
                                      </p:tavLst>
                                    </p:anim>
                                    <p:anim calcmode="lin" valueType="num">
                                      <p:cBhvr>
                                        <p:cTn id="8" dur="500" fill="hold"/>
                                        <p:tgtEl>
                                          <p:spTgt spid="48131"/>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nodeType="clickEffect">
                                  <p:stCondLst>
                                    <p:cond delay="0"/>
                                  </p:stCondLst>
                                  <p:childTnLst>
                                    <p:set>
                                      <p:cBhvr>
                                        <p:cTn id="12" dur="1" fill="hold">
                                          <p:stCondLst>
                                            <p:cond delay="0"/>
                                          </p:stCondLst>
                                        </p:cTn>
                                        <p:tgtEl>
                                          <p:spTgt spid="48133"/>
                                        </p:tgtEl>
                                        <p:attrNameLst>
                                          <p:attrName>style.visibility</p:attrName>
                                        </p:attrNameLst>
                                      </p:cBhvr>
                                      <p:to>
                                        <p:strVal val="visible"/>
                                      </p:to>
                                    </p:set>
                                    <p:animEffect transition="in" filter="blinds(vertical)">
                                      <p:cBhvr>
                                        <p:cTn id="13" dur="500"/>
                                        <p:tgtEl>
                                          <p:spTgt spid="48133"/>
                                        </p:tgtEl>
                                      </p:cBhvr>
                                    </p:animEffect>
                                  </p:childTnLst>
                                </p:cTn>
                              </p:par>
                            </p:childTnLst>
                          </p:cTn>
                        </p:par>
                        <p:par>
                          <p:cTn id="14" fill="hold" nodeType="afterGroup">
                            <p:stCondLst>
                              <p:cond delay="500"/>
                            </p:stCondLst>
                            <p:childTnLst>
                              <p:par>
                                <p:cTn id="15" presetID="3" presetClass="entr" presetSubtype="5" fill="hold" grpId="0" nodeType="afterEffect">
                                  <p:stCondLst>
                                    <p:cond delay="0"/>
                                  </p:stCondLst>
                                  <p:childTnLst>
                                    <p:set>
                                      <p:cBhvr>
                                        <p:cTn id="16" dur="1" fill="hold">
                                          <p:stCondLst>
                                            <p:cond delay="0"/>
                                          </p:stCondLst>
                                        </p:cTn>
                                        <p:tgtEl>
                                          <p:spTgt spid="48135"/>
                                        </p:tgtEl>
                                        <p:attrNameLst>
                                          <p:attrName>style.visibility</p:attrName>
                                        </p:attrNameLst>
                                      </p:cBhvr>
                                      <p:to>
                                        <p:strVal val="visible"/>
                                      </p:to>
                                    </p:set>
                                    <p:animEffect transition="in" filter="blinds(vertical)">
                                      <p:cBhvr>
                                        <p:cTn id="17" dur="500"/>
                                        <p:tgtEl>
                                          <p:spTgt spid="48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48134"/>
                                        </p:tgtEl>
                                        <p:attrNameLst>
                                          <p:attrName>style.visibility</p:attrName>
                                        </p:attrNameLst>
                                      </p:cBhvr>
                                      <p:to>
                                        <p:strVal val="visible"/>
                                      </p:to>
                                    </p:set>
                                    <p:animEffect transition="in" filter="blinds(vertical)">
                                      <p:cBhvr>
                                        <p:cTn id="22" dur="500"/>
                                        <p:tgtEl>
                                          <p:spTgt spid="48134"/>
                                        </p:tgtEl>
                                      </p:cBhvr>
                                    </p:animEffect>
                                  </p:childTnLst>
                                </p:cTn>
                              </p:par>
                            </p:childTnLst>
                          </p:cTn>
                        </p:par>
                        <p:par>
                          <p:cTn id="23" fill="hold" nodeType="afterGroup">
                            <p:stCondLst>
                              <p:cond delay="500"/>
                            </p:stCondLst>
                            <p:childTnLst>
                              <p:par>
                                <p:cTn id="24" presetID="3" presetClass="entr" presetSubtype="5" fill="hold" grpId="0" nodeType="afterEffect">
                                  <p:stCondLst>
                                    <p:cond delay="0"/>
                                  </p:stCondLst>
                                  <p:childTnLst>
                                    <p:set>
                                      <p:cBhvr>
                                        <p:cTn id="25" dur="1" fill="hold">
                                          <p:stCondLst>
                                            <p:cond delay="0"/>
                                          </p:stCondLst>
                                        </p:cTn>
                                        <p:tgtEl>
                                          <p:spTgt spid="48136"/>
                                        </p:tgtEl>
                                        <p:attrNameLst>
                                          <p:attrName>style.visibility</p:attrName>
                                        </p:attrNameLst>
                                      </p:cBhvr>
                                      <p:to>
                                        <p:strVal val="visible"/>
                                      </p:to>
                                    </p:set>
                                    <p:animEffect transition="in" filter="blinds(vertical)">
                                      <p:cBhvr>
                                        <p:cTn id="26"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utoUpdateAnimBg="0"/>
      <p:bldP spid="48136"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F1D2B9F-DDC7-1241-8042-97F27D556071}"/>
              </a:ext>
            </a:extLst>
          </p:cNvPr>
          <p:cNvSpPr/>
          <p:nvPr/>
        </p:nvSpPr>
        <p:spPr>
          <a:xfrm>
            <a:off x="531428" y="1665121"/>
            <a:ext cx="6096000" cy="3108543"/>
          </a:xfrm>
          <a:prstGeom prst="rect">
            <a:avLst/>
          </a:prstGeom>
          <a:solidFill>
            <a:schemeClr val="accent5">
              <a:lumMod val="20000"/>
              <a:lumOff val="80000"/>
            </a:schemeClr>
          </a:solidFill>
          <a:ln>
            <a:solidFill>
              <a:schemeClr val="accent1"/>
            </a:solidFill>
          </a:ln>
        </p:spPr>
        <p:txBody>
          <a:bodyPr>
            <a:spAutoFit/>
          </a:bodyPr>
          <a:lstStyle/>
          <a:p>
            <a:pPr algn="ctr"/>
            <a:r>
              <a:rPr lang="ru-RU" sz="2800" b="1" dirty="0">
                <a:cs typeface="Times New Roman" pitchFamily="18" charset="0"/>
              </a:rPr>
              <a:t>Высокоширотная орбитальная станция</a:t>
            </a:r>
          </a:p>
          <a:p>
            <a:r>
              <a:rPr lang="ru-RU" sz="2400" b="1" dirty="0">
                <a:cs typeface="Times New Roman" pitchFamily="18" charset="0"/>
              </a:rPr>
              <a:t>Суточная эквивалентная доза на орбите </a:t>
            </a:r>
            <a:r>
              <a:rPr lang="ru-RU" sz="2400" b="1" dirty="0">
                <a:solidFill>
                  <a:srgbClr val="C00000"/>
                </a:solidFill>
                <a:cs typeface="Times New Roman" pitchFamily="18" charset="0"/>
              </a:rPr>
              <a:t>600 км, </a:t>
            </a:r>
            <a:r>
              <a:rPr lang="en-US" sz="2400" b="1" dirty="0" err="1">
                <a:solidFill>
                  <a:srgbClr val="C00000"/>
                </a:solidFill>
                <a:cs typeface="Times New Roman" pitchFamily="18" charset="0"/>
              </a:rPr>
              <a:t>i</a:t>
            </a:r>
            <a:r>
              <a:rPr lang="en-US" sz="2400" b="1" dirty="0">
                <a:solidFill>
                  <a:srgbClr val="C00000"/>
                </a:solidFill>
                <a:cs typeface="Times New Roman" pitchFamily="18" charset="0"/>
              </a:rPr>
              <a:t> =</a:t>
            </a:r>
            <a:r>
              <a:rPr lang="ru-RU" sz="2400" b="1" dirty="0">
                <a:solidFill>
                  <a:srgbClr val="C00000"/>
                </a:solidFill>
                <a:cs typeface="Times New Roman" pitchFamily="18" charset="0"/>
              </a:rPr>
              <a:t> </a:t>
            </a:r>
            <a:r>
              <a:rPr lang="en-US" sz="2400" b="1" dirty="0">
                <a:solidFill>
                  <a:srgbClr val="C00000"/>
                </a:solidFill>
                <a:cs typeface="Times New Roman" pitchFamily="18" charset="0"/>
              </a:rPr>
              <a:t>90</a:t>
            </a:r>
            <a:r>
              <a:rPr lang="en-US" sz="2400" b="1" baseline="30000" dirty="0">
                <a:solidFill>
                  <a:srgbClr val="C00000"/>
                </a:solidFill>
                <a:cs typeface="Times New Roman" pitchFamily="18" charset="0"/>
              </a:rPr>
              <a:t>0</a:t>
            </a:r>
            <a:r>
              <a:rPr lang="ru-RU" sz="2400" b="1" baseline="30000" dirty="0">
                <a:solidFill>
                  <a:srgbClr val="C00000"/>
                </a:solidFill>
                <a:cs typeface="Times New Roman" pitchFamily="18" charset="0"/>
              </a:rPr>
              <a:t> </a:t>
            </a:r>
            <a:r>
              <a:rPr lang="ru-RU" sz="2400" b="1" dirty="0">
                <a:cs typeface="Times New Roman" pitchFamily="18" charset="0"/>
              </a:rPr>
              <a:t>(рассчитанная с коэффициентом качества 2,5) составит 2,75 </a:t>
            </a:r>
            <a:r>
              <a:rPr lang="ru-RU" sz="2400" b="1" dirty="0" err="1">
                <a:cs typeface="Times New Roman" pitchFamily="18" charset="0"/>
              </a:rPr>
              <a:t>мЗв</a:t>
            </a:r>
            <a:r>
              <a:rPr lang="ru-RU" sz="2400" b="1" dirty="0">
                <a:cs typeface="Times New Roman" pitchFamily="18" charset="0"/>
              </a:rPr>
              <a:t>. Достаточно недели для достижения годовой дозы в 20 </a:t>
            </a:r>
            <a:r>
              <a:rPr lang="ru-RU" sz="2400" b="1" dirty="0" err="1">
                <a:cs typeface="Times New Roman" pitchFamily="18" charset="0"/>
              </a:rPr>
              <a:t>мЗв</a:t>
            </a:r>
            <a:r>
              <a:rPr lang="ru-RU" sz="2400" b="1" dirty="0">
                <a:cs typeface="Times New Roman" pitchFamily="18" charset="0"/>
              </a:rPr>
              <a:t> !</a:t>
            </a:r>
          </a:p>
          <a:p>
            <a:pPr algn="ctr"/>
            <a:r>
              <a:rPr lang="ru-RU" sz="2000" i="1" dirty="0">
                <a:cs typeface="Times New Roman" pitchFamily="18" charset="0"/>
              </a:rPr>
              <a:t>                           И.Б. Ушаков (ФМБЦ), 01.03.2019</a:t>
            </a:r>
            <a:endParaRPr lang="ru-RU" sz="1600" i="1" dirty="0"/>
          </a:p>
        </p:txBody>
      </p:sp>
      <p:sp>
        <p:nvSpPr>
          <p:cNvPr id="6" name="Прямоугольник 5">
            <a:extLst>
              <a:ext uri="{FF2B5EF4-FFF2-40B4-BE49-F238E27FC236}">
                <a16:creationId xmlns:a16="http://schemas.microsoft.com/office/drawing/2014/main" id="{574C1960-9555-DF45-9EA7-E053CEF6C15F}"/>
              </a:ext>
            </a:extLst>
          </p:cNvPr>
          <p:cNvSpPr/>
          <p:nvPr/>
        </p:nvSpPr>
        <p:spPr>
          <a:xfrm>
            <a:off x="919378" y="172802"/>
            <a:ext cx="10038069" cy="584775"/>
          </a:xfrm>
          <a:prstGeom prst="rect">
            <a:avLst/>
          </a:prstGeom>
        </p:spPr>
        <p:txBody>
          <a:bodyPr wrap="none">
            <a:spAutoFit/>
          </a:bodyPr>
          <a:lstStyle/>
          <a:p>
            <a:r>
              <a:rPr lang="ru-RU" sz="2800" b="1" dirty="0">
                <a:cs typeface="Times New Roman" pitchFamily="18" charset="0"/>
              </a:rPr>
              <a:t>     </a:t>
            </a:r>
            <a:r>
              <a:rPr lang="ru-RU" sz="3200" b="1" dirty="0">
                <a:solidFill>
                  <a:schemeClr val="accent5">
                    <a:lumMod val="20000"/>
                    <a:lumOff val="80000"/>
                  </a:schemeClr>
                </a:solidFill>
                <a:cs typeface="Times New Roman" pitchFamily="18" charset="0"/>
              </a:rPr>
              <a:t>ЭФФЕКТЫ ВОЗДЕЙСТВИЯ КОСМИЧЕСКОЙ РАДИАЦИИ</a:t>
            </a:r>
            <a:endParaRPr lang="ru-RU" sz="2800" b="1" dirty="0">
              <a:solidFill>
                <a:schemeClr val="accent5">
                  <a:lumMod val="20000"/>
                  <a:lumOff val="80000"/>
                </a:schemeClr>
              </a:solidFill>
              <a:latin typeface="Times New Roman" pitchFamily="18" charset="0"/>
              <a:cs typeface="Times New Roman" pitchFamily="18" charset="0"/>
            </a:endParaRPr>
          </a:p>
        </p:txBody>
      </p:sp>
      <p:pic>
        <p:nvPicPr>
          <p:cNvPr id="3" name="Рисунок 2">
            <a:extLst>
              <a:ext uri="{FF2B5EF4-FFF2-40B4-BE49-F238E27FC236}">
                <a16:creationId xmlns:a16="http://schemas.microsoft.com/office/drawing/2014/main" id="{E5945551-8925-5E4C-8647-C7AA6861BC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28004" y="4135932"/>
            <a:ext cx="2824571" cy="2151529"/>
          </a:xfrm>
          <a:prstGeom prst="rect">
            <a:avLst/>
          </a:prstGeom>
          <a:ln>
            <a:solidFill>
              <a:schemeClr val="bg1"/>
            </a:solidFill>
          </a:ln>
        </p:spPr>
      </p:pic>
      <p:pic>
        <p:nvPicPr>
          <p:cNvPr id="7" name="Picture 1">
            <a:extLst>
              <a:ext uri="{FF2B5EF4-FFF2-40B4-BE49-F238E27FC236}">
                <a16:creationId xmlns:a16="http://schemas.microsoft.com/office/drawing/2014/main" id="{1829C874-4832-A746-AE12-ED51321EAAE2}"/>
              </a:ext>
            </a:extLst>
          </p:cNvPr>
          <p:cNvPicPr>
            <a:picLocks noChangeAspect="1" noChangeArrowheads="1"/>
          </p:cNvPicPr>
          <p:nvPr/>
        </p:nvPicPr>
        <p:blipFill rotWithShape="1">
          <a:blip r:embed="rId3" cstate="screen">
            <a:lum bright="-18000" contrast="66000"/>
            <a:extLst>
              <a:ext uri="{28A0092B-C50C-407E-A947-70E740481C1C}">
                <a14:useLocalDpi xmlns:a14="http://schemas.microsoft.com/office/drawing/2010/main"/>
              </a:ext>
            </a:extLst>
          </a:blip>
          <a:srcRect t="7109" b="6170"/>
          <a:stretch/>
        </p:blipFill>
        <p:spPr bwMode="auto">
          <a:xfrm>
            <a:off x="7478486" y="1061357"/>
            <a:ext cx="4539878" cy="2612572"/>
          </a:xfrm>
          <a:prstGeom prst="rect">
            <a:avLst/>
          </a:prstGeom>
          <a:noFill/>
          <a:ln>
            <a:noFill/>
          </a:ln>
          <a:effectLst/>
          <a:extLst>
            <a:ext uri="{909E8E84-426E-40DD-AFC4-6F175D3DCCD1}">
              <a14:hiddenFill xmlns:a14="http://schemas.microsoft.com/office/drawing/2010/main">
                <a:blipFill dpi="0" rotWithShape="0">
                  <a:blip>
                    <a:lum bright="-18000" contrast="6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0490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atmosphere">
            <a:extLst>
              <a:ext uri="{FF2B5EF4-FFF2-40B4-BE49-F238E27FC236}">
                <a16:creationId xmlns:a16="http://schemas.microsoft.com/office/drawing/2014/main" id="{1A10E402-F13E-2645-A911-F5413C6981F1}"/>
              </a:ext>
            </a:extLst>
          </p:cNvPr>
          <p:cNvPicPr>
            <a:picLocks noChangeAspect="1" noChangeArrowheads="1"/>
          </p:cNvPicPr>
          <p:nvPr/>
        </p:nvPicPr>
        <p:blipFill>
          <a:blip r:embed="rId2">
            <a:lum bright="-24000" contrast="6000"/>
            <a:extLst>
              <a:ext uri="{28A0092B-C50C-407E-A947-70E740481C1C}">
                <a14:useLocalDpi xmlns:a14="http://schemas.microsoft.com/office/drawing/2010/main"/>
              </a:ext>
            </a:extLst>
          </a:blip>
          <a:srcRect/>
          <a:stretch>
            <a:fillRect/>
          </a:stretch>
        </p:blipFill>
        <p:spPr bwMode="auto">
          <a:xfrm rot="16200000">
            <a:off x="5038128" y="-267981"/>
            <a:ext cx="6871946" cy="74357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4F2D8B-61F0-9940-9C88-22F0807C2B17}"/>
              </a:ext>
            </a:extLst>
          </p:cNvPr>
          <p:cNvSpPr txBox="1"/>
          <p:nvPr/>
        </p:nvSpPr>
        <p:spPr>
          <a:xfrm>
            <a:off x="8275526" y="1117765"/>
            <a:ext cx="1690575" cy="461665"/>
          </a:xfrm>
          <a:prstGeom prst="rect">
            <a:avLst/>
          </a:prstGeom>
          <a:solidFill>
            <a:schemeClr val="bg1"/>
          </a:solidFill>
        </p:spPr>
        <p:txBody>
          <a:bodyPr wrap="square" rtlCol="0">
            <a:spAutoFit/>
          </a:bodyPr>
          <a:lstStyle/>
          <a:p>
            <a:r>
              <a:rPr lang="ru-RU" sz="2400" b="1" dirty="0"/>
              <a:t>1 </a:t>
            </a:r>
            <a:r>
              <a:rPr lang="ru-RU" sz="2400" b="1" dirty="0" err="1"/>
              <a:t>мЗв</a:t>
            </a:r>
            <a:r>
              <a:rPr lang="ru-RU" sz="2400" b="1" dirty="0"/>
              <a:t>/год</a:t>
            </a:r>
          </a:p>
        </p:txBody>
      </p:sp>
      <p:sp>
        <p:nvSpPr>
          <p:cNvPr id="9" name="Полилиния 8">
            <a:extLst>
              <a:ext uri="{FF2B5EF4-FFF2-40B4-BE49-F238E27FC236}">
                <a16:creationId xmlns:a16="http://schemas.microsoft.com/office/drawing/2014/main" id="{BAC72DEF-EA13-954E-80FA-5CB9C9F2ECDA}"/>
              </a:ext>
            </a:extLst>
          </p:cNvPr>
          <p:cNvSpPr/>
          <p:nvPr/>
        </p:nvSpPr>
        <p:spPr>
          <a:xfrm rot="389144">
            <a:off x="6367949" y="42705"/>
            <a:ext cx="898041" cy="6862446"/>
          </a:xfrm>
          <a:custGeom>
            <a:avLst/>
            <a:gdLst>
              <a:gd name="connsiteX0" fmla="*/ 539402 w 898041"/>
              <a:gd name="connsiteY0" fmla="*/ 0 h 6862446"/>
              <a:gd name="connsiteX1" fmla="*/ 105648 w 898041"/>
              <a:gd name="connsiteY1" fmla="*/ 1969477 h 6862446"/>
              <a:gd name="connsiteX2" fmla="*/ 140 w 898041"/>
              <a:gd name="connsiteY2" fmla="*/ 3141785 h 6862446"/>
              <a:gd name="connsiteX3" fmla="*/ 117371 w 898041"/>
              <a:gd name="connsiteY3" fmla="*/ 4431323 h 6862446"/>
              <a:gd name="connsiteX4" fmla="*/ 433894 w 898041"/>
              <a:gd name="connsiteY4" fmla="*/ 5603631 h 6862446"/>
              <a:gd name="connsiteX5" fmla="*/ 797310 w 898041"/>
              <a:gd name="connsiteY5" fmla="*/ 6693877 h 6862446"/>
              <a:gd name="connsiteX6" fmla="*/ 891094 w 898041"/>
              <a:gd name="connsiteY6" fmla="*/ 6846277 h 6862446"/>
              <a:gd name="connsiteX7" fmla="*/ 891094 w 898041"/>
              <a:gd name="connsiteY7" fmla="*/ 6858000 h 6862446"/>
              <a:gd name="connsiteX8" fmla="*/ 891094 w 898041"/>
              <a:gd name="connsiteY8" fmla="*/ 6858000 h 68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41" h="6862446">
                <a:moveTo>
                  <a:pt x="539402" y="0"/>
                </a:moveTo>
                <a:cubicBezTo>
                  <a:pt x="367463" y="722923"/>
                  <a:pt x="195525" y="1445846"/>
                  <a:pt x="105648" y="1969477"/>
                </a:cubicBezTo>
                <a:cubicBezTo>
                  <a:pt x="15771" y="2493108"/>
                  <a:pt x="-1814" y="2731477"/>
                  <a:pt x="140" y="3141785"/>
                </a:cubicBezTo>
                <a:cubicBezTo>
                  <a:pt x="2094" y="3552093"/>
                  <a:pt x="45079" y="4021015"/>
                  <a:pt x="117371" y="4431323"/>
                </a:cubicBezTo>
                <a:cubicBezTo>
                  <a:pt x="189663" y="4841631"/>
                  <a:pt x="320571" y="5226539"/>
                  <a:pt x="433894" y="5603631"/>
                </a:cubicBezTo>
                <a:cubicBezTo>
                  <a:pt x="547217" y="5980723"/>
                  <a:pt x="721110" y="6486769"/>
                  <a:pt x="797310" y="6693877"/>
                </a:cubicBezTo>
                <a:cubicBezTo>
                  <a:pt x="873510" y="6900985"/>
                  <a:pt x="891094" y="6846277"/>
                  <a:pt x="891094" y="6846277"/>
                </a:cubicBezTo>
                <a:cubicBezTo>
                  <a:pt x="906725" y="6873631"/>
                  <a:pt x="891094" y="6858000"/>
                  <a:pt x="891094" y="6858000"/>
                </a:cubicBezTo>
                <a:lnTo>
                  <a:pt x="891094" y="685800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4832F15C-0FC3-F94B-9DC2-2DD59CBD7862}"/>
              </a:ext>
            </a:extLst>
          </p:cNvPr>
          <p:cNvSpPr txBox="1"/>
          <p:nvPr/>
        </p:nvSpPr>
        <p:spPr>
          <a:xfrm>
            <a:off x="6152679" y="2099396"/>
            <a:ext cx="1814920" cy="461665"/>
          </a:xfrm>
          <a:prstGeom prst="rect">
            <a:avLst/>
          </a:prstGeom>
          <a:solidFill>
            <a:schemeClr val="bg1"/>
          </a:solidFill>
        </p:spPr>
        <p:txBody>
          <a:bodyPr wrap="none" rtlCol="0">
            <a:spAutoFit/>
          </a:bodyPr>
          <a:lstStyle/>
          <a:p>
            <a:r>
              <a:rPr lang="ru-RU" sz="2400" b="1" dirty="0"/>
              <a:t>220 </a:t>
            </a:r>
            <a:r>
              <a:rPr lang="ru-RU" sz="2400" b="1" dirty="0" err="1"/>
              <a:t>мЗв</a:t>
            </a:r>
            <a:r>
              <a:rPr lang="ru-RU" sz="2400" b="1" dirty="0"/>
              <a:t>/год</a:t>
            </a:r>
          </a:p>
        </p:txBody>
      </p:sp>
      <p:sp>
        <p:nvSpPr>
          <p:cNvPr id="16" name="TextBox 15">
            <a:extLst>
              <a:ext uri="{FF2B5EF4-FFF2-40B4-BE49-F238E27FC236}">
                <a16:creationId xmlns:a16="http://schemas.microsoft.com/office/drawing/2014/main" id="{29ADA74A-9AB6-6C4C-9FA8-FE40165C1234}"/>
              </a:ext>
            </a:extLst>
          </p:cNvPr>
          <p:cNvSpPr txBox="1"/>
          <p:nvPr/>
        </p:nvSpPr>
        <p:spPr>
          <a:xfrm>
            <a:off x="255439" y="99917"/>
            <a:ext cx="6840912" cy="707886"/>
          </a:xfrm>
          <a:prstGeom prst="rect">
            <a:avLst/>
          </a:prstGeom>
          <a:noFill/>
        </p:spPr>
        <p:txBody>
          <a:bodyPr wrap="none" rtlCol="0">
            <a:spAutoFit/>
          </a:bodyPr>
          <a:lstStyle/>
          <a:p>
            <a:r>
              <a:rPr lang="ru-RU" sz="4000" b="1" dirty="0">
                <a:solidFill>
                  <a:schemeClr val="accent5">
                    <a:lumMod val="20000"/>
                    <a:lumOff val="80000"/>
                  </a:schemeClr>
                </a:solidFill>
              </a:rPr>
              <a:t>Дозовые нагрузки в космосе  </a:t>
            </a:r>
          </a:p>
        </p:txBody>
      </p:sp>
      <p:sp>
        <p:nvSpPr>
          <p:cNvPr id="3" name="TextBox 2">
            <a:extLst>
              <a:ext uri="{FF2B5EF4-FFF2-40B4-BE49-F238E27FC236}">
                <a16:creationId xmlns:a16="http://schemas.microsoft.com/office/drawing/2014/main" id="{2A02064F-A2EA-4041-9F03-61178B9F84C1}"/>
              </a:ext>
            </a:extLst>
          </p:cNvPr>
          <p:cNvSpPr txBox="1"/>
          <p:nvPr/>
        </p:nvSpPr>
        <p:spPr>
          <a:xfrm>
            <a:off x="8104978" y="5068830"/>
            <a:ext cx="1661865" cy="461665"/>
          </a:xfrm>
          <a:prstGeom prst="rect">
            <a:avLst/>
          </a:prstGeom>
          <a:solidFill>
            <a:schemeClr val="bg1"/>
          </a:solidFill>
        </p:spPr>
        <p:txBody>
          <a:bodyPr wrap="none" rtlCol="0">
            <a:spAutoFit/>
          </a:bodyPr>
          <a:lstStyle/>
          <a:p>
            <a:r>
              <a:rPr lang="ru-RU" sz="2400" b="1" dirty="0"/>
              <a:t>10 </a:t>
            </a:r>
            <a:r>
              <a:rPr lang="ru-RU" sz="2400" b="1" dirty="0" err="1"/>
              <a:t>мЗв</a:t>
            </a:r>
            <a:r>
              <a:rPr lang="ru-RU" sz="2400" b="1" dirty="0"/>
              <a:t>/год</a:t>
            </a:r>
          </a:p>
        </p:txBody>
      </p:sp>
      <p:cxnSp>
        <p:nvCxnSpPr>
          <p:cNvPr id="7" name="Прямая со стрелкой 6">
            <a:extLst>
              <a:ext uri="{FF2B5EF4-FFF2-40B4-BE49-F238E27FC236}">
                <a16:creationId xmlns:a16="http://schemas.microsoft.com/office/drawing/2014/main" id="{D54EC2A0-FC35-674F-852A-7F22F80664A6}"/>
              </a:ext>
            </a:extLst>
          </p:cNvPr>
          <p:cNvCxnSpPr>
            <a:cxnSpLocks/>
          </p:cNvCxnSpPr>
          <p:nvPr/>
        </p:nvCxnSpPr>
        <p:spPr>
          <a:xfrm flipH="1">
            <a:off x="6447961" y="3473928"/>
            <a:ext cx="267289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B3715A-E5E6-7346-8137-2641F809B7AA}"/>
              </a:ext>
            </a:extLst>
          </p:cNvPr>
          <p:cNvSpPr txBox="1"/>
          <p:nvPr/>
        </p:nvSpPr>
        <p:spPr>
          <a:xfrm>
            <a:off x="7338349" y="3473928"/>
            <a:ext cx="851515" cy="369332"/>
          </a:xfrm>
          <a:prstGeom prst="rect">
            <a:avLst/>
          </a:prstGeom>
          <a:noFill/>
        </p:spPr>
        <p:txBody>
          <a:bodyPr wrap="none" rtlCol="0">
            <a:spAutoFit/>
          </a:bodyPr>
          <a:lstStyle/>
          <a:p>
            <a:r>
              <a:rPr lang="ru-RU" dirty="0">
                <a:solidFill>
                  <a:schemeClr val="bg1"/>
                </a:solidFill>
              </a:rPr>
              <a:t>400 км</a:t>
            </a:r>
          </a:p>
        </p:txBody>
      </p:sp>
      <p:sp>
        <p:nvSpPr>
          <p:cNvPr id="18" name="Полилиния 17">
            <a:extLst>
              <a:ext uri="{FF2B5EF4-FFF2-40B4-BE49-F238E27FC236}">
                <a16:creationId xmlns:a16="http://schemas.microsoft.com/office/drawing/2014/main" id="{4E6C7F64-AE30-7C47-8A35-310005DAADF5}"/>
              </a:ext>
            </a:extLst>
          </p:cNvPr>
          <p:cNvSpPr/>
          <p:nvPr/>
        </p:nvSpPr>
        <p:spPr>
          <a:xfrm rot="389144">
            <a:off x="8711306" y="3457167"/>
            <a:ext cx="475320" cy="1765640"/>
          </a:xfrm>
          <a:custGeom>
            <a:avLst/>
            <a:gdLst>
              <a:gd name="connsiteX0" fmla="*/ 539402 w 898041"/>
              <a:gd name="connsiteY0" fmla="*/ 0 h 6862446"/>
              <a:gd name="connsiteX1" fmla="*/ 105648 w 898041"/>
              <a:gd name="connsiteY1" fmla="*/ 1969477 h 6862446"/>
              <a:gd name="connsiteX2" fmla="*/ 140 w 898041"/>
              <a:gd name="connsiteY2" fmla="*/ 3141785 h 6862446"/>
              <a:gd name="connsiteX3" fmla="*/ 117371 w 898041"/>
              <a:gd name="connsiteY3" fmla="*/ 4431323 h 6862446"/>
              <a:gd name="connsiteX4" fmla="*/ 433894 w 898041"/>
              <a:gd name="connsiteY4" fmla="*/ 5603631 h 6862446"/>
              <a:gd name="connsiteX5" fmla="*/ 797310 w 898041"/>
              <a:gd name="connsiteY5" fmla="*/ 6693877 h 6862446"/>
              <a:gd name="connsiteX6" fmla="*/ 891094 w 898041"/>
              <a:gd name="connsiteY6" fmla="*/ 6846277 h 6862446"/>
              <a:gd name="connsiteX7" fmla="*/ 891094 w 898041"/>
              <a:gd name="connsiteY7" fmla="*/ 6858000 h 6862446"/>
              <a:gd name="connsiteX8" fmla="*/ 891094 w 898041"/>
              <a:gd name="connsiteY8" fmla="*/ 6858000 h 68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41" h="6862446">
                <a:moveTo>
                  <a:pt x="539402" y="0"/>
                </a:moveTo>
                <a:cubicBezTo>
                  <a:pt x="367463" y="722923"/>
                  <a:pt x="195525" y="1445846"/>
                  <a:pt x="105648" y="1969477"/>
                </a:cubicBezTo>
                <a:cubicBezTo>
                  <a:pt x="15771" y="2493108"/>
                  <a:pt x="-1814" y="2731477"/>
                  <a:pt x="140" y="3141785"/>
                </a:cubicBezTo>
                <a:cubicBezTo>
                  <a:pt x="2094" y="3552093"/>
                  <a:pt x="45079" y="4021015"/>
                  <a:pt x="117371" y="4431323"/>
                </a:cubicBezTo>
                <a:cubicBezTo>
                  <a:pt x="189663" y="4841631"/>
                  <a:pt x="320571" y="5226539"/>
                  <a:pt x="433894" y="5603631"/>
                </a:cubicBezTo>
                <a:cubicBezTo>
                  <a:pt x="547217" y="5980723"/>
                  <a:pt x="721110" y="6486769"/>
                  <a:pt x="797310" y="6693877"/>
                </a:cubicBezTo>
                <a:cubicBezTo>
                  <a:pt x="873510" y="6900985"/>
                  <a:pt x="891094" y="6846277"/>
                  <a:pt x="891094" y="6846277"/>
                </a:cubicBezTo>
                <a:cubicBezTo>
                  <a:pt x="906725" y="6873631"/>
                  <a:pt x="891094" y="6858000"/>
                  <a:pt x="891094" y="6858000"/>
                </a:cubicBezTo>
                <a:lnTo>
                  <a:pt x="891094" y="685800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9" name="Прямая со стрелкой 18">
            <a:extLst>
              <a:ext uri="{FF2B5EF4-FFF2-40B4-BE49-F238E27FC236}">
                <a16:creationId xmlns:a16="http://schemas.microsoft.com/office/drawing/2014/main" id="{CB4127BC-09AD-F048-AC05-579A0BEB2974}"/>
              </a:ext>
            </a:extLst>
          </p:cNvPr>
          <p:cNvCxnSpPr>
            <a:cxnSpLocks/>
          </p:cNvCxnSpPr>
          <p:nvPr/>
        </p:nvCxnSpPr>
        <p:spPr>
          <a:xfrm flipH="1">
            <a:off x="8715737" y="4339987"/>
            <a:ext cx="61004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Прямоугольник 20">
            <a:extLst>
              <a:ext uri="{FF2B5EF4-FFF2-40B4-BE49-F238E27FC236}">
                <a16:creationId xmlns:a16="http://schemas.microsoft.com/office/drawing/2014/main" id="{615A300E-2F4E-9047-B43B-202AF40B6830}"/>
              </a:ext>
            </a:extLst>
          </p:cNvPr>
          <p:cNvSpPr/>
          <p:nvPr/>
        </p:nvSpPr>
        <p:spPr>
          <a:xfrm>
            <a:off x="8603644" y="4343168"/>
            <a:ext cx="734496" cy="369332"/>
          </a:xfrm>
          <a:prstGeom prst="rect">
            <a:avLst/>
          </a:prstGeom>
        </p:spPr>
        <p:txBody>
          <a:bodyPr wrap="none">
            <a:spAutoFit/>
          </a:bodyPr>
          <a:lstStyle/>
          <a:p>
            <a:r>
              <a:rPr lang="ru-RU" dirty="0">
                <a:solidFill>
                  <a:schemeClr val="bg1"/>
                </a:solidFill>
              </a:rPr>
              <a:t>10 км</a:t>
            </a:r>
          </a:p>
        </p:txBody>
      </p:sp>
      <p:sp>
        <p:nvSpPr>
          <p:cNvPr id="22" name="Полилиния 21">
            <a:extLst>
              <a:ext uri="{FF2B5EF4-FFF2-40B4-BE49-F238E27FC236}">
                <a16:creationId xmlns:a16="http://schemas.microsoft.com/office/drawing/2014/main" id="{5EE143F9-06C1-7649-8C40-A456E2C81D8F}"/>
              </a:ext>
            </a:extLst>
          </p:cNvPr>
          <p:cNvSpPr/>
          <p:nvPr/>
        </p:nvSpPr>
        <p:spPr>
          <a:xfrm>
            <a:off x="3102015" y="623504"/>
            <a:ext cx="6555386" cy="938388"/>
          </a:xfrm>
          <a:custGeom>
            <a:avLst/>
            <a:gdLst>
              <a:gd name="connsiteX0" fmla="*/ 7578436 w 7578436"/>
              <a:gd name="connsiteY0" fmla="*/ 528200 h 3590054"/>
              <a:gd name="connsiteX1" fmla="*/ 4627418 w 7578436"/>
              <a:gd name="connsiteY1" fmla="*/ 84854 h 3590054"/>
              <a:gd name="connsiteX2" fmla="*/ 1579418 w 7578436"/>
              <a:gd name="connsiteY2" fmla="*/ 2024491 h 3590054"/>
              <a:gd name="connsiteX3" fmla="*/ 0 w 7578436"/>
              <a:gd name="connsiteY3" fmla="*/ 3590054 h 3590054"/>
            </a:gdLst>
            <a:ahLst/>
            <a:cxnLst>
              <a:cxn ang="0">
                <a:pos x="connsiteX0" y="connsiteY0"/>
              </a:cxn>
              <a:cxn ang="0">
                <a:pos x="connsiteX1" y="connsiteY1"/>
              </a:cxn>
              <a:cxn ang="0">
                <a:pos x="connsiteX2" y="connsiteY2"/>
              </a:cxn>
              <a:cxn ang="0">
                <a:pos x="connsiteX3" y="connsiteY3"/>
              </a:cxn>
            </a:cxnLst>
            <a:rect l="l" t="t" r="r" b="b"/>
            <a:pathLst>
              <a:path w="7578436" h="3590054">
                <a:moveTo>
                  <a:pt x="7578436" y="528200"/>
                </a:moveTo>
                <a:cubicBezTo>
                  <a:pt x="6602845" y="181836"/>
                  <a:pt x="5627254" y="-164528"/>
                  <a:pt x="4627418" y="84854"/>
                </a:cubicBezTo>
                <a:cubicBezTo>
                  <a:pt x="3627582" y="334236"/>
                  <a:pt x="2350654" y="1440291"/>
                  <a:pt x="1579418" y="2024491"/>
                </a:cubicBezTo>
                <a:cubicBezTo>
                  <a:pt x="808182" y="2608691"/>
                  <a:pt x="404091" y="3099372"/>
                  <a:pt x="0" y="3590054"/>
                </a:cubicBezTo>
              </a:path>
            </a:pathLst>
          </a:custGeom>
          <a:noFill/>
          <a:ln w="412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0EE2C9E5-8587-AF4A-A136-BEAD702B2BFC}"/>
              </a:ext>
            </a:extLst>
          </p:cNvPr>
          <p:cNvSpPr/>
          <p:nvPr/>
        </p:nvSpPr>
        <p:spPr>
          <a:xfrm>
            <a:off x="3168058" y="1549238"/>
            <a:ext cx="930063" cy="523220"/>
          </a:xfrm>
          <a:prstGeom prst="rect">
            <a:avLst/>
          </a:prstGeom>
        </p:spPr>
        <p:txBody>
          <a:bodyPr wrap="none">
            <a:spAutoFit/>
          </a:bodyPr>
          <a:lstStyle/>
          <a:p>
            <a:r>
              <a:rPr lang="ru-RU" sz="2800" dirty="0">
                <a:solidFill>
                  <a:schemeClr val="bg1"/>
                </a:solidFill>
              </a:rPr>
              <a:t>Луна</a:t>
            </a:r>
          </a:p>
        </p:txBody>
      </p:sp>
      <p:sp>
        <p:nvSpPr>
          <p:cNvPr id="26" name="TextBox 25">
            <a:extLst>
              <a:ext uri="{FF2B5EF4-FFF2-40B4-BE49-F238E27FC236}">
                <a16:creationId xmlns:a16="http://schemas.microsoft.com/office/drawing/2014/main" id="{495A5B7A-A70F-054F-B190-DE9BEED32A96}"/>
              </a:ext>
            </a:extLst>
          </p:cNvPr>
          <p:cNvSpPr txBox="1"/>
          <p:nvPr/>
        </p:nvSpPr>
        <p:spPr>
          <a:xfrm>
            <a:off x="1996775" y="2973616"/>
            <a:ext cx="470000" cy="830997"/>
          </a:xfrm>
          <a:prstGeom prst="rect">
            <a:avLst/>
          </a:prstGeom>
          <a:solidFill>
            <a:schemeClr val="accent2"/>
          </a:solidFill>
        </p:spPr>
        <p:txBody>
          <a:bodyPr wrap="none" rtlCol="0">
            <a:spAutoFit/>
          </a:bodyPr>
          <a:lstStyle/>
          <a:p>
            <a:pPr algn="ctr"/>
            <a:r>
              <a:rPr lang="ru-RU" sz="4800" b="1" dirty="0"/>
              <a:t>?</a:t>
            </a:r>
          </a:p>
        </p:txBody>
      </p:sp>
      <p:pic>
        <p:nvPicPr>
          <p:cNvPr id="27" name="Picture 2" descr="febcme_sohoc2">
            <a:extLst>
              <a:ext uri="{FF2B5EF4-FFF2-40B4-BE49-F238E27FC236}">
                <a16:creationId xmlns:a16="http://schemas.microsoft.com/office/drawing/2014/main" id="{1478540A-27AA-0E40-86E5-07BA55B852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26108" y="1626800"/>
            <a:ext cx="1595850" cy="2882786"/>
          </a:xfrm>
          <a:prstGeom prst="rect">
            <a:avLst/>
          </a:prstGeom>
          <a:ln w="9525">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Рисунок 27">
            <a:extLst>
              <a:ext uri="{FF2B5EF4-FFF2-40B4-BE49-F238E27FC236}">
                <a16:creationId xmlns:a16="http://schemas.microsoft.com/office/drawing/2014/main" id="{0DF61184-E9C7-4544-A1CA-3C215A1D64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85932" y="845366"/>
            <a:ext cx="1412112" cy="1660059"/>
          </a:xfrm>
          <a:prstGeom prst="rect">
            <a:avLst/>
          </a:prstGeom>
        </p:spPr>
      </p:pic>
      <p:sp>
        <p:nvSpPr>
          <p:cNvPr id="6" name="Прямоугольник 5">
            <a:extLst>
              <a:ext uri="{FF2B5EF4-FFF2-40B4-BE49-F238E27FC236}">
                <a16:creationId xmlns:a16="http://schemas.microsoft.com/office/drawing/2014/main" id="{E7C193AC-2822-9B4A-B467-C17E63EBC562}"/>
              </a:ext>
            </a:extLst>
          </p:cNvPr>
          <p:cNvSpPr/>
          <p:nvPr/>
        </p:nvSpPr>
        <p:spPr>
          <a:xfrm>
            <a:off x="8326678" y="1675395"/>
            <a:ext cx="1639423" cy="461665"/>
          </a:xfrm>
          <a:prstGeom prst="rect">
            <a:avLst/>
          </a:prstGeom>
          <a:solidFill>
            <a:schemeClr val="bg1"/>
          </a:solidFill>
        </p:spPr>
        <p:txBody>
          <a:bodyPr wrap="none">
            <a:spAutoFit/>
          </a:bodyPr>
          <a:lstStyle/>
          <a:p>
            <a:r>
              <a:rPr lang="ru-RU" sz="2400" b="1" dirty="0">
                <a:cs typeface="Times New Roman" pitchFamily="18" charset="0"/>
              </a:rPr>
              <a:t>20</a:t>
            </a:r>
            <a:r>
              <a:rPr lang="ru-RU" sz="2400" b="1" baseline="30000" dirty="0">
                <a:cs typeface="Times New Roman" pitchFamily="18" charset="0"/>
              </a:rPr>
              <a:t> </a:t>
            </a:r>
            <a:r>
              <a:rPr lang="ru-RU" sz="2400" b="1" dirty="0" err="1">
                <a:cs typeface="Times New Roman" pitchFamily="18" charset="0"/>
              </a:rPr>
              <a:t>мЗв</a:t>
            </a:r>
            <a:r>
              <a:rPr lang="ru-RU" sz="2400" b="1" dirty="0">
                <a:cs typeface="Times New Roman" pitchFamily="18" charset="0"/>
              </a:rPr>
              <a:t>/год</a:t>
            </a:r>
            <a:endParaRPr lang="ru-RU" sz="2400" b="1" dirty="0"/>
          </a:p>
        </p:txBody>
      </p:sp>
      <p:pic>
        <p:nvPicPr>
          <p:cNvPr id="8" name="Рисунок 7">
            <a:extLst>
              <a:ext uri="{FF2B5EF4-FFF2-40B4-BE49-F238E27FC236}">
                <a16:creationId xmlns:a16="http://schemas.microsoft.com/office/drawing/2014/main" id="{54B2CD67-039C-0149-A90B-125BCC63C1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76521" y="1659858"/>
            <a:ext cx="474173" cy="477907"/>
          </a:xfrm>
          <a:prstGeom prst="rect">
            <a:avLst/>
          </a:prstGeom>
        </p:spPr>
      </p:pic>
    </p:spTree>
    <p:extLst>
      <p:ext uri="{BB962C8B-B14F-4D97-AF65-F5344CB8AC3E}">
        <p14:creationId xmlns:p14="http://schemas.microsoft.com/office/powerpoint/2010/main" val="264626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7" name="Picture 1">
            <a:extLst>
              <a:ext uri="{FF2B5EF4-FFF2-40B4-BE49-F238E27FC236}">
                <a16:creationId xmlns:a16="http://schemas.microsoft.com/office/drawing/2014/main" id="{84043876-270F-414F-A798-49DFB581FC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12" y="433958"/>
            <a:ext cx="8224012" cy="61680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18" name="Text Box 2">
            <a:extLst>
              <a:ext uri="{FF2B5EF4-FFF2-40B4-BE49-F238E27FC236}">
                <a16:creationId xmlns:a16="http://schemas.microsoft.com/office/drawing/2014/main" id="{F9FF222C-6AC2-7B42-BCD9-14EF164E3F7A}"/>
              </a:ext>
            </a:extLst>
          </p:cNvPr>
          <p:cNvSpPr txBox="1">
            <a:spLocks noChangeArrowheads="1"/>
          </p:cNvSpPr>
          <p:nvPr/>
        </p:nvSpPr>
        <p:spPr bwMode="auto">
          <a:xfrm>
            <a:off x="7875588" y="4168776"/>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sp>
        <p:nvSpPr>
          <p:cNvPr id="86019" name="Text Box 3">
            <a:extLst>
              <a:ext uri="{FF2B5EF4-FFF2-40B4-BE49-F238E27FC236}">
                <a16:creationId xmlns:a16="http://schemas.microsoft.com/office/drawing/2014/main" id="{0A01FDCA-D186-B845-BA22-70478710B179}"/>
              </a:ext>
            </a:extLst>
          </p:cNvPr>
          <p:cNvSpPr txBox="1">
            <a:spLocks noChangeArrowheads="1"/>
          </p:cNvSpPr>
          <p:nvPr/>
        </p:nvSpPr>
        <p:spPr bwMode="auto">
          <a:xfrm>
            <a:off x="9013254" y="6157659"/>
            <a:ext cx="82257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2000" b="1" dirty="0">
                <a:solidFill>
                  <a:srgbClr val="000000"/>
                </a:solidFill>
              </a:rPr>
              <a:t>годы</a:t>
            </a:r>
            <a:endParaRPr lang="en-GB" altLang="ru-RU" sz="2000" b="1" dirty="0">
              <a:solidFill>
                <a:srgbClr val="000000"/>
              </a:solidFill>
            </a:endParaRPr>
          </a:p>
        </p:txBody>
      </p:sp>
      <p:sp>
        <p:nvSpPr>
          <p:cNvPr id="134148" name="Text Box 4">
            <a:extLst>
              <a:ext uri="{FF2B5EF4-FFF2-40B4-BE49-F238E27FC236}">
                <a16:creationId xmlns:a16="http://schemas.microsoft.com/office/drawing/2014/main" id="{FC146582-651D-E043-AB36-2238376780C4}"/>
              </a:ext>
            </a:extLst>
          </p:cNvPr>
          <p:cNvSpPr txBox="1">
            <a:spLocks noChangeArrowheads="1"/>
          </p:cNvSpPr>
          <p:nvPr/>
        </p:nvSpPr>
        <p:spPr bwMode="auto">
          <a:xfrm>
            <a:off x="3503614" y="3213101"/>
            <a:ext cx="518477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b="1">
                <a:solidFill>
                  <a:srgbClr val="000000"/>
                </a:solidFill>
              </a:rPr>
              <a:t>Солнечная активность</a:t>
            </a:r>
            <a:endParaRPr lang="en-GB" altLang="ru-RU" b="1">
              <a:solidFill>
                <a:srgbClr val="000000"/>
              </a:solidFill>
            </a:endParaRPr>
          </a:p>
        </p:txBody>
      </p:sp>
      <p:sp>
        <p:nvSpPr>
          <p:cNvPr id="134149" name="Text Box 5">
            <a:extLst>
              <a:ext uri="{FF2B5EF4-FFF2-40B4-BE49-F238E27FC236}">
                <a16:creationId xmlns:a16="http://schemas.microsoft.com/office/drawing/2014/main" id="{9DE01999-D7C2-7847-AB72-D3CF5B9DEF6A}"/>
              </a:ext>
            </a:extLst>
          </p:cNvPr>
          <p:cNvSpPr txBox="1">
            <a:spLocks noChangeArrowheads="1"/>
          </p:cNvSpPr>
          <p:nvPr/>
        </p:nvSpPr>
        <p:spPr bwMode="auto">
          <a:xfrm>
            <a:off x="3933572" y="936880"/>
            <a:ext cx="4607649"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b="1" dirty="0">
                <a:solidFill>
                  <a:srgbClr val="000000"/>
                </a:solidFill>
              </a:rPr>
              <a:t>Солнечные вспышки </a:t>
            </a:r>
            <a:endParaRPr lang="en-GB" altLang="ru-RU" b="1" dirty="0">
              <a:solidFill>
                <a:srgbClr val="000000"/>
              </a:solidFill>
            </a:endParaRPr>
          </a:p>
        </p:txBody>
      </p:sp>
      <p:sp>
        <p:nvSpPr>
          <p:cNvPr id="86023" name="Text Box 7">
            <a:extLst>
              <a:ext uri="{FF2B5EF4-FFF2-40B4-BE49-F238E27FC236}">
                <a16:creationId xmlns:a16="http://schemas.microsoft.com/office/drawing/2014/main" id="{709632CF-57EB-0C4A-9B6B-BE38856AB592}"/>
              </a:ext>
            </a:extLst>
          </p:cNvPr>
          <p:cNvSpPr txBox="1">
            <a:spLocks noChangeArrowheads="1"/>
          </p:cNvSpPr>
          <p:nvPr/>
        </p:nvSpPr>
        <p:spPr bwMode="auto">
          <a:xfrm>
            <a:off x="6673851" y="6491288"/>
            <a:ext cx="12985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ru-RU" sz="1800" i="1">
                <a:solidFill>
                  <a:srgbClr val="000000"/>
                </a:solidFill>
              </a:rPr>
              <a:t>After Belov</a:t>
            </a:r>
          </a:p>
        </p:txBody>
      </p:sp>
    </p:spTree>
    <p:extLst>
      <p:ext uri="{BB962C8B-B14F-4D97-AF65-F5344CB8AC3E}">
        <p14:creationId xmlns:p14="http://schemas.microsoft.com/office/powerpoint/2010/main" val="105146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2" descr="febcme_sohoc2">
            <a:extLst>
              <a:ext uri="{FF2B5EF4-FFF2-40B4-BE49-F238E27FC236}">
                <a16:creationId xmlns:a16="http://schemas.microsoft.com/office/drawing/2014/main" id="{CCD7DCD2-B5A0-8B4E-950C-90851E9CC0A1}"/>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a:ext>
            </a:extLst>
          </a:blip>
          <a:srcRect/>
          <a:stretch>
            <a:fillRect/>
          </a:stretch>
        </p:blipFill>
        <p:spPr>
          <a:xfrm>
            <a:off x="1600428" y="2172381"/>
            <a:ext cx="3873500" cy="3206750"/>
          </a:xfrm>
          <a:ln>
            <a:solidFill>
              <a:schemeClr val="bg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79" name="Picture 6" descr="Astronaut3">
            <a:extLst>
              <a:ext uri="{FF2B5EF4-FFF2-40B4-BE49-F238E27FC236}">
                <a16:creationId xmlns:a16="http://schemas.microsoft.com/office/drawing/2014/main" id="{1208CC50-C9FF-6948-A9EE-5DD6CB2E752A}"/>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a:ext>
            </a:extLst>
          </a:blip>
          <a:srcRect/>
          <a:stretch>
            <a:fillRect/>
          </a:stretch>
        </p:blipFill>
        <p:spPr>
          <a:xfrm>
            <a:off x="6521451" y="206375"/>
            <a:ext cx="4783350" cy="2863396"/>
          </a:xfrm>
          <a:ln>
            <a:solidFill>
              <a:schemeClr val="bg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40" name="Rectangle 5">
            <a:extLst>
              <a:ext uri="{FF2B5EF4-FFF2-40B4-BE49-F238E27FC236}">
                <a16:creationId xmlns:a16="http://schemas.microsoft.com/office/drawing/2014/main" id="{20BAF280-9D07-8C42-A4CF-052168A9494F}"/>
              </a:ext>
            </a:extLst>
          </p:cNvPr>
          <p:cNvSpPr>
            <a:spLocks noChangeArrowheads="1"/>
          </p:cNvSpPr>
          <p:nvPr/>
        </p:nvSpPr>
        <p:spPr bwMode="auto">
          <a:xfrm>
            <a:off x="654050" y="409575"/>
            <a:ext cx="533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ru-RU" altLang="ru-RU" b="1" dirty="0">
                <a:solidFill>
                  <a:schemeClr val="accent5">
                    <a:lumMod val="20000"/>
                    <a:lumOff val="80000"/>
                  </a:schemeClr>
                </a:solidFill>
              </a:rPr>
              <a:t>Радиационный эффект </a:t>
            </a:r>
          </a:p>
          <a:p>
            <a:pPr algn="ctr">
              <a:spcBef>
                <a:spcPct val="0"/>
              </a:spcBef>
              <a:buNone/>
            </a:pPr>
            <a:r>
              <a:rPr lang="ru-RU" altLang="ru-RU" b="1" dirty="0">
                <a:solidFill>
                  <a:schemeClr val="accent5">
                    <a:lumMod val="20000"/>
                    <a:lumOff val="80000"/>
                  </a:schemeClr>
                </a:solidFill>
              </a:rPr>
              <a:t>вспышки типа августа 1972 г.</a:t>
            </a:r>
            <a:endParaRPr lang="en-US" altLang="ru-RU" b="1" dirty="0">
              <a:solidFill>
                <a:schemeClr val="accent5">
                  <a:lumMod val="20000"/>
                  <a:lumOff val="80000"/>
                </a:schemeClr>
              </a:solidFill>
            </a:endParaRPr>
          </a:p>
        </p:txBody>
      </p:sp>
      <p:sp>
        <p:nvSpPr>
          <p:cNvPr id="75781" name="Line 7">
            <a:extLst>
              <a:ext uri="{FF2B5EF4-FFF2-40B4-BE49-F238E27FC236}">
                <a16:creationId xmlns:a16="http://schemas.microsoft.com/office/drawing/2014/main" id="{FB11EA53-E765-A542-8AF5-1ADFB6B611CB}"/>
              </a:ext>
            </a:extLst>
          </p:cNvPr>
          <p:cNvSpPr>
            <a:spLocks noChangeShapeType="1"/>
          </p:cNvSpPr>
          <p:nvPr/>
        </p:nvSpPr>
        <p:spPr bwMode="auto">
          <a:xfrm flipV="1">
            <a:off x="5411788" y="2179639"/>
            <a:ext cx="1593850" cy="1019175"/>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pic>
        <p:nvPicPr>
          <p:cNvPr id="75782" name="Рисунок 1">
            <a:extLst>
              <a:ext uri="{FF2B5EF4-FFF2-40B4-BE49-F238E27FC236}">
                <a16:creationId xmlns:a16="http://schemas.microsoft.com/office/drawing/2014/main" id="{9221566D-7662-A549-8CDD-87C58D8E85C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521451" y="3459163"/>
            <a:ext cx="4843235" cy="311196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5783" name="Прямоугольник 2">
            <a:extLst>
              <a:ext uri="{FF2B5EF4-FFF2-40B4-BE49-F238E27FC236}">
                <a16:creationId xmlns:a16="http://schemas.microsoft.com/office/drawing/2014/main" id="{537AE9F6-4D52-1B48-A902-6D1354BEC99B}"/>
              </a:ext>
            </a:extLst>
          </p:cNvPr>
          <p:cNvSpPr>
            <a:spLocks noChangeArrowheads="1"/>
          </p:cNvSpPr>
          <p:nvPr/>
        </p:nvSpPr>
        <p:spPr bwMode="auto">
          <a:xfrm>
            <a:off x="6613525" y="3470276"/>
            <a:ext cx="1214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b="1">
                <a:solidFill>
                  <a:schemeClr val="bg1"/>
                </a:solidFill>
                <a:latin typeface="Arial" panose="020B0604020202020204" pitchFamily="34" charset="0"/>
              </a:rPr>
              <a:t>~ 4 Zv</a:t>
            </a:r>
          </a:p>
        </p:txBody>
      </p:sp>
      <p:sp>
        <p:nvSpPr>
          <p:cNvPr id="75784" name="Line 7">
            <a:extLst>
              <a:ext uri="{FF2B5EF4-FFF2-40B4-BE49-F238E27FC236}">
                <a16:creationId xmlns:a16="http://schemas.microsoft.com/office/drawing/2014/main" id="{D174FCB5-5E25-BA4F-8F03-82ABF56C230F}"/>
              </a:ext>
            </a:extLst>
          </p:cNvPr>
          <p:cNvSpPr>
            <a:spLocks noChangeShapeType="1"/>
          </p:cNvSpPr>
          <p:nvPr/>
        </p:nvSpPr>
        <p:spPr bwMode="auto">
          <a:xfrm>
            <a:off x="5343525" y="3540126"/>
            <a:ext cx="1327150" cy="741363"/>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5785" name="Прямоугольник 1">
            <a:extLst>
              <a:ext uri="{FF2B5EF4-FFF2-40B4-BE49-F238E27FC236}">
                <a16:creationId xmlns:a16="http://schemas.microsoft.com/office/drawing/2014/main" id="{5F2E6CDB-17B1-3D43-ABBD-E5EAEEDB9E70}"/>
              </a:ext>
            </a:extLst>
          </p:cNvPr>
          <p:cNvSpPr>
            <a:spLocks noChangeArrowheads="1"/>
          </p:cNvSpPr>
          <p:nvPr/>
        </p:nvSpPr>
        <p:spPr bwMode="auto">
          <a:xfrm>
            <a:off x="6613526" y="542926"/>
            <a:ext cx="1065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ru-RU" sz="2400" b="1">
                <a:solidFill>
                  <a:schemeClr val="bg1"/>
                </a:solidFill>
                <a:latin typeface="Arial" panose="020B0604020202020204" pitchFamily="34" charset="0"/>
              </a:rPr>
              <a:t>~ 4 Zv</a:t>
            </a:r>
          </a:p>
        </p:txBody>
      </p:sp>
    </p:spTree>
    <p:extLst>
      <p:ext uri="{BB962C8B-B14F-4D97-AF65-F5344CB8AC3E}">
        <p14:creationId xmlns:p14="http://schemas.microsoft.com/office/powerpoint/2010/main" val="115352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atmosphere">
            <a:extLst>
              <a:ext uri="{FF2B5EF4-FFF2-40B4-BE49-F238E27FC236}">
                <a16:creationId xmlns:a16="http://schemas.microsoft.com/office/drawing/2014/main" id="{1A10E402-F13E-2645-A911-F5413C6981F1}"/>
              </a:ext>
            </a:extLst>
          </p:cNvPr>
          <p:cNvPicPr>
            <a:picLocks noChangeAspect="1" noChangeArrowheads="1"/>
          </p:cNvPicPr>
          <p:nvPr/>
        </p:nvPicPr>
        <p:blipFill>
          <a:blip r:embed="rId2">
            <a:lum bright="-24000" contrast="6000"/>
            <a:extLst>
              <a:ext uri="{28A0092B-C50C-407E-A947-70E740481C1C}">
                <a14:useLocalDpi xmlns:a14="http://schemas.microsoft.com/office/drawing/2010/main"/>
              </a:ext>
            </a:extLst>
          </a:blip>
          <a:srcRect/>
          <a:stretch>
            <a:fillRect/>
          </a:stretch>
        </p:blipFill>
        <p:spPr bwMode="auto">
          <a:xfrm rot="16200000">
            <a:off x="5038128" y="-267981"/>
            <a:ext cx="6871946" cy="74357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4F2D8B-61F0-9940-9C88-22F0807C2B17}"/>
              </a:ext>
            </a:extLst>
          </p:cNvPr>
          <p:cNvSpPr txBox="1"/>
          <p:nvPr/>
        </p:nvSpPr>
        <p:spPr>
          <a:xfrm>
            <a:off x="8275526" y="1117765"/>
            <a:ext cx="1690575" cy="461665"/>
          </a:xfrm>
          <a:prstGeom prst="rect">
            <a:avLst/>
          </a:prstGeom>
          <a:solidFill>
            <a:schemeClr val="bg1"/>
          </a:solidFill>
        </p:spPr>
        <p:txBody>
          <a:bodyPr wrap="square" rtlCol="0">
            <a:spAutoFit/>
          </a:bodyPr>
          <a:lstStyle/>
          <a:p>
            <a:r>
              <a:rPr lang="ru-RU" sz="2400" b="1" dirty="0"/>
              <a:t>1 </a:t>
            </a:r>
            <a:r>
              <a:rPr lang="ru-RU" sz="2400" b="1" dirty="0" err="1"/>
              <a:t>мЗв</a:t>
            </a:r>
            <a:r>
              <a:rPr lang="ru-RU" sz="2400" b="1" dirty="0"/>
              <a:t>/год</a:t>
            </a:r>
          </a:p>
        </p:txBody>
      </p:sp>
      <p:sp>
        <p:nvSpPr>
          <p:cNvPr id="9" name="Полилиния 8">
            <a:extLst>
              <a:ext uri="{FF2B5EF4-FFF2-40B4-BE49-F238E27FC236}">
                <a16:creationId xmlns:a16="http://schemas.microsoft.com/office/drawing/2014/main" id="{BAC72DEF-EA13-954E-80FA-5CB9C9F2ECDA}"/>
              </a:ext>
            </a:extLst>
          </p:cNvPr>
          <p:cNvSpPr/>
          <p:nvPr/>
        </p:nvSpPr>
        <p:spPr>
          <a:xfrm rot="389144">
            <a:off x="6367949" y="42705"/>
            <a:ext cx="898041" cy="6862446"/>
          </a:xfrm>
          <a:custGeom>
            <a:avLst/>
            <a:gdLst>
              <a:gd name="connsiteX0" fmla="*/ 539402 w 898041"/>
              <a:gd name="connsiteY0" fmla="*/ 0 h 6862446"/>
              <a:gd name="connsiteX1" fmla="*/ 105648 w 898041"/>
              <a:gd name="connsiteY1" fmla="*/ 1969477 h 6862446"/>
              <a:gd name="connsiteX2" fmla="*/ 140 w 898041"/>
              <a:gd name="connsiteY2" fmla="*/ 3141785 h 6862446"/>
              <a:gd name="connsiteX3" fmla="*/ 117371 w 898041"/>
              <a:gd name="connsiteY3" fmla="*/ 4431323 h 6862446"/>
              <a:gd name="connsiteX4" fmla="*/ 433894 w 898041"/>
              <a:gd name="connsiteY4" fmla="*/ 5603631 h 6862446"/>
              <a:gd name="connsiteX5" fmla="*/ 797310 w 898041"/>
              <a:gd name="connsiteY5" fmla="*/ 6693877 h 6862446"/>
              <a:gd name="connsiteX6" fmla="*/ 891094 w 898041"/>
              <a:gd name="connsiteY6" fmla="*/ 6846277 h 6862446"/>
              <a:gd name="connsiteX7" fmla="*/ 891094 w 898041"/>
              <a:gd name="connsiteY7" fmla="*/ 6858000 h 6862446"/>
              <a:gd name="connsiteX8" fmla="*/ 891094 w 898041"/>
              <a:gd name="connsiteY8" fmla="*/ 6858000 h 68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41" h="6862446">
                <a:moveTo>
                  <a:pt x="539402" y="0"/>
                </a:moveTo>
                <a:cubicBezTo>
                  <a:pt x="367463" y="722923"/>
                  <a:pt x="195525" y="1445846"/>
                  <a:pt x="105648" y="1969477"/>
                </a:cubicBezTo>
                <a:cubicBezTo>
                  <a:pt x="15771" y="2493108"/>
                  <a:pt x="-1814" y="2731477"/>
                  <a:pt x="140" y="3141785"/>
                </a:cubicBezTo>
                <a:cubicBezTo>
                  <a:pt x="2094" y="3552093"/>
                  <a:pt x="45079" y="4021015"/>
                  <a:pt x="117371" y="4431323"/>
                </a:cubicBezTo>
                <a:cubicBezTo>
                  <a:pt x="189663" y="4841631"/>
                  <a:pt x="320571" y="5226539"/>
                  <a:pt x="433894" y="5603631"/>
                </a:cubicBezTo>
                <a:cubicBezTo>
                  <a:pt x="547217" y="5980723"/>
                  <a:pt x="721110" y="6486769"/>
                  <a:pt x="797310" y="6693877"/>
                </a:cubicBezTo>
                <a:cubicBezTo>
                  <a:pt x="873510" y="6900985"/>
                  <a:pt x="891094" y="6846277"/>
                  <a:pt x="891094" y="6846277"/>
                </a:cubicBezTo>
                <a:cubicBezTo>
                  <a:pt x="906725" y="6873631"/>
                  <a:pt x="891094" y="6858000"/>
                  <a:pt x="891094" y="6858000"/>
                </a:cubicBezTo>
                <a:lnTo>
                  <a:pt x="891094" y="685800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4832F15C-0FC3-F94B-9DC2-2DD59CBD7862}"/>
              </a:ext>
            </a:extLst>
          </p:cNvPr>
          <p:cNvSpPr txBox="1"/>
          <p:nvPr/>
        </p:nvSpPr>
        <p:spPr>
          <a:xfrm>
            <a:off x="6152679" y="2099396"/>
            <a:ext cx="1814920" cy="461665"/>
          </a:xfrm>
          <a:prstGeom prst="rect">
            <a:avLst/>
          </a:prstGeom>
          <a:solidFill>
            <a:schemeClr val="bg1"/>
          </a:solidFill>
        </p:spPr>
        <p:txBody>
          <a:bodyPr wrap="none" rtlCol="0">
            <a:spAutoFit/>
          </a:bodyPr>
          <a:lstStyle/>
          <a:p>
            <a:r>
              <a:rPr lang="ru-RU" sz="2400" b="1" dirty="0"/>
              <a:t>220 </a:t>
            </a:r>
            <a:r>
              <a:rPr lang="ru-RU" sz="2400" b="1" dirty="0" err="1"/>
              <a:t>мЗв</a:t>
            </a:r>
            <a:r>
              <a:rPr lang="ru-RU" sz="2400" b="1" dirty="0"/>
              <a:t>/год</a:t>
            </a:r>
          </a:p>
        </p:txBody>
      </p:sp>
      <p:sp>
        <p:nvSpPr>
          <p:cNvPr id="16" name="TextBox 15">
            <a:extLst>
              <a:ext uri="{FF2B5EF4-FFF2-40B4-BE49-F238E27FC236}">
                <a16:creationId xmlns:a16="http://schemas.microsoft.com/office/drawing/2014/main" id="{29ADA74A-9AB6-6C4C-9FA8-FE40165C1234}"/>
              </a:ext>
            </a:extLst>
          </p:cNvPr>
          <p:cNvSpPr txBox="1"/>
          <p:nvPr/>
        </p:nvSpPr>
        <p:spPr>
          <a:xfrm>
            <a:off x="255439" y="99917"/>
            <a:ext cx="6840912" cy="707886"/>
          </a:xfrm>
          <a:prstGeom prst="rect">
            <a:avLst/>
          </a:prstGeom>
          <a:noFill/>
        </p:spPr>
        <p:txBody>
          <a:bodyPr wrap="none" rtlCol="0">
            <a:spAutoFit/>
          </a:bodyPr>
          <a:lstStyle/>
          <a:p>
            <a:r>
              <a:rPr lang="ru-RU" sz="4000" b="1" dirty="0">
                <a:solidFill>
                  <a:schemeClr val="accent5">
                    <a:lumMod val="20000"/>
                    <a:lumOff val="80000"/>
                  </a:schemeClr>
                </a:solidFill>
              </a:rPr>
              <a:t>Дозовые нагрузки в космосе  </a:t>
            </a:r>
          </a:p>
        </p:txBody>
      </p:sp>
      <p:sp>
        <p:nvSpPr>
          <p:cNvPr id="3" name="TextBox 2">
            <a:extLst>
              <a:ext uri="{FF2B5EF4-FFF2-40B4-BE49-F238E27FC236}">
                <a16:creationId xmlns:a16="http://schemas.microsoft.com/office/drawing/2014/main" id="{2A02064F-A2EA-4041-9F03-61178B9F84C1}"/>
              </a:ext>
            </a:extLst>
          </p:cNvPr>
          <p:cNvSpPr txBox="1"/>
          <p:nvPr/>
        </p:nvSpPr>
        <p:spPr>
          <a:xfrm>
            <a:off x="8104978" y="5068830"/>
            <a:ext cx="1661865" cy="461665"/>
          </a:xfrm>
          <a:prstGeom prst="rect">
            <a:avLst/>
          </a:prstGeom>
          <a:solidFill>
            <a:schemeClr val="bg1"/>
          </a:solidFill>
        </p:spPr>
        <p:txBody>
          <a:bodyPr wrap="none" rtlCol="0">
            <a:spAutoFit/>
          </a:bodyPr>
          <a:lstStyle/>
          <a:p>
            <a:r>
              <a:rPr lang="ru-RU" sz="2400" b="1" dirty="0"/>
              <a:t>10 </a:t>
            </a:r>
            <a:r>
              <a:rPr lang="ru-RU" sz="2400" b="1" dirty="0" err="1"/>
              <a:t>мЗв</a:t>
            </a:r>
            <a:r>
              <a:rPr lang="ru-RU" sz="2400" b="1" dirty="0"/>
              <a:t>/год</a:t>
            </a:r>
          </a:p>
        </p:txBody>
      </p:sp>
      <p:cxnSp>
        <p:nvCxnSpPr>
          <p:cNvPr id="7" name="Прямая со стрелкой 6">
            <a:extLst>
              <a:ext uri="{FF2B5EF4-FFF2-40B4-BE49-F238E27FC236}">
                <a16:creationId xmlns:a16="http://schemas.microsoft.com/office/drawing/2014/main" id="{D54EC2A0-FC35-674F-852A-7F22F80664A6}"/>
              </a:ext>
            </a:extLst>
          </p:cNvPr>
          <p:cNvCxnSpPr>
            <a:cxnSpLocks/>
          </p:cNvCxnSpPr>
          <p:nvPr/>
        </p:nvCxnSpPr>
        <p:spPr>
          <a:xfrm flipH="1">
            <a:off x="6447961" y="3473928"/>
            <a:ext cx="267289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B3715A-E5E6-7346-8137-2641F809B7AA}"/>
              </a:ext>
            </a:extLst>
          </p:cNvPr>
          <p:cNvSpPr txBox="1"/>
          <p:nvPr/>
        </p:nvSpPr>
        <p:spPr>
          <a:xfrm>
            <a:off x="7338349" y="3473928"/>
            <a:ext cx="851515" cy="369332"/>
          </a:xfrm>
          <a:prstGeom prst="rect">
            <a:avLst/>
          </a:prstGeom>
          <a:noFill/>
        </p:spPr>
        <p:txBody>
          <a:bodyPr wrap="none" rtlCol="0">
            <a:spAutoFit/>
          </a:bodyPr>
          <a:lstStyle/>
          <a:p>
            <a:r>
              <a:rPr lang="ru-RU" dirty="0">
                <a:solidFill>
                  <a:schemeClr val="bg1"/>
                </a:solidFill>
              </a:rPr>
              <a:t>400 км</a:t>
            </a:r>
          </a:p>
        </p:txBody>
      </p:sp>
      <p:sp>
        <p:nvSpPr>
          <p:cNvPr id="18" name="Полилиния 17">
            <a:extLst>
              <a:ext uri="{FF2B5EF4-FFF2-40B4-BE49-F238E27FC236}">
                <a16:creationId xmlns:a16="http://schemas.microsoft.com/office/drawing/2014/main" id="{4E6C7F64-AE30-7C47-8A35-310005DAADF5}"/>
              </a:ext>
            </a:extLst>
          </p:cNvPr>
          <p:cNvSpPr/>
          <p:nvPr/>
        </p:nvSpPr>
        <p:spPr>
          <a:xfrm rot="389144">
            <a:off x="8711306" y="3457167"/>
            <a:ext cx="475320" cy="1765640"/>
          </a:xfrm>
          <a:custGeom>
            <a:avLst/>
            <a:gdLst>
              <a:gd name="connsiteX0" fmla="*/ 539402 w 898041"/>
              <a:gd name="connsiteY0" fmla="*/ 0 h 6862446"/>
              <a:gd name="connsiteX1" fmla="*/ 105648 w 898041"/>
              <a:gd name="connsiteY1" fmla="*/ 1969477 h 6862446"/>
              <a:gd name="connsiteX2" fmla="*/ 140 w 898041"/>
              <a:gd name="connsiteY2" fmla="*/ 3141785 h 6862446"/>
              <a:gd name="connsiteX3" fmla="*/ 117371 w 898041"/>
              <a:gd name="connsiteY3" fmla="*/ 4431323 h 6862446"/>
              <a:gd name="connsiteX4" fmla="*/ 433894 w 898041"/>
              <a:gd name="connsiteY4" fmla="*/ 5603631 h 6862446"/>
              <a:gd name="connsiteX5" fmla="*/ 797310 w 898041"/>
              <a:gd name="connsiteY5" fmla="*/ 6693877 h 6862446"/>
              <a:gd name="connsiteX6" fmla="*/ 891094 w 898041"/>
              <a:gd name="connsiteY6" fmla="*/ 6846277 h 6862446"/>
              <a:gd name="connsiteX7" fmla="*/ 891094 w 898041"/>
              <a:gd name="connsiteY7" fmla="*/ 6858000 h 6862446"/>
              <a:gd name="connsiteX8" fmla="*/ 891094 w 898041"/>
              <a:gd name="connsiteY8" fmla="*/ 6858000 h 68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41" h="6862446">
                <a:moveTo>
                  <a:pt x="539402" y="0"/>
                </a:moveTo>
                <a:cubicBezTo>
                  <a:pt x="367463" y="722923"/>
                  <a:pt x="195525" y="1445846"/>
                  <a:pt x="105648" y="1969477"/>
                </a:cubicBezTo>
                <a:cubicBezTo>
                  <a:pt x="15771" y="2493108"/>
                  <a:pt x="-1814" y="2731477"/>
                  <a:pt x="140" y="3141785"/>
                </a:cubicBezTo>
                <a:cubicBezTo>
                  <a:pt x="2094" y="3552093"/>
                  <a:pt x="45079" y="4021015"/>
                  <a:pt x="117371" y="4431323"/>
                </a:cubicBezTo>
                <a:cubicBezTo>
                  <a:pt x="189663" y="4841631"/>
                  <a:pt x="320571" y="5226539"/>
                  <a:pt x="433894" y="5603631"/>
                </a:cubicBezTo>
                <a:cubicBezTo>
                  <a:pt x="547217" y="5980723"/>
                  <a:pt x="721110" y="6486769"/>
                  <a:pt x="797310" y="6693877"/>
                </a:cubicBezTo>
                <a:cubicBezTo>
                  <a:pt x="873510" y="6900985"/>
                  <a:pt x="891094" y="6846277"/>
                  <a:pt x="891094" y="6846277"/>
                </a:cubicBezTo>
                <a:cubicBezTo>
                  <a:pt x="906725" y="6873631"/>
                  <a:pt x="891094" y="6858000"/>
                  <a:pt x="891094" y="6858000"/>
                </a:cubicBezTo>
                <a:lnTo>
                  <a:pt x="891094" y="685800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9" name="Прямая со стрелкой 18">
            <a:extLst>
              <a:ext uri="{FF2B5EF4-FFF2-40B4-BE49-F238E27FC236}">
                <a16:creationId xmlns:a16="http://schemas.microsoft.com/office/drawing/2014/main" id="{CB4127BC-09AD-F048-AC05-579A0BEB2974}"/>
              </a:ext>
            </a:extLst>
          </p:cNvPr>
          <p:cNvCxnSpPr>
            <a:cxnSpLocks/>
          </p:cNvCxnSpPr>
          <p:nvPr/>
        </p:nvCxnSpPr>
        <p:spPr>
          <a:xfrm flipH="1">
            <a:off x="8715737" y="4339987"/>
            <a:ext cx="61004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Прямоугольник 20">
            <a:extLst>
              <a:ext uri="{FF2B5EF4-FFF2-40B4-BE49-F238E27FC236}">
                <a16:creationId xmlns:a16="http://schemas.microsoft.com/office/drawing/2014/main" id="{615A300E-2F4E-9047-B43B-202AF40B6830}"/>
              </a:ext>
            </a:extLst>
          </p:cNvPr>
          <p:cNvSpPr/>
          <p:nvPr/>
        </p:nvSpPr>
        <p:spPr>
          <a:xfrm>
            <a:off x="8603644" y="4343168"/>
            <a:ext cx="734496" cy="369332"/>
          </a:xfrm>
          <a:prstGeom prst="rect">
            <a:avLst/>
          </a:prstGeom>
        </p:spPr>
        <p:txBody>
          <a:bodyPr wrap="none">
            <a:spAutoFit/>
          </a:bodyPr>
          <a:lstStyle/>
          <a:p>
            <a:r>
              <a:rPr lang="ru-RU" dirty="0">
                <a:solidFill>
                  <a:schemeClr val="bg1"/>
                </a:solidFill>
              </a:rPr>
              <a:t>10 км</a:t>
            </a:r>
          </a:p>
        </p:txBody>
      </p:sp>
      <p:sp>
        <p:nvSpPr>
          <p:cNvPr id="22" name="Полилиния 21">
            <a:extLst>
              <a:ext uri="{FF2B5EF4-FFF2-40B4-BE49-F238E27FC236}">
                <a16:creationId xmlns:a16="http://schemas.microsoft.com/office/drawing/2014/main" id="{5EE143F9-06C1-7649-8C40-A456E2C81D8F}"/>
              </a:ext>
            </a:extLst>
          </p:cNvPr>
          <p:cNvSpPr/>
          <p:nvPr/>
        </p:nvSpPr>
        <p:spPr>
          <a:xfrm>
            <a:off x="3102015" y="623504"/>
            <a:ext cx="6555386" cy="938388"/>
          </a:xfrm>
          <a:custGeom>
            <a:avLst/>
            <a:gdLst>
              <a:gd name="connsiteX0" fmla="*/ 7578436 w 7578436"/>
              <a:gd name="connsiteY0" fmla="*/ 528200 h 3590054"/>
              <a:gd name="connsiteX1" fmla="*/ 4627418 w 7578436"/>
              <a:gd name="connsiteY1" fmla="*/ 84854 h 3590054"/>
              <a:gd name="connsiteX2" fmla="*/ 1579418 w 7578436"/>
              <a:gd name="connsiteY2" fmla="*/ 2024491 h 3590054"/>
              <a:gd name="connsiteX3" fmla="*/ 0 w 7578436"/>
              <a:gd name="connsiteY3" fmla="*/ 3590054 h 3590054"/>
            </a:gdLst>
            <a:ahLst/>
            <a:cxnLst>
              <a:cxn ang="0">
                <a:pos x="connsiteX0" y="connsiteY0"/>
              </a:cxn>
              <a:cxn ang="0">
                <a:pos x="connsiteX1" y="connsiteY1"/>
              </a:cxn>
              <a:cxn ang="0">
                <a:pos x="connsiteX2" y="connsiteY2"/>
              </a:cxn>
              <a:cxn ang="0">
                <a:pos x="connsiteX3" y="connsiteY3"/>
              </a:cxn>
            </a:cxnLst>
            <a:rect l="l" t="t" r="r" b="b"/>
            <a:pathLst>
              <a:path w="7578436" h="3590054">
                <a:moveTo>
                  <a:pt x="7578436" y="528200"/>
                </a:moveTo>
                <a:cubicBezTo>
                  <a:pt x="6602845" y="181836"/>
                  <a:pt x="5627254" y="-164528"/>
                  <a:pt x="4627418" y="84854"/>
                </a:cubicBezTo>
                <a:cubicBezTo>
                  <a:pt x="3627582" y="334236"/>
                  <a:pt x="2350654" y="1440291"/>
                  <a:pt x="1579418" y="2024491"/>
                </a:cubicBezTo>
                <a:cubicBezTo>
                  <a:pt x="808182" y="2608691"/>
                  <a:pt x="404091" y="3099372"/>
                  <a:pt x="0" y="3590054"/>
                </a:cubicBezTo>
              </a:path>
            </a:pathLst>
          </a:custGeom>
          <a:noFill/>
          <a:ln w="412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0EE2C9E5-8587-AF4A-A136-BEAD702B2BFC}"/>
              </a:ext>
            </a:extLst>
          </p:cNvPr>
          <p:cNvSpPr/>
          <p:nvPr/>
        </p:nvSpPr>
        <p:spPr>
          <a:xfrm>
            <a:off x="2187156" y="2430387"/>
            <a:ext cx="663964" cy="369332"/>
          </a:xfrm>
          <a:prstGeom prst="rect">
            <a:avLst/>
          </a:prstGeom>
        </p:spPr>
        <p:txBody>
          <a:bodyPr wrap="none">
            <a:spAutoFit/>
          </a:bodyPr>
          <a:lstStyle/>
          <a:p>
            <a:r>
              <a:rPr lang="ru-RU" dirty="0">
                <a:solidFill>
                  <a:schemeClr val="bg1"/>
                </a:solidFill>
              </a:rPr>
              <a:t>Луна</a:t>
            </a:r>
          </a:p>
        </p:txBody>
      </p:sp>
      <p:sp>
        <p:nvSpPr>
          <p:cNvPr id="26" name="TextBox 25">
            <a:extLst>
              <a:ext uri="{FF2B5EF4-FFF2-40B4-BE49-F238E27FC236}">
                <a16:creationId xmlns:a16="http://schemas.microsoft.com/office/drawing/2014/main" id="{495A5B7A-A70F-054F-B190-DE9BEED32A96}"/>
              </a:ext>
            </a:extLst>
          </p:cNvPr>
          <p:cNvSpPr txBox="1"/>
          <p:nvPr/>
        </p:nvSpPr>
        <p:spPr>
          <a:xfrm>
            <a:off x="1648801" y="2853695"/>
            <a:ext cx="4780732" cy="461665"/>
          </a:xfrm>
          <a:prstGeom prst="rect">
            <a:avLst/>
          </a:prstGeom>
          <a:solidFill>
            <a:schemeClr val="accent2"/>
          </a:solidFill>
        </p:spPr>
        <p:txBody>
          <a:bodyPr wrap="none" rtlCol="0">
            <a:spAutoFit/>
          </a:bodyPr>
          <a:lstStyle/>
          <a:p>
            <a:r>
              <a:rPr lang="ru-RU" sz="2400" b="1" dirty="0"/>
              <a:t>4 Зв /событие СКЛ 1972 г. (1 день) </a:t>
            </a:r>
          </a:p>
        </p:txBody>
      </p:sp>
      <p:pic>
        <p:nvPicPr>
          <p:cNvPr id="27" name="Picture 2" descr="febcme_sohoc2">
            <a:extLst>
              <a:ext uri="{FF2B5EF4-FFF2-40B4-BE49-F238E27FC236}">
                <a16:creationId xmlns:a16="http://schemas.microsoft.com/office/drawing/2014/main" id="{1478540A-27AA-0E40-86E5-07BA55B852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26108" y="1626800"/>
            <a:ext cx="1595850" cy="2882786"/>
          </a:xfrm>
          <a:prstGeom prst="rect">
            <a:avLst/>
          </a:prstGeom>
          <a:ln w="9525">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Рисунок 27">
            <a:extLst>
              <a:ext uri="{FF2B5EF4-FFF2-40B4-BE49-F238E27FC236}">
                <a16:creationId xmlns:a16="http://schemas.microsoft.com/office/drawing/2014/main" id="{0DF61184-E9C7-4544-A1CA-3C215A1D64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85932" y="845366"/>
            <a:ext cx="1412112" cy="1660059"/>
          </a:xfrm>
          <a:prstGeom prst="rect">
            <a:avLst/>
          </a:prstGeom>
        </p:spPr>
      </p:pic>
      <p:sp>
        <p:nvSpPr>
          <p:cNvPr id="6" name="Прямоугольник 5">
            <a:extLst>
              <a:ext uri="{FF2B5EF4-FFF2-40B4-BE49-F238E27FC236}">
                <a16:creationId xmlns:a16="http://schemas.microsoft.com/office/drawing/2014/main" id="{E7C193AC-2822-9B4A-B467-C17E63EBC562}"/>
              </a:ext>
            </a:extLst>
          </p:cNvPr>
          <p:cNvSpPr/>
          <p:nvPr/>
        </p:nvSpPr>
        <p:spPr>
          <a:xfrm>
            <a:off x="8326678" y="1675395"/>
            <a:ext cx="1639423" cy="461665"/>
          </a:xfrm>
          <a:prstGeom prst="rect">
            <a:avLst/>
          </a:prstGeom>
          <a:solidFill>
            <a:schemeClr val="bg1"/>
          </a:solidFill>
        </p:spPr>
        <p:txBody>
          <a:bodyPr wrap="none">
            <a:spAutoFit/>
          </a:bodyPr>
          <a:lstStyle/>
          <a:p>
            <a:r>
              <a:rPr lang="ru-RU" sz="2400" b="1" dirty="0">
                <a:cs typeface="Times New Roman" pitchFamily="18" charset="0"/>
              </a:rPr>
              <a:t>20</a:t>
            </a:r>
            <a:r>
              <a:rPr lang="ru-RU" sz="2400" b="1" baseline="30000" dirty="0">
                <a:cs typeface="Times New Roman" pitchFamily="18" charset="0"/>
              </a:rPr>
              <a:t> </a:t>
            </a:r>
            <a:r>
              <a:rPr lang="ru-RU" sz="2400" b="1" dirty="0" err="1">
                <a:cs typeface="Times New Roman" pitchFamily="18" charset="0"/>
              </a:rPr>
              <a:t>мЗв</a:t>
            </a:r>
            <a:r>
              <a:rPr lang="ru-RU" sz="2400" b="1" dirty="0">
                <a:cs typeface="Times New Roman" pitchFamily="18" charset="0"/>
              </a:rPr>
              <a:t>/год</a:t>
            </a:r>
            <a:endParaRPr lang="ru-RU" sz="2400" b="1" dirty="0"/>
          </a:p>
        </p:txBody>
      </p:sp>
      <p:pic>
        <p:nvPicPr>
          <p:cNvPr id="8" name="Рисунок 7">
            <a:extLst>
              <a:ext uri="{FF2B5EF4-FFF2-40B4-BE49-F238E27FC236}">
                <a16:creationId xmlns:a16="http://schemas.microsoft.com/office/drawing/2014/main" id="{54B2CD67-039C-0149-A90B-125BCC63C1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76521" y="1659858"/>
            <a:ext cx="474173" cy="477907"/>
          </a:xfrm>
          <a:prstGeom prst="rect">
            <a:avLst/>
          </a:prstGeom>
        </p:spPr>
      </p:pic>
    </p:spTree>
    <p:extLst>
      <p:ext uri="{BB962C8B-B14F-4D97-AF65-F5344CB8AC3E}">
        <p14:creationId xmlns:p14="http://schemas.microsoft.com/office/powerpoint/2010/main" val="315801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atmosphere">
            <a:extLst>
              <a:ext uri="{FF2B5EF4-FFF2-40B4-BE49-F238E27FC236}">
                <a16:creationId xmlns:a16="http://schemas.microsoft.com/office/drawing/2014/main" id="{1A10E402-F13E-2645-A911-F5413C6981F1}"/>
              </a:ext>
            </a:extLst>
          </p:cNvPr>
          <p:cNvPicPr>
            <a:picLocks noChangeAspect="1" noChangeArrowheads="1"/>
          </p:cNvPicPr>
          <p:nvPr/>
        </p:nvPicPr>
        <p:blipFill>
          <a:blip r:embed="rId2">
            <a:lum bright="-24000" contrast="6000"/>
            <a:extLst>
              <a:ext uri="{28A0092B-C50C-407E-A947-70E740481C1C}">
                <a14:useLocalDpi xmlns:a14="http://schemas.microsoft.com/office/drawing/2010/main"/>
              </a:ext>
            </a:extLst>
          </a:blip>
          <a:srcRect/>
          <a:stretch>
            <a:fillRect/>
          </a:stretch>
        </p:blipFill>
        <p:spPr bwMode="auto">
          <a:xfrm rot="16200000">
            <a:off x="5038128" y="-267981"/>
            <a:ext cx="6871946" cy="74357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4F2D8B-61F0-9940-9C88-22F0807C2B17}"/>
              </a:ext>
            </a:extLst>
          </p:cNvPr>
          <p:cNvSpPr txBox="1"/>
          <p:nvPr/>
        </p:nvSpPr>
        <p:spPr>
          <a:xfrm>
            <a:off x="8275526" y="1117765"/>
            <a:ext cx="1690575" cy="461665"/>
          </a:xfrm>
          <a:prstGeom prst="rect">
            <a:avLst/>
          </a:prstGeom>
          <a:solidFill>
            <a:schemeClr val="bg1"/>
          </a:solidFill>
        </p:spPr>
        <p:txBody>
          <a:bodyPr wrap="square" rtlCol="0">
            <a:spAutoFit/>
          </a:bodyPr>
          <a:lstStyle/>
          <a:p>
            <a:r>
              <a:rPr lang="ru-RU" sz="2400" b="1" dirty="0"/>
              <a:t>1 </a:t>
            </a:r>
            <a:r>
              <a:rPr lang="ru-RU" sz="2400" b="1" dirty="0" err="1"/>
              <a:t>мЗв</a:t>
            </a:r>
            <a:r>
              <a:rPr lang="ru-RU" sz="2400" b="1" dirty="0"/>
              <a:t>/год</a:t>
            </a:r>
          </a:p>
        </p:txBody>
      </p:sp>
      <p:sp>
        <p:nvSpPr>
          <p:cNvPr id="9" name="Полилиния 8">
            <a:extLst>
              <a:ext uri="{FF2B5EF4-FFF2-40B4-BE49-F238E27FC236}">
                <a16:creationId xmlns:a16="http://schemas.microsoft.com/office/drawing/2014/main" id="{BAC72DEF-EA13-954E-80FA-5CB9C9F2ECDA}"/>
              </a:ext>
            </a:extLst>
          </p:cNvPr>
          <p:cNvSpPr/>
          <p:nvPr/>
        </p:nvSpPr>
        <p:spPr>
          <a:xfrm rot="389144">
            <a:off x="6367949" y="42705"/>
            <a:ext cx="898041" cy="6862446"/>
          </a:xfrm>
          <a:custGeom>
            <a:avLst/>
            <a:gdLst>
              <a:gd name="connsiteX0" fmla="*/ 539402 w 898041"/>
              <a:gd name="connsiteY0" fmla="*/ 0 h 6862446"/>
              <a:gd name="connsiteX1" fmla="*/ 105648 w 898041"/>
              <a:gd name="connsiteY1" fmla="*/ 1969477 h 6862446"/>
              <a:gd name="connsiteX2" fmla="*/ 140 w 898041"/>
              <a:gd name="connsiteY2" fmla="*/ 3141785 h 6862446"/>
              <a:gd name="connsiteX3" fmla="*/ 117371 w 898041"/>
              <a:gd name="connsiteY3" fmla="*/ 4431323 h 6862446"/>
              <a:gd name="connsiteX4" fmla="*/ 433894 w 898041"/>
              <a:gd name="connsiteY4" fmla="*/ 5603631 h 6862446"/>
              <a:gd name="connsiteX5" fmla="*/ 797310 w 898041"/>
              <a:gd name="connsiteY5" fmla="*/ 6693877 h 6862446"/>
              <a:gd name="connsiteX6" fmla="*/ 891094 w 898041"/>
              <a:gd name="connsiteY6" fmla="*/ 6846277 h 6862446"/>
              <a:gd name="connsiteX7" fmla="*/ 891094 w 898041"/>
              <a:gd name="connsiteY7" fmla="*/ 6858000 h 6862446"/>
              <a:gd name="connsiteX8" fmla="*/ 891094 w 898041"/>
              <a:gd name="connsiteY8" fmla="*/ 6858000 h 68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41" h="6862446">
                <a:moveTo>
                  <a:pt x="539402" y="0"/>
                </a:moveTo>
                <a:cubicBezTo>
                  <a:pt x="367463" y="722923"/>
                  <a:pt x="195525" y="1445846"/>
                  <a:pt x="105648" y="1969477"/>
                </a:cubicBezTo>
                <a:cubicBezTo>
                  <a:pt x="15771" y="2493108"/>
                  <a:pt x="-1814" y="2731477"/>
                  <a:pt x="140" y="3141785"/>
                </a:cubicBezTo>
                <a:cubicBezTo>
                  <a:pt x="2094" y="3552093"/>
                  <a:pt x="45079" y="4021015"/>
                  <a:pt x="117371" y="4431323"/>
                </a:cubicBezTo>
                <a:cubicBezTo>
                  <a:pt x="189663" y="4841631"/>
                  <a:pt x="320571" y="5226539"/>
                  <a:pt x="433894" y="5603631"/>
                </a:cubicBezTo>
                <a:cubicBezTo>
                  <a:pt x="547217" y="5980723"/>
                  <a:pt x="721110" y="6486769"/>
                  <a:pt x="797310" y="6693877"/>
                </a:cubicBezTo>
                <a:cubicBezTo>
                  <a:pt x="873510" y="6900985"/>
                  <a:pt x="891094" y="6846277"/>
                  <a:pt x="891094" y="6846277"/>
                </a:cubicBezTo>
                <a:cubicBezTo>
                  <a:pt x="906725" y="6873631"/>
                  <a:pt x="891094" y="6858000"/>
                  <a:pt x="891094" y="6858000"/>
                </a:cubicBezTo>
                <a:lnTo>
                  <a:pt x="891094" y="685800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4832F15C-0FC3-F94B-9DC2-2DD59CBD7862}"/>
              </a:ext>
            </a:extLst>
          </p:cNvPr>
          <p:cNvSpPr txBox="1"/>
          <p:nvPr/>
        </p:nvSpPr>
        <p:spPr>
          <a:xfrm>
            <a:off x="6152679" y="2099396"/>
            <a:ext cx="1814920" cy="461665"/>
          </a:xfrm>
          <a:prstGeom prst="rect">
            <a:avLst/>
          </a:prstGeom>
          <a:solidFill>
            <a:schemeClr val="bg1"/>
          </a:solidFill>
        </p:spPr>
        <p:txBody>
          <a:bodyPr wrap="none" rtlCol="0">
            <a:spAutoFit/>
          </a:bodyPr>
          <a:lstStyle/>
          <a:p>
            <a:r>
              <a:rPr lang="ru-RU" sz="2400" b="1" dirty="0"/>
              <a:t>220 </a:t>
            </a:r>
            <a:r>
              <a:rPr lang="ru-RU" sz="2400" b="1" dirty="0" err="1"/>
              <a:t>мЗв</a:t>
            </a:r>
            <a:r>
              <a:rPr lang="ru-RU" sz="2400" b="1" dirty="0"/>
              <a:t>/год</a:t>
            </a:r>
          </a:p>
        </p:txBody>
      </p:sp>
      <p:pic>
        <p:nvPicPr>
          <p:cNvPr id="13" name="Рисунок 12">
            <a:extLst>
              <a:ext uri="{FF2B5EF4-FFF2-40B4-BE49-F238E27FC236}">
                <a16:creationId xmlns:a16="http://schemas.microsoft.com/office/drawing/2014/main" id="{3AB1F0C5-2FC5-304B-B04D-EC15147299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4898" y="4135503"/>
            <a:ext cx="2706294" cy="1664371"/>
          </a:xfrm>
          <a:prstGeom prst="rect">
            <a:avLst/>
          </a:prstGeom>
        </p:spPr>
      </p:pic>
      <p:sp>
        <p:nvSpPr>
          <p:cNvPr id="14" name="TextBox 13">
            <a:extLst>
              <a:ext uri="{FF2B5EF4-FFF2-40B4-BE49-F238E27FC236}">
                <a16:creationId xmlns:a16="http://schemas.microsoft.com/office/drawing/2014/main" id="{3824D15B-5446-1D49-AEA8-8270C8EAE91F}"/>
              </a:ext>
            </a:extLst>
          </p:cNvPr>
          <p:cNvSpPr txBox="1"/>
          <p:nvPr/>
        </p:nvSpPr>
        <p:spPr>
          <a:xfrm>
            <a:off x="32425" y="5861551"/>
            <a:ext cx="6505320" cy="830997"/>
          </a:xfrm>
          <a:prstGeom prst="rect">
            <a:avLst/>
          </a:prstGeom>
          <a:solidFill>
            <a:schemeClr val="bg1"/>
          </a:solidFill>
        </p:spPr>
        <p:txBody>
          <a:bodyPr wrap="square" rtlCol="0">
            <a:spAutoFit/>
          </a:bodyPr>
          <a:lstStyle/>
          <a:p>
            <a:r>
              <a:rPr lang="en-US" sz="2400" b="1" dirty="0"/>
              <a:t>MSL: </a:t>
            </a:r>
            <a:r>
              <a:rPr lang="ru-RU" sz="2400" b="1" dirty="0"/>
              <a:t>660 </a:t>
            </a:r>
            <a:r>
              <a:rPr lang="ru-RU" sz="2400" b="1" dirty="0" err="1"/>
              <a:t>мЗв</a:t>
            </a:r>
            <a:r>
              <a:rPr lang="ru-RU" sz="2400" b="1" dirty="0"/>
              <a:t> / </a:t>
            </a:r>
            <a:r>
              <a:rPr lang="en-US" sz="2400" b="1" dirty="0"/>
              <a:t>253 </a:t>
            </a:r>
            <a:r>
              <a:rPr lang="ru-RU" sz="2400" b="1" dirty="0" err="1"/>
              <a:t>сут</a:t>
            </a:r>
            <a:r>
              <a:rPr lang="ru-RU" sz="2400" b="1" dirty="0"/>
              <a:t> (только ГКЛ) + ? (СКЛ)</a:t>
            </a:r>
          </a:p>
          <a:p>
            <a:r>
              <a:rPr lang="ru-RU" sz="2400" b="1" dirty="0"/>
              <a:t>950 </a:t>
            </a:r>
            <a:r>
              <a:rPr lang="ru-RU" sz="2400" b="1" dirty="0" err="1"/>
              <a:t>мЗв</a:t>
            </a:r>
            <a:r>
              <a:rPr lang="ru-RU" sz="2400" b="1" dirty="0"/>
              <a:t> /год</a:t>
            </a:r>
          </a:p>
        </p:txBody>
      </p:sp>
      <p:sp>
        <p:nvSpPr>
          <p:cNvPr id="15" name="Полилиния 14">
            <a:extLst>
              <a:ext uri="{FF2B5EF4-FFF2-40B4-BE49-F238E27FC236}">
                <a16:creationId xmlns:a16="http://schemas.microsoft.com/office/drawing/2014/main" id="{C11DFF20-FF14-9D42-9896-A8BFA0FE21DC}"/>
              </a:ext>
            </a:extLst>
          </p:cNvPr>
          <p:cNvSpPr/>
          <p:nvPr/>
        </p:nvSpPr>
        <p:spPr>
          <a:xfrm>
            <a:off x="2731625" y="471104"/>
            <a:ext cx="6773376" cy="3590002"/>
          </a:xfrm>
          <a:custGeom>
            <a:avLst/>
            <a:gdLst>
              <a:gd name="connsiteX0" fmla="*/ 7578436 w 7578436"/>
              <a:gd name="connsiteY0" fmla="*/ 528200 h 3590054"/>
              <a:gd name="connsiteX1" fmla="*/ 4627418 w 7578436"/>
              <a:gd name="connsiteY1" fmla="*/ 84854 h 3590054"/>
              <a:gd name="connsiteX2" fmla="*/ 1579418 w 7578436"/>
              <a:gd name="connsiteY2" fmla="*/ 2024491 h 3590054"/>
              <a:gd name="connsiteX3" fmla="*/ 0 w 7578436"/>
              <a:gd name="connsiteY3" fmla="*/ 3590054 h 3590054"/>
            </a:gdLst>
            <a:ahLst/>
            <a:cxnLst>
              <a:cxn ang="0">
                <a:pos x="connsiteX0" y="connsiteY0"/>
              </a:cxn>
              <a:cxn ang="0">
                <a:pos x="connsiteX1" y="connsiteY1"/>
              </a:cxn>
              <a:cxn ang="0">
                <a:pos x="connsiteX2" y="connsiteY2"/>
              </a:cxn>
              <a:cxn ang="0">
                <a:pos x="connsiteX3" y="connsiteY3"/>
              </a:cxn>
            </a:cxnLst>
            <a:rect l="l" t="t" r="r" b="b"/>
            <a:pathLst>
              <a:path w="7578436" h="3590054">
                <a:moveTo>
                  <a:pt x="7578436" y="528200"/>
                </a:moveTo>
                <a:cubicBezTo>
                  <a:pt x="6602845" y="181836"/>
                  <a:pt x="5627254" y="-164528"/>
                  <a:pt x="4627418" y="84854"/>
                </a:cubicBezTo>
                <a:cubicBezTo>
                  <a:pt x="3627582" y="334236"/>
                  <a:pt x="2350654" y="1440291"/>
                  <a:pt x="1579418" y="2024491"/>
                </a:cubicBezTo>
                <a:cubicBezTo>
                  <a:pt x="808182" y="2608691"/>
                  <a:pt x="404091" y="3099372"/>
                  <a:pt x="0" y="3590054"/>
                </a:cubicBezTo>
              </a:path>
            </a:pathLst>
          </a:custGeom>
          <a:noFill/>
          <a:ln w="412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29ADA74A-9AB6-6C4C-9FA8-FE40165C1234}"/>
              </a:ext>
            </a:extLst>
          </p:cNvPr>
          <p:cNvSpPr txBox="1"/>
          <p:nvPr/>
        </p:nvSpPr>
        <p:spPr>
          <a:xfrm>
            <a:off x="255439" y="99917"/>
            <a:ext cx="6840912" cy="707886"/>
          </a:xfrm>
          <a:prstGeom prst="rect">
            <a:avLst/>
          </a:prstGeom>
          <a:noFill/>
        </p:spPr>
        <p:txBody>
          <a:bodyPr wrap="none" rtlCol="0">
            <a:spAutoFit/>
          </a:bodyPr>
          <a:lstStyle/>
          <a:p>
            <a:r>
              <a:rPr lang="ru-RU" sz="4000" b="1" dirty="0">
                <a:solidFill>
                  <a:schemeClr val="accent5">
                    <a:lumMod val="20000"/>
                    <a:lumOff val="80000"/>
                  </a:schemeClr>
                </a:solidFill>
              </a:rPr>
              <a:t>Дозовые нагрузки в космосе  </a:t>
            </a:r>
          </a:p>
        </p:txBody>
      </p:sp>
      <p:sp>
        <p:nvSpPr>
          <p:cNvPr id="2" name="TextBox 1">
            <a:extLst>
              <a:ext uri="{FF2B5EF4-FFF2-40B4-BE49-F238E27FC236}">
                <a16:creationId xmlns:a16="http://schemas.microsoft.com/office/drawing/2014/main" id="{2094B768-60BA-1940-B5A0-908F92E5F6F5}"/>
              </a:ext>
            </a:extLst>
          </p:cNvPr>
          <p:cNvSpPr txBox="1"/>
          <p:nvPr/>
        </p:nvSpPr>
        <p:spPr>
          <a:xfrm>
            <a:off x="4010892" y="4557847"/>
            <a:ext cx="712054" cy="369332"/>
          </a:xfrm>
          <a:prstGeom prst="rect">
            <a:avLst/>
          </a:prstGeom>
          <a:noFill/>
        </p:spPr>
        <p:txBody>
          <a:bodyPr wrap="none" rtlCol="0">
            <a:spAutoFit/>
          </a:bodyPr>
          <a:lstStyle/>
          <a:p>
            <a:r>
              <a:rPr lang="ru-RU" dirty="0">
                <a:solidFill>
                  <a:schemeClr val="bg1"/>
                </a:solidFill>
              </a:rPr>
              <a:t>Марс</a:t>
            </a:r>
          </a:p>
        </p:txBody>
      </p:sp>
      <p:sp>
        <p:nvSpPr>
          <p:cNvPr id="3" name="TextBox 2">
            <a:extLst>
              <a:ext uri="{FF2B5EF4-FFF2-40B4-BE49-F238E27FC236}">
                <a16:creationId xmlns:a16="http://schemas.microsoft.com/office/drawing/2014/main" id="{2A02064F-A2EA-4041-9F03-61178B9F84C1}"/>
              </a:ext>
            </a:extLst>
          </p:cNvPr>
          <p:cNvSpPr txBox="1"/>
          <p:nvPr/>
        </p:nvSpPr>
        <p:spPr>
          <a:xfrm>
            <a:off x="8104978" y="5068830"/>
            <a:ext cx="1661865" cy="461665"/>
          </a:xfrm>
          <a:prstGeom prst="rect">
            <a:avLst/>
          </a:prstGeom>
          <a:solidFill>
            <a:schemeClr val="bg1"/>
          </a:solidFill>
        </p:spPr>
        <p:txBody>
          <a:bodyPr wrap="none" rtlCol="0">
            <a:spAutoFit/>
          </a:bodyPr>
          <a:lstStyle/>
          <a:p>
            <a:r>
              <a:rPr lang="ru-RU" sz="2400" b="1" dirty="0"/>
              <a:t>10 </a:t>
            </a:r>
            <a:r>
              <a:rPr lang="ru-RU" sz="2400" b="1" dirty="0" err="1"/>
              <a:t>мЗв</a:t>
            </a:r>
            <a:r>
              <a:rPr lang="ru-RU" sz="2400" b="1" dirty="0"/>
              <a:t>/год</a:t>
            </a:r>
          </a:p>
        </p:txBody>
      </p:sp>
      <p:cxnSp>
        <p:nvCxnSpPr>
          <p:cNvPr id="7" name="Прямая со стрелкой 6">
            <a:extLst>
              <a:ext uri="{FF2B5EF4-FFF2-40B4-BE49-F238E27FC236}">
                <a16:creationId xmlns:a16="http://schemas.microsoft.com/office/drawing/2014/main" id="{D54EC2A0-FC35-674F-852A-7F22F80664A6}"/>
              </a:ext>
            </a:extLst>
          </p:cNvPr>
          <p:cNvCxnSpPr>
            <a:cxnSpLocks/>
          </p:cNvCxnSpPr>
          <p:nvPr/>
        </p:nvCxnSpPr>
        <p:spPr>
          <a:xfrm flipH="1">
            <a:off x="6447961" y="3473928"/>
            <a:ext cx="267289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B3715A-E5E6-7346-8137-2641F809B7AA}"/>
              </a:ext>
            </a:extLst>
          </p:cNvPr>
          <p:cNvSpPr txBox="1"/>
          <p:nvPr/>
        </p:nvSpPr>
        <p:spPr>
          <a:xfrm>
            <a:off x="7338349" y="3473928"/>
            <a:ext cx="851515" cy="369332"/>
          </a:xfrm>
          <a:prstGeom prst="rect">
            <a:avLst/>
          </a:prstGeom>
          <a:noFill/>
        </p:spPr>
        <p:txBody>
          <a:bodyPr wrap="none" rtlCol="0">
            <a:spAutoFit/>
          </a:bodyPr>
          <a:lstStyle/>
          <a:p>
            <a:r>
              <a:rPr lang="ru-RU" dirty="0">
                <a:solidFill>
                  <a:schemeClr val="bg1"/>
                </a:solidFill>
              </a:rPr>
              <a:t>400 км</a:t>
            </a:r>
          </a:p>
        </p:txBody>
      </p:sp>
      <p:sp>
        <p:nvSpPr>
          <p:cNvPr id="18" name="Полилиния 17">
            <a:extLst>
              <a:ext uri="{FF2B5EF4-FFF2-40B4-BE49-F238E27FC236}">
                <a16:creationId xmlns:a16="http://schemas.microsoft.com/office/drawing/2014/main" id="{4E6C7F64-AE30-7C47-8A35-310005DAADF5}"/>
              </a:ext>
            </a:extLst>
          </p:cNvPr>
          <p:cNvSpPr/>
          <p:nvPr/>
        </p:nvSpPr>
        <p:spPr>
          <a:xfrm rot="389144">
            <a:off x="8711306" y="3457167"/>
            <a:ext cx="475320" cy="1765640"/>
          </a:xfrm>
          <a:custGeom>
            <a:avLst/>
            <a:gdLst>
              <a:gd name="connsiteX0" fmla="*/ 539402 w 898041"/>
              <a:gd name="connsiteY0" fmla="*/ 0 h 6862446"/>
              <a:gd name="connsiteX1" fmla="*/ 105648 w 898041"/>
              <a:gd name="connsiteY1" fmla="*/ 1969477 h 6862446"/>
              <a:gd name="connsiteX2" fmla="*/ 140 w 898041"/>
              <a:gd name="connsiteY2" fmla="*/ 3141785 h 6862446"/>
              <a:gd name="connsiteX3" fmla="*/ 117371 w 898041"/>
              <a:gd name="connsiteY3" fmla="*/ 4431323 h 6862446"/>
              <a:gd name="connsiteX4" fmla="*/ 433894 w 898041"/>
              <a:gd name="connsiteY4" fmla="*/ 5603631 h 6862446"/>
              <a:gd name="connsiteX5" fmla="*/ 797310 w 898041"/>
              <a:gd name="connsiteY5" fmla="*/ 6693877 h 6862446"/>
              <a:gd name="connsiteX6" fmla="*/ 891094 w 898041"/>
              <a:gd name="connsiteY6" fmla="*/ 6846277 h 6862446"/>
              <a:gd name="connsiteX7" fmla="*/ 891094 w 898041"/>
              <a:gd name="connsiteY7" fmla="*/ 6858000 h 6862446"/>
              <a:gd name="connsiteX8" fmla="*/ 891094 w 898041"/>
              <a:gd name="connsiteY8" fmla="*/ 6858000 h 68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41" h="6862446">
                <a:moveTo>
                  <a:pt x="539402" y="0"/>
                </a:moveTo>
                <a:cubicBezTo>
                  <a:pt x="367463" y="722923"/>
                  <a:pt x="195525" y="1445846"/>
                  <a:pt x="105648" y="1969477"/>
                </a:cubicBezTo>
                <a:cubicBezTo>
                  <a:pt x="15771" y="2493108"/>
                  <a:pt x="-1814" y="2731477"/>
                  <a:pt x="140" y="3141785"/>
                </a:cubicBezTo>
                <a:cubicBezTo>
                  <a:pt x="2094" y="3552093"/>
                  <a:pt x="45079" y="4021015"/>
                  <a:pt x="117371" y="4431323"/>
                </a:cubicBezTo>
                <a:cubicBezTo>
                  <a:pt x="189663" y="4841631"/>
                  <a:pt x="320571" y="5226539"/>
                  <a:pt x="433894" y="5603631"/>
                </a:cubicBezTo>
                <a:cubicBezTo>
                  <a:pt x="547217" y="5980723"/>
                  <a:pt x="721110" y="6486769"/>
                  <a:pt x="797310" y="6693877"/>
                </a:cubicBezTo>
                <a:cubicBezTo>
                  <a:pt x="873510" y="6900985"/>
                  <a:pt x="891094" y="6846277"/>
                  <a:pt x="891094" y="6846277"/>
                </a:cubicBezTo>
                <a:cubicBezTo>
                  <a:pt x="906725" y="6873631"/>
                  <a:pt x="891094" y="6858000"/>
                  <a:pt x="891094" y="6858000"/>
                </a:cubicBezTo>
                <a:lnTo>
                  <a:pt x="891094" y="685800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9" name="Прямая со стрелкой 18">
            <a:extLst>
              <a:ext uri="{FF2B5EF4-FFF2-40B4-BE49-F238E27FC236}">
                <a16:creationId xmlns:a16="http://schemas.microsoft.com/office/drawing/2014/main" id="{CB4127BC-09AD-F048-AC05-579A0BEB2974}"/>
              </a:ext>
            </a:extLst>
          </p:cNvPr>
          <p:cNvCxnSpPr>
            <a:cxnSpLocks/>
          </p:cNvCxnSpPr>
          <p:nvPr/>
        </p:nvCxnSpPr>
        <p:spPr>
          <a:xfrm flipH="1">
            <a:off x="8715737" y="4339987"/>
            <a:ext cx="61004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Прямоугольник 20">
            <a:extLst>
              <a:ext uri="{FF2B5EF4-FFF2-40B4-BE49-F238E27FC236}">
                <a16:creationId xmlns:a16="http://schemas.microsoft.com/office/drawing/2014/main" id="{615A300E-2F4E-9047-B43B-202AF40B6830}"/>
              </a:ext>
            </a:extLst>
          </p:cNvPr>
          <p:cNvSpPr/>
          <p:nvPr/>
        </p:nvSpPr>
        <p:spPr>
          <a:xfrm>
            <a:off x="8603644" y="4343168"/>
            <a:ext cx="734496" cy="369332"/>
          </a:xfrm>
          <a:prstGeom prst="rect">
            <a:avLst/>
          </a:prstGeom>
        </p:spPr>
        <p:txBody>
          <a:bodyPr wrap="none">
            <a:spAutoFit/>
          </a:bodyPr>
          <a:lstStyle/>
          <a:p>
            <a:r>
              <a:rPr lang="ru-RU" dirty="0">
                <a:solidFill>
                  <a:schemeClr val="bg1"/>
                </a:solidFill>
              </a:rPr>
              <a:t>10 км</a:t>
            </a:r>
          </a:p>
        </p:txBody>
      </p:sp>
      <p:sp>
        <p:nvSpPr>
          <p:cNvPr id="22" name="Полилиния 21">
            <a:extLst>
              <a:ext uri="{FF2B5EF4-FFF2-40B4-BE49-F238E27FC236}">
                <a16:creationId xmlns:a16="http://schemas.microsoft.com/office/drawing/2014/main" id="{5EE143F9-06C1-7649-8C40-A456E2C81D8F}"/>
              </a:ext>
            </a:extLst>
          </p:cNvPr>
          <p:cNvSpPr/>
          <p:nvPr/>
        </p:nvSpPr>
        <p:spPr>
          <a:xfrm>
            <a:off x="3102015" y="623504"/>
            <a:ext cx="6555386" cy="938388"/>
          </a:xfrm>
          <a:custGeom>
            <a:avLst/>
            <a:gdLst>
              <a:gd name="connsiteX0" fmla="*/ 7578436 w 7578436"/>
              <a:gd name="connsiteY0" fmla="*/ 528200 h 3590054"/>
              <a:gd name="connsiteX1" fmla="*/ 4627418 w 7578436"/>
              <a:gd name="connsiteY1" fmla="*/ 84854 h 3590054"/>
              <a:gd name="connsiteX2" fmla="*/ 1579418 w 7578436"/>
              <a:gd name="connsiteY2" fmla="*/ 2024491 h 3590054"/>
              <a:gd name="connsiteX3" fmla="*/ 0 w 7578436"/>
              <a:gd name="connsiteY3" fmla="*/ 3590054 h 3590054"/>
            </a:gdLst>
            <a:ahLst/>
            <a:cxnLst>
              <a:cxn ang="0">
                <a:pos x="connsiteX0" y="connsiteY0"/>
              </a:cxn>
              <a:cxn ang="0">
                <a:pos x="connsiteX1" y="connsiteY1"/>
              </a:cxn>
              <a:cxn ang="0">
                <a:pos x="connsiteX2" y="connsiteY2"/>
              </a:cxn>
              <a:cxn ang="0">
                <a:pos x="connsiteX3" y="connsiteY3"/>
              </a:cxn>
            </a:cxnLst>
            <a:rect l="l" t="t" r="r" b="b"/>
            <a:pathLst>
              <a:path w="7578436" h="3590054">
                <a:moveTo>
                  <a:pt x="7578436" y="528200"/>
                </a:moveTo>
                <a:cubicBezTo>
                  <a:pt x="6602845" y="181836"/>
                  <a:pt x="5627254" y="-164528"/>
                  <a:pt x="4627418" y="84854"/>
                </a:cubicBezTo>
                <a:cubicBezTo>
                  <a:pt x="3627582" y="334236"/>
                  <a:pt x="2350654" y="1440291"/>
                  <a:pt x="1579418" y="2024491"/>
                </a:cubicBezTo>
                <a:cubicBezTo>
                  <a:pt x="808182" y="2608691"/>
                  <a:pt x="404091" y="3099372"/>
                  <a:pt x="0" y="3590054"/>
                </a:cubicBezTo>
              </a:path>
            </a:pathLst>
          </a:custGeom>
          <a:noFill/>
          <a:ln w="412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0EE2C9E5-8587-AF4A-A136-BEAD702B2BFC}"/>
              </a:ext>
            </a:extLst>
          </p:cNvPr>
          <p:cNvSpPr/>
          <p:nvPr/>
        </p:nvSpPr>
        <p:spPr>
          <a:xfrm>
            <a:off x="2187156" y="2430387"/>
            <a:ext cx="663964" cy="369332"/>
          </a:xfrm>
          <a:prstGeom prst="rect">
            <a:avLst/>
          </a:prstGeom>
        </p:spPr>
        <p:txBody>
          <a:bodyPr wrap="none">
            <a:spAutoFit/>
          </a:bodyPr>
          <a:lstStyle/>
          <a:p>
            <a:r>
              <a:rPr lang="ru-RU" dirty="0">
                <a:solidFill>
                  <a:schemeClr val="bg1"/>
                </a:solidFill>
              </a:rPr>
              <a:t>Луна</a:t>
            </a:r>
          </a:p>
        </p:txBody>
      </p:sp>
      <p:sp>
        <p:nvSpPr>
          <p:cNvPr id="26" name="TextBox 25">
            <a:extLst>
              <a:ext uri="{FF2B5EF4-FFF2-40B4-BE49-F238E27FC236}">
                <a16:creationId xmlns:a16="http://schemas.microsoft.com/office/drawing/2014/main" id="{495A5B7A-A70F-054F-B190-DE9BEED32A96}"/>
              </a:ext>
            </a:extLst>
          </p:cNvPr>
          <p:cNvSpPr txBox="1"/>
          <p:nvPr/>
        </p:nvSpPr>
        <p:spPr>
          <a:xfrm>
            <a:off x="1648801" y="2853695"/>
            <a:ext cx="4780732" cy="461665"/>
          </a:xfrm>
          <a:prstGeom prst="rect">
            <a:avLst/>
          </a:prstGeom>
          <a:solidFill>
            <a:schemeClr val="accent2"/>
          </a:solidFill>
        </p:spPr>
        <p:txBody>
          <a:bodyPr wrap="none" rtlCol="0">
            <a:spAutoFit/>
          </a:bodyPr>
          <a:lstStyle/>
          <a:p>
            <a:r>
              <a:rPr lang="ru-RU" sz="2400" b="1" dirty="0"/>
              <a:t>4 Зв /событие СКЛ 1972 г. (1 день) </a:t>
            </a:r>
          </a:p>
        </p:txBody>
      </p:sp>
      <p:pic>
        <p:nvPicPr>
          <p:cNvPr id="27" name="Picture 2" descr="febcme_sohoc2">
            <a:extLst>
              <a:ext uri="{FF2B5EF4-FFF2-40B4-BE49-F238E27FC236}">
                <a16:creationId xmlns:a16="http://schemas.microsoft.com/office/drawing/2014/main" id="{1478540A-27AA-0E40-86E5-07BA55B8526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26108" y="1626800"/>
            <a:ext cx="1595850" cy="2882786"/>
          </a:xfrm>
          <a:prstGeom prst="rect">
            <a:avLst/>
          </a:prstGeom>
          <a:ln w="9525">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Рисунок 27">
            <a:extLst>
              <a:ext uri="{FF2B5EF4-FFF2-40B4-BE49-F238E27FC236}">
                <a16:creationId xmlns:a16="http://schemas.microsoft.com/office/drawing/2014/main" id="{0DF61184-E9C7-4544-A1CA-3C215A1D64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85932" y="845366"/>
            <a:ext cx="1412112" cy="1660059"/>
          </a:xfrm>
          <a:prstGeom prst="rect">
            <a:avLst/>
          </a:prstGeom>
        </p:spPr>
      </p:pic>
      <p:sp>
        <p:nvSpPr>
          <p:cNvPr id="6" name="Прямоугольник 5">
            <a:extLst>
              <a:ext uri="{FF2B5EF4-FFF2-40B4-BE49-F238E27FC236}">
                <a16:creationId xmlns:a16="http://schemas.microsoft.com/office/drawing/2014/main" id="{E7C193AC-2822-9B4A-B467-C17E63EBC562}"/>
              </a:ext>
            </a:extLst>
          </p:cNvPr>
          <p:cNvSpPr/>
          <p:nvPr/>
        </p:nvSpPr>
        <p:spPr>
          <a:xfrm>
            <a:off x="8326678" y="1675395"/>
            <a:ext cx="1639423" cy="461665"/>
          </a:xfrm>
          <a:prstGeom prst="rect">
            <a:avLst/>
          </a:prstGeom>
          <a:solidFill>
            <a:schemeClr val="bg1"/>
          </a:solidFill>
        </p:spPr>
        <p:txBody>
          <a:bodyPr wrap="none">
            <a:spAutoFit/>
          </a:bodyPr>
          <a:lstStyle/>
          <a:p>
            <a:r>
              <a:rPr lang="ru-RU" sz="2400" b="1" dirty="0">
                <a:cs typeface="Times New Roman" pitchFamily="18" charset="0"/>
              </a:rPr>
              <a:t>20</a:t>
            </a:r>
            <a:r>
              <a:rPr lang="ru-RU" sz="2400" b="1" baseline="30000" dirty="0">
                <a:cs typeface="Times New Roman" pitchFamily="18" charset="0"/>
              </a:rPr>
              <a:t> </a:t>
            </a:r>
            <a:r>
              <a:rPr lang="ru-RU" sz="2400" b="1" dirty="0" err="1">
                <a:cs typeface="Times New Roman" pitchFamily="18" charset="0"/>
              </a:rPr>
              <a:t>мЗв</a:t>
            </a:r>
            <a:r>
              <a:rPr lang="ru-RU" sz="2400" b="1" dirty="0">
                <a:cs typeface="Times New Roman" pitchFamily="18" charset="0"/>
              </a:rPr>
              <a:t>/год</a:t>
            </a:r>
            <a:endParaRPr lang="ru-RU" sz="2400" b="1" dirty="0"/>
          </a:p>
        </p:txBody>
      </p:sp>
      <p:pic>
        <p:nvPicPr>
          <p:cNvPr id="8" name="Рисунок 7">
            <a:extLst>
              <a:ext uri="{FF2B5EF4-FFF2-40B4-BE49-F238E27FC236}">
                <a16:creationId xmlns:a16="http://schemas.microsoft.com/office/drawing/2014/main" id="{54B2CD67-039C-0149-A90B-125BCC63C1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76521" y="1659858"/>
            <a:ext cx="474173" cy="477907"/>
          </a:xfrm>
          <a:prstGeom prst="rect">
            <a:avLst/>
          </a:prstGeom>
        </p:spPr>
      </p:pic>
    </p:spTree>
    <p:extLst>
      <p:ext uri="{BB962C8B-B14F-4D97-AF65-F5344CB8AC3E}">
        <p14:creationId xmlns:p14="http://schemas.microsoft.com/office/powerpoint/2010/main" val="310601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Rectangle 4">
            <a:extLst>
              <a:ext uri="{FF2B5EF4-FFF2-40B4-BE49-F238E27FC236}">
                <a16:creationId xmlns:a16="http://schemas.microsoft.com/office/drawing/2014/main" id="{85D70BB8-89B6-4440-83DA-4802F74A854A}"/>
              </a:ext>
            </a:extLst>
          </p:cNvPr>
          <p:cNvSpPr>
            <a:spLocks noChangeArrowheads="1"/>
          </p:cNvSpPr>
          <p:nvPr/>
        </p:nvSpPr>
        <p:spPr bwMode="auto">
          <a:xfrm>
            <a:off x="2270125"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Tx/>
              <a:buNone/>
            </a:pPr>
            <a:r>
              <a:rPr lang="ru-RU" altLang="ru-RU" sz="4000" b="1" dirty="0">
                <a:solidFill>
                  <a:schemeClr val="bg1"/>
                </a:solidFill>
              </a:rPr>
              <a:t>ТЗЧ/ГКЛ в космосе</a:t>
            </a:r>
            <a:endParaRPr lang="en-GB" altLang="ru-RU" sz="4000" b="1" dirty="0">
              <a:solidFill>
                <a:schemeClr val="bg1"/>
              </a:solidFill>
            </a:endParaRPr>
          </a:p>
        </p:txBody>
      </p:sp>
      <p:pic>
        <p:nvPicPr>
          <p:cNvPr id="100364" name="Picture 12">
            <a:extLst>
              <a:ext uri="{FF2B5EF4-FFF2-40B4-BE49-F238E27FC236}">
                <a16:creationId xmlns:a16="http://schemas.microsoft.com/office/drawing/2014/main" id="{5ED25D2D-563B-1649-AFD0-401F7D13A9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560" y="177794"/>
            <a:ext cx="1649019" cy="132295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a:extLst>
              <a:ext uri="{FF2B5EF4-FFF2-40B4-BE49-F238E27FC236}">
                <a16:creationId xmlns:a16="http://schemas.microsoft.com/office/drawing/2014/main" id="{CBB20191-E2F4-7D43-96D1-FE6E7664CFB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696" y="2769915"/>
            <a:ext cx="5876172" cy="394106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a:extLst>
              <a:ext uri="{FF2B5EF4-FFF2-40B4-BE49-F238E27FC236}">
                <a16:creationId xmlns:a16="http://schemas.microsoft.com/office/drawing/2014/main" id="{CDFEFB4A-6882-7348-922E-1F546AF93372}"/>
              </a:ext>
            </a:extLst>
          </p:cNvPr>
          <p:cNvPicPr>
            <a:picLocks noChangeAspect="1"/>
          </p:cNvPicPr>
          <p:nvPr/>
        </p:nvPicPr>
        <p:blipFill>
          <a:blip r:embed="rId4"/>
          <a:stretch>
            <a:fillRect/>
          </a:stretch>
        </p:blipFill>
        <p:spPr>
          <a:xfrm>
            <a:off x="7357119" y="760254"/>
            <a:ext cx="4307057" cy="5566782"/>
          </a:xfrm>
          <a:prstGeom prst="rect">
            <a:avLst/>
          </a:prstGeom>
        </p:spPr>
      </p:pic>
      <p:sp>
        <p:nvSpPr>
          <p:cNvPr id="5" name="TextBox 4">
            <a:extLst>
              <a:ext uri="{FF2B5EF4-FFF2-40B4-BE49-F238E27FC236}">
                <a16:creationId xmlns:a16="http://schemas.microsoft.com/office/drawing/2014/main" id="{953D135A-6DCB-6D41-BD28-F5B7A11C503B}"/>
              </a:ext>
            </a:extLst>
          </p:cNvPr>
          <p:cNvSpPr txBox="1"/>
          <p:nvPr/>
        </p:nvSpPr>
        <p:spPr>
          <a:xfrm>
            <a:off x="9514778" y="6488668"/>
            <a:ext cx="1994970" cy="369332"/>
          </a:xfrm>
          <a:prstGeom prst="rect">
            <a:avLst/>
          </a:prstGeom>
          <a:noFill/>
        </p:spPr>
        <p:txBody>
          <a:bodyPr wrap="none" rtlCol="0">
            <a:spAutoFit/>
          </a:bodyPr>
          <a:lstStyle/>
          <a:p>
            <a:r>
              <a:rPr lang="ru-RU" i="1" dirty="0">
                <a:solidFill>
                  <a:schemeClr val="bg1"/>
                </a:solidFill>
              </a:rPr>
              <a:t>Соболевский,2019</a:t>
            </a:r>
          </a:p>
        </p:txBody>
      </p:sp>
      <p:sp>
        <p:nvSpPr>
          <p:cNvPr id="6" name="Овал 5">
            <a:extLst>
              <a:ext uri="{FF2B5EF4-FFF2-40B4-BE49-F238E27FC236}">
                <a16:creationId xmlns:a16="http://schemas.microsoft.com/office/drawing/2014/main" id="{5A4A5202-F28A-6D46-A029-AAE65E11AB1A}"/>
              </a:ext>
            </a:extLst>
          </p:cNvPr>
          <p:cNvSpPr/>
          <p:nvPr/>
        </p:nvSpPr>
        <p:spPr>
          <a:xfrm>
            <a:off x="8191616" y="1401221"/>
            <a:ext cx="442913" cy="442912"/>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7666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a:hlinkClick r:id="rId3"/>
            <a:extLst>
              <a:ext uri="{FF2B5EF4-FFF2-40B4-BE49-F238E27FC236}">
                <a16:creationId xmlns:a16="http://schemas.microsoft.com/office/drawing/2014/main" id="{1911A015-7757-934B-A138-0DDC138364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2509838"/>
            <a:ext cx="5791200" cy="4348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4">
            <a:extLst>
              <a:ext uri="{FF2B5EF4-FFF2-40B4-BE49-F238E27FC236}">
                <a16:creationId xmlns:a16="http://schemas.microsoft.com/office/drawing/2014/main" id="{2CB9A58F-C07D-EA4D-9BF6-5B7F4C376F5F}"/>
              </a:ext>
            </a:extLst>
          </p:cNvPr>
          <p:cNvSpPr txBox="1">
            <a:spLocks noChangeArrowheads="1"/>
          </p:cNvSpPr>
          <p:nvPr/>
        </p:nvSpPr>
        <p:spPr bwMode="auto">
          <a:xfrm>
            <a:off x="1751013" y="4724401"/>
            <a:ext cx="2551112"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FFFFFF"/>
              </a:buClr>
              <a:buFontTx/>
              <a:buNone/>
            </a:pPr>
            <a:r>
              <a:rPr lang="ru-RU" altLang="ru-RU" b="1">
                <a:solidFill>
                  <a:srgbClr val="FFFFFF"/>
                </a:solidFill>
              </a:rPr>
              <a:t>Аполлон-11</a:t>
            </a:r>
            <a:endParaRPr lang="en-GB" altLang="ru-RU" b="1">
              <a:solidFill>
                <a:srgbClr val="FFFFFF"/>
              </a:solidFill>
            </a:endParaRPr>
          </a:p>
        </p:txBody>
      </p:sp>
      <p:sp>
        <p:nvSpPr>
          <p:cNvPr id="15364" name="Text Box 5">
            <a:extLst>
              <a:ext uri="{FF2B5EF4-FFF2-40B4-BE49-F238E27FC236}">
                <a16:creationId xmlns:a16="http://schemas.microsoft.com/office/drawing/2014/main" id="{F4933615-23DC-A349-8CAA-2ECC5B393DEF}"/>
              </a:ext>
            </a:extLst>
          </p:cNvPr>
          <p:cNvSpPr txBox="1">
            <a:spLocks noChangeArrowheads="1"/>
          </p:cNvSpPr>
          <p:nvPr/>
        </p:nvSpPr>
        <p:spPr bwMode="auto">
          <a:xfrm>
            <a:off x="7391401" y="5229225"/>
            <a:ext cx="2557463" cy="181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FFFFFF"/>
              </a:buClr>
              <a:buFontTx/>
              <a:buNone/>
            </a:pPr>
            <a:r>
              <a:rPr lang="ru-RU" altLang="ru-RU" sz="2800" b="1">
                <a:solidFill>
                  <a:srgbClr val="FFFFFF"/>
                </a:solidFill>
              </a:rPr>
              <a:t>Н. Армстронг</a:t>
            </a:r>
            <a:endParaRPr lang="en-GB" altLang="ru-RU" sz="2800" b="1">
              <a:solidFill>
                <a:srgbClr val="FFFFFF"/>
              </a:solidFill>
            </a:endParaRPr>
          </a:p>
          <a:p>
            <a:pPr eaLnBrk="1" hangingPunct="1">
              <a:spcBef>
                <a:spcPct val="0"/>
              </a:spcBef>
              <a:buClr>
                <a:srgbClr val="FFFFFF"/>
              </a:buClr>
              <a:buFontTx/>
              <a:buNone/>
            </a:pPr>
            <a:r>
              <a:rPr lang="ru-RU" altLang="ru-RU" sz="2800" b="1">
                <a:solidFill>
                  <a:srgbClr val="FFFFFF"/>
                </a:solidFill>
              </a:rPr>
              <a:t>Б.Олдрин</a:t>
            </a:r>
            <a:endParaRPr lang="en-GB" altLang="ru-RU" sz="2800" b="1">
              <a:solidFill>
                <a:srgbClr val="FFFFFF"/>
              </a:solidFill>
            </a:endParaRPr>
          </a:p>
          <a:p>
            <a:pPr eaLnBrk="1" hangingPunct="1">
              <a:spcBef>
                <a:spcPct val="0"/>
              </a:spcBef>
              <a:buClr>
                <a:srgbClr val="FFFFFF"/>
              </a:buClr>
              <a:buFontTx/>
              <a:buNone/>
            </a:pPr>
            <a:r>
              <a:rPr lang="en-GB" altLang="ru-RU" sz="2800" b="1">
                <a:solidFill>
                  <a:srgbClr val="FFFFFF"/>
                </a:solidFill>
              </a:rPr>
              <a:t>M. </a:t>
            </a:r>
            <a:r>
              <a:rPr lang="ru-RU" altLang="ru-RU" sz="2800" b="1">
                <a:solidFill>
                  <a:srgbClr val="FFFFFF"/>
                </a:solidFill>
              </a:rPr>
              <a:t>Коллинз</a:t>
            </a:r>
            <a:endParaRPr lang="en-GB" altLang="ru-RU" sz="2800" b="1">
              <a:solidFill>
                <a:srgbClr val="FFFFFF"/>
              </a:solidFill>
            </a:endParaRPr>
          </a:p>
          <a:p>
            <a:pPr eaLnBrk="1" hangingPunct="1">
              <a:spcBef>
                <a:spcPct val="0"/>
              </a:spcBef>
              <a:buClr>
                <a:srgbClr val="FFFFFF"/>
              </a:buClr>
              <a:buFontTx/>
              <a:buNone/>
            </a:pPr>
            <a:endParaRPr lang="en-GB" altLang="ru-RU" sz="2800" b="1">
              <a:solidFill>
                <a:srgbClr val="FFFFFF"/>
              </a:solidFill>
            </a:endParaRPr>
          </a:p>
        </p:txBody>
      </p:sp>
      <p:pic>
        <p:nvPicPr>
          <p:cNvPr id="3080" name="Picture 8" descr="9-08">
            <a:extLst>
              <a:ext uri="{FF2B5EF4-FFF2-40B4-BE49-F238E27FC236}">
                <a16:creationId xmlns:a16="http://schemas.microsoft.com/office/drawing/2014/main" id="{710F59B7-4435-814A-A54E-82B88CE03B8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24114" y="1268414"/>
            <a:ext cx="24288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9" descr="220px-Michael_collins">
            <a:hlinkClick r:id="rId6"/>
            <a:extLst>
              <a:ext uri="{FF2B5EF4-FFF2-40B4-BE49-F238E27FC236}">
                <a16:creationId xmlns:a16="http://schemas.microsoft.com/office/drawing/2014/main" id="{390B262E-8DFC-0C48-9449-96AC735303F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03839" y="2349501"/>
            <a:ext cx="2230437" cy="2879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10" descr="220px-Aldrin">
            <a:hlinkClick r:id="rId8"/>
            <a:extLst>
              <a:ext uri="{FF2B5EF4-FFF2-40B4-BE49-F238E27FC236}">
                <a16:creationId xmlns:a16="http://schemas.microsoft.com/office/drawing/2014/main" id="{09E3D135-954D-B942-BF18-0B119D3B89C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896225" y="2349500"/>
            <a:ext cx="2230438" cy="28082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368" name="Picture 12">
            <a:hlinkClick r:id="rId10"/>
            <a:extLst>
              <a:ext uri="{FF2B5EF4-FFF2-40B4-BE49-F238E27FC236}">
                <a16:creationId xmlns:a16="http://schemas.microsoft.com/office/drawing/2014/main" id="{479FA68E-C19A-4245-81B9-9A38CDF22D9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816726" y="260350"/>
            <a:ext cx="3095625" cy="2471738"/>
          </a:xfrm>
          <a:prstGeom prst="rect">
            <a:avLst/>
          </a:prstGeom>
          <a:noFill/>
          <a:ln w="9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9" name="TextBox 2">
            <a:extLst>
              <a:ext uri="{FF2B5EF4-FFF2-40B4-BE49-F238E27FC236}">
                <a16:creationId xmlns:a16="http://schemas.microsoft.com/office/drawing/2014/main" id="{A41ED1BD-75B5-3746-A7BB-C09E00508D33}"/>
              </a:ext>
            </a:extLst>
          </p:cNvPr>
          <p:cNvSpPr txBox="1">
            <a:spLocks noChangeArrowheads="1"/>
          </p:cNvSpPr>
          <p:nvPr/>
        </p:nvSpPr>
        <p:spPr bwMode="auto">
          <a:xfrm>
            <a:off x="488924" y="1967122"/>
            <a:ext cx="18149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ru-RU" altLang="ru-RU" b="1" dirty="0">
                <a:solidFill>
                  <a:schemeClr val="bg1"/>
                </a:solidFill>
              </a:rPr>
              <a:t>ГКЛ</a:t>
            </a:r>
            <a:r>
              <a:rPr lang="ru-RU" altLang="ru-RU" sz="2800" b="1" dirty="0">
                <a:solidFill>
                  <a:schemeClr val="bg1"/>
                </a:solidFill>
              </a:rPr>
              <a:t> (</a:t>
            </a:r>
            <a:r>
              <a:rPr lang="en-US" altLang="ru-RU" sz="2800" b="1" dirty="0">
                <a:solidFill>
                  <a:schemeClr val="bg1"/>
                </a:solidFill>
              </a:rPr>
              <a:t>Fe</a:t>
            </a:r>
            <a:r>
              <a:rPr lang="ru-RU" altLang="ru-RU" sz="2800" b="1" dirty="0">
                <a:solidFill>
                  <a:schemeClr val="bg1"/>
                </a:solidFill>
              </a:rPr>
              <a:t>) </a:t>
            </a:r>
          </a:p>
        </p:txBody>
      </p:sp>
      <p:sp>
        <p:nvSpPr>
          <p:cNvPr id="11" name="Line 6">
            <a:extLst>
              <a:ext uri="{FF2B5EF4-FFF2-40B4-BE49-F238E27FC236}">
                <a16:creationId xmlns:a16="http://schemas.microsoft.com/office/drawing/2014/main" id="{5AD7CB9E-806B-D34A-8962-66C6ADC2C9C3}"/>
              </a:ext>
            </a:extLst>
          </p:cNvPr>
          <p:cNvSpPr>
            <a:spLocks noChangeShapeType="1"/>
          </p:cNvSpPr>
          <p:nvPr/>
        </p:nvSpPr>
        <p:spPr bwMode="auto">
          <a:xfrm flipV="1">
            <a:off x="2083633" y="1892300"/>
            <a:ext cx="2218492" cy="326244"/>
          </a:xfrm>
          <a:prstGeom prst="line">
            <a:avLst/>
          </a:prstGeom>
          <a:noFill/>
          <a:ln w="57240">
            <a:solidFill>
              <a:srgbClr val="FFC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2" name="Line 6">
            <a:extLst>
              <a:ext uri="{FF2B5EF4-FFF2-40B4-BE49-F238E27FC236}">
                <a16:creationId xmlns:a16="http://schemas.microsoft.com/office/drawing/2014/main" id="{DFC28B6F-AAD1-7B4E-916A-9D65D1D9A68D}"/>
              </a:ext>
            </a:extLst>
          </p:cNvPr>
          <p:cNvSpPr>
            <a:spLocks noChangeShapeType="1"/>
          </p:cNvSpPr>
          <p:nvPr/>
        </p:nvSpPr>
        <p:spPr bwMode="auto">
          <a:xfrm flipV="1">
            <a:off x="1888761" y="2068514"/>
            <a:ext cx="2622914" cy="404863"/>
          </a:xfrm>
          <a:prstGeom prst="line">
            <a:avLst/>
          </a:prstGeom>
          <a:noFill/>
          <a:ln w="57240">
            <a:solidFill>
              <a:srgbClr val="FFC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 name="TextBox 1">
            <a:extLst>
              <a:ext uri="{FF2B5EF4-FFF2-40B4-BE49-F238E27FC236}">
                <a16:creationId xmlns:a16="http://schemas.microsoft.com/office/drawing/2014/main" id="{7AADE768-03F3-DA4F-9538-4624F6841D0F}"/>
              </a:ext>
            </a:extLst>
          </p:cNvPr>
          <p:cNvSpPr txBox="1"/>
          <p:nvPr/>
        </p:nvSpPr>
        <p:spPr>
          <a:xfrm>
            <a:off x="299803" y="239842"/>
            <a:ext cx="6463436" cy="584775"/>
          </a:xfrm>
          <a:prstGeom prst="rect">
            <a:avLst/>
          </a:prstGeom>
          <a:noFill/>
        </p:spPr>
        <p:txBody>
          <a:bodyPr wrap="none" rtlCol="0">
            <a:spAutoFit/>
          </a:bodyPr>
          <a:lstStyle/>
          <a:p>
            <a:r>
              <a:rPr lang="ru-RU" sz="3200" b="1" dirty="0">
                <a:solidFill>
                  <a:schemeClr val="accent5">
                    <a:lumMod val="20000"/>
                    <a:lumOff val="80000"/>
                  </a:schemeClr>
                </a:solidFill>
              </a:rPr>
              <a:t>Тяжелые заряженные частицы ГКЛ</a:t>
            </a:r>
          </a:p>
        </p:txBody>
      </p:sp>
    </p:spTree>
    <p:extLst>
      <p:ext uri="{BB962C8B-B14F-4D97-AF65-F5344CB8AC3E}">
        <p14:creationId xmlns:p14="http://schemas.microsoft.com/office/powerpoint/2010/main" val="153462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blinds(horizontal)">
                                      <p:cBhvr>
                                        <p:cTn id="7" dur="500"/>
                                        <p:tgtEl>
                                          <p:spTgt spid="30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5369"/>
                                        </p:tgtEl>
                                        <p:attrNameLst>
                                          <p:attrName>style.visibility</p:attrName>
                                        </p:attrNameLst>
                                      </p:cBhvr>
                                      <p:to>
                                        <p:strVal val="visible"/>
                                      </p:to>
                                    </p:set>
                                    <p:animEffect transition="in" filter="blinds(horizontal)">
                                      <p:cBhvr>
                                        <p:cTn id="20"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A253279-B1B4-4B46-962D-FF6E49789EB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6039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a:extLst>
              <a:ext uri="{FF2B5EF4-FFF2-40B4-BE49-F238E27FC236}">
                <a16:creationId xmlns:a16="http://schemas.microsoft.com/office/drawing/2014/main" id="{E2927F60-E136-D946-82E5-3185CE785A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9676" y="1458913"/>
            <a:ext cx="7045325" cy="465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Text Box 6">
            <a:extLst>
              <a:ext uri="{FF2B5EF4-FFF2-40B4-BE49-F238E27FC236}">
                <a16:creationId xmlns:a16="http://schemas.microsoft.com/office/drawing/2014/main" id="{C93A91E5-B818-4C4F-9DBD-26770768F069}"/>
              </a:ext>
            </a:extLst>
          </p:cNvPr>
          <p:cNvSpPr txBox="1">
            <a:spLocks noChangeArrowheads="1"/>
          </p:cNvSpPr>
          <p:nvPr/>
        </p:nvSpPr>
        <p:spPr bwMode="auto">
          <a:xfrm>
            <a:off x="4051301" y="4897438"/>
            <a:ext cx="4010025" cy="4619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Поглощённая доза 0,5 Зв</a:t>
            </a:r>
            <a:endParaRPr lang="en-US" altLang="ru-RU" sz="2400" b="1"/>
          </a:p>
        </p:txBody>
      </p:sp>
      <p:sp>
        <p:nvSpPr>
          <p:cNvPr id="13315" name="Text Box 7">
            <a:extLst>
              <a:ext uri="{FF2B5EF4-FFF2-40B4-BE49-F238E27FC236}">
                <a16:creationId xmlns:a16="http://schemas.microsoft.com/office/drawing/2014/main" id="{A2C5D497-E97E-7249-819C-36A9BCE2809A}"/>
              </a:ext>
            </a:extLst>
          </p:cNvPr>
          <p:cNvSpPr txBox="1">
            <a:spLocks noChangeArrowheads="1"/>
          </p:cNvSpPr>
          <p:nvPr/>
        </p:nvSpPr>
        <p:spPr bwMode="auto">
          <a:xfrm>
            <a:off x="2834391" y="1473019"/>
            <a:ext cx="6132513"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              </a:t>
            </a:r>
            <a:r>
              <a:rPr lang="ru-RU" altLang="ru-RU" sz="2800" b="1"/>
              <a:t>Повреждённые клетки</a:t>
            </a:r>
            <a:endParaRPr lang="en-US" altLang="ru-RU" sz="2400" b="1"/>
          </a:p>
        </p:txBody>
      </p:sp>
      <p:sp>
        <p:nvSpPr>
          <p:cNvPr id="13316" name="Line 8">
            <a:extLst>
              <a:ext uri="{FF2B5EF4-FFF2-40B4-BE49-F238E27FC236}">
                <a16:creationId xmlns:a16="http://schemas.microsoft.com/office/drawing/2014/main" id="{1CCF8D5D-598F-2F46-870D-CF4A96EEB0A0}"/>
              </a:ext>
            </a:extLst>
          </p:cNvPr>
          <p:cNvSpPr>
            <a:spLocks noChangeShapeType="1"/>
          </p:cNvSpPr>
          <p:nvPr/>
        </p:nvSpPr>
        <p:spPr bwMode="auto">
          <a:xfrm flipH="1">
            <a:off x="3810000" y="2057400"/>
            <a:ext cx="1219200" cy="762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17" name="Line 9">
            <a:extLst>
              <a:ext uri="{FF2B5EF4-FFF2-40B4-BE49-F238E27FC236}">
                <a16:creationId xmlns:a16="http://schemas.microsoft.com/office/drawing/2014/main" id="{4C86ECDC-8654-9D49-9C13-B66E9791773A}"/>
              </a:ext>
            </a:extLst>
          </p:cNvPr>
          <p:cNvSpPr>
            <a:spLocks noChangeShapeType="1"/>
          </p:cNvSpPr>
          <p:nvPr/>
        </p:nvSpPr>
        <p:spPr bwMode="auto">
          <a:xfrm>
            <a:off x="6705600" y="2057401"/>
            <a:ext cx="838200" cy="11271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18" name="Text Box 10">
            <a:extLst>
              <a:ext uri="{FF2B5EF4-FFF2-40B4-BE49-F238E27FC236}">
                <a16:creationId xmlns:a16="http://schemas.microsoft.com/office/drawing/2014/main" id="{D7B3A6EA-F677-E845-B9A9-49C769F99C0B}"/>
              </a:ext>
            </a:extLst>
          </p:cNvPr>
          <p:cNvSpPr txBox="1">
            <a:spLocks noChangeArrowheads="1"/>
          </p:cNvSpPr>
          <p:nvPr/>
        </p:nvSpPr>
        <p:spPr bwMode="auto">
          <a:xfrm>
            <a:off x="2073275" y="5472113"/>
            <a:ext cx="314483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Электроны               </a:t>
            </a:r>
            <a:endParaRPr lang="en-US" altLang="ru-RU" sz="2400" b="1"/>
          </a:p>
        </p:txBody>
      </p:sp>
      <p:sp>
        <p:nvSpPr>
          <p:cNvPr id="13319" name="Text Box 11">
            <a:extLst>
              <a:ext uri="{FF2B5EF4-FFF2-40B4-BE49-F238E27FC236}">
                <a16:creationId xmlns:a16="http://schemas.microsoft.com/office/drawing/2014/main" id="{0C269BCE-04EF-AF42-8F0A-9E35AE4D2F3A}"/>
              </a:ext>
            </a:extLst>
          </p:cNvPr>
          <p:cNvSpPr txBox="1">
            <a:spLocks noChangeArrowheads="1"/>
          </p:cNvSpPr>
          <p:nvPr/>
        </p:nvSpPr>
        <p:spPr bwMode="auto">
          <a:xfrm>
            <a:off x="6705601" y="5410201"/>
            <a:ext cx="3906839"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           Альфа – частицы</a:t>
            </a:r>
            <a:r>
              <a:rPr lang="en-US" altLang="ru-RU" sz="2400" b="1"/>
              <a:t>,</a:t>
            </a:r>
          </a:p>
          <a:p>
            <a:pPr eaLnBrk="1" hangingPunct="1">
              <a:spcBef>
                <a:spcPct val="0"/>
              </a:spcBef>
              <a:buFontTx/>
              <a:buNone/>
            </a:pPr>
            <a:r>
              <a:rPr lang="ru-RU" altLang="ru-RU" sz="2400" b="1"/>
              <a:t>             тяжёлые ядра</a:t>
            </a:r>
            <a:endParaRPr lang="en-US" altLang="ru-RU" sz="2400" b="1"/>
          </a:p>
        </p:txBody>
      </p:sp>
      <p:sp>
        <p:nvSpPr>
          <p:cNvPr id="13320" name="AutoShape 13">
            <a:extLst>
              <a:ext uri="{FF2B5EF4-FFF2-40B4-BE49-F238E27FC236}">
                <a16:creationId xmlns:a16="http://schemas.microsoft.com/office/drawing/2014/main" id="{DA28EC8A-4F32-A245-B5BE-3C2E1F05FA67}"/>
              </a:ext>
            </a:extLst>
          </p:cNvPr>
          <p:cNvSpPr>
            <a:spLocks noChangeArrowheads="1"/>
          </p:cNvSpPr>
          <p:nvPr/>
        </p:nvSpPr>
        <p:spPr bwMode="auto">
          <a:xfrm rot="18716766">
            <a:off x="2459832" y="4655345"/>
            <a:ext cx="1204913" cy="485775"/>
          </a:xfrm>
          <a:prstGeom prst="rightArrow">
            <a:avLst>
              <a:gd name="adj1" fmla="val 50000"/>
              <a:gd name="adj2" fmla="val 6201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3321" name="AutoShape 14">
            <a:extLst>
              <a:ext uri="{FF2B5EF4-FFF2-40B4-BE49-F238E27FC236}">
                <a16:creationId xmlns:a16="http://schemas.microsoft.com/office/drawing/2014/main" id="{C214533D-5737-094D-8E87-1CA21B2E2E4A}"/>
              </a:ext>
            </a:extLst>
          </p:cNvPr>
          <p:cNvSpPr>
            <a:spLocks noChangeArrowheads="1"/>
          </p:cNvSpPr>
          <p:nvPr/>
        </p:nvSpPr>
        <p:spPr bwMode="auto">
          <a:xfrm rot="13294297">
            <a:off x="8153401" y="4648201"/>
            <a:ext cx="1204913" cy="485775"/>
          </a:xfrm>
          <a:prstGeom prst="rightArrow">
            <a:avLst>
              <a:gd name="adj1" fmla="val 50000"/>
              <a:gd name="adj2" fmla="val 6201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3" name="Прямоугольник 2">
            <a:extLst>
              <a:ext uri="{FF2B5EF4-FFF2-40B4-BE49-F238E27FC236}">
                <a16:creationId xmlns:a16="http://schemas.microsoft.com/office/drawing/2014/main" id="{D97B2EB0-24A8-0940-8CBA-1F39C11FD553}"/>
              </a:ext>
            </a:extLst>
          </p:cNvPr>
          <p:cNvSpPr/>
          <p:nvPr/>
        </p:nvSpPr>
        <p:spPr>
          <a:xfrm>
            <a:off x="299803" y="0"/>
            <a:ext cx="10403174" cy="1323439"/>
          </a:xfrm>
          <a:prstGeom prst="rect">
            <a:avLst/>
          </a:prstGeom>
        </p:spPr>
        <p:txBody>
          <a:bodyPr wrap="square">
            <a:spAutoFit/>
          </a:bodyPr>
          <a:lstStyle/>
          <a:p>
            <a:pPr algn="ctr">
              <a:buNone/>
            </a:pPr>
            <a:r>
              <a:rPr lang="ru-RU" sz="4000" b="1" dirty="0"/>
              <a:t>Эффекты воздействия тяжелых заряженных </a:t>
            </a:r>
            <a:br>
              <a:rPr lang="ru-RU" sz="4000" b="1" dirty="0"/>
            </a:br>
            <a:r>
              <a:rPr lang="ru-RU" sz="4000" b="1" dirty="0"/>
              <a:t>частиц</a:t>
            </a:r>
            <a:endParaRPr lang="ru-RU" sz="4000" dirty="0"/>
          </a:p>
        </p:txBody>
      </p:sp>
    </p:spTree>
    <p:extLst>
      <p:ext uri="{BB962C8B-B14F-4D97-AF65-F5344CB8AC3E}">
        <p14:creationId xmlns:p14="http://schemas.microsoft.com/office/powerpoint/2010/main" val="190109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descr="baldy4_bis">
            <a:extLst>
              <a:ext uri="{FF2B5EF4-FFF2-40B4-BE49-F238E27FC236}">
                <a16:creationId xmlns:a16="http://schemas.microsoft.com/office/drawing/2014/main" id="{36E8CA04-BBED-3A4E-9DE7-A14949EF3F2F}"/>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9906" y="1"/>
            <a:ext cx="10506635"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a:extLst>
              <a:ext uri="{FF2B5EF4-FFF2-40B4-BE49-F238E27FC236}">
                <a16:creationId xmlns:a16="http://schemas.microsoft.com/office/drawing/2014/main" id="{341F7D65-967B-8A4D-ABC0-61B03ED4B401}"/>
              </a:ext>
            </a:extLst>
          </p:cNvPr>
          <p:cNvSpPr txBox="1">
            <a:spLocks noChangeArrowheads="1"/>
          </p:cNvSpPr>
          <p:nvPr/>
        </p:nvSpPr>
        <p:spPr bwMode="auto">
          <a:xfrm>
            <a:off x="2572780" y="152401"/>
            <a:ext cx="897367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ru-RU" altLang="ru-RU" sz="4400" b="1" dirty="0">
                <a:solidFill>
                  <a:schemeClr val="accent5">
                    <a:lumMod val="20000"/>
                    <a:lumOff val="80000"/>
                  </a:schemeClr>
                </a:solidFill>
              </a:rPr>
              <a:t>ЦЕРН</a:t>
            </a:r>
          </a:p>
          <a:p>
            <a:pPr algn="ctr" eaLnBrk="1" hangingPunct="1">
              <a:spcBef>
                <a:spcPct val="0"/>
              </a:spcBef>
              <a:buFontTx/>
              <a:buNone/>
            </a:pPr>
            <a:r>
              <a:rPr lang="ru-RU" altLang="ru-RU" sz="4400" b="1" dirty="0">
                <a:solidFill>
                  <a:schemeClr val="accent5">
                    <a:lumMod val="20000"/>
                    <a:lumOff val="80000"/>
                  </a:schemeClr>
                </a:solidFill>
              </a:rPr>
              <a:t>Большой </a:t>
            </a:r>
            <a:r>
              <a:rPr lang="ru-RU" altLang="ru-RU" sz="4400" b="1" dirty="0" err="1">
                <a:solidFill>
                  <a:schemeClr val="accent5">
                    <a:lumMod val="20000"/>
                    <a:lumOff val="80000"/>
                  </a:schemeClr>
                </a:solidFill>
              </a:rPr>
              <a:t>адронный</a:t>
            </a:r>
            <a:r>
              <a:rPr lang="ru-RU" altLang="ru-RU" sz="4400" b="1" dirty="0">
                <a:solidFill>
                  <a:schemeClr val="accent5">
                    <a:lumMod val="20000"/>
                    <a:lumOff val="80000"/>
                  </a:schemeClr>
                </a:solidFill>
              </a:rPr>
              <a:t> </a:t>
            </a:r>
            <a:r>
              <a:rPr lang="ru-RU" altLang="ru-RU" sz="4400" b="1" dirty="0" err="1">
                <a:solidFill>
                  <a:schemeClr val="accent5">
                    <a:lumMod val="20000"/>
                    <a:lumOff val="80000"/>
                  </a:schemeClr>
                </a:solidFill>
              </a:rPr>
              <a:t>коллайдер</a:t>
            </a:r>
            <a:endParaRPr lang="ru-RU" altLang="ru-RU" sz="4400" b="1" dirty="0">
              <a:solidFill>
                <a:schemeClr val="accent5">
                  <a:lumMod val="20000"/>
                  <a:lumOff val="80000"/>
                </a:schemeClr>
              </a:solidFill>
            </a:endParaRPr>
          </a:p>
        </p:txBody>
      </p:sp>
      <p:sp>
        <p:nvSpPr>
          <p:cNvPr id="52229" name="Text Box 5">
            <a:extLst>
              <a:ext uri="{FF2B5EF4-FFF2-40B4-BE49-F238E27FC236}">
                <a16:creationId xmlns:a16="http://schemas.microsoft.com/office/drawing/2014/main" id="{AA8E2C0C-A557-7D40-B003-C22DB651CFE1}"/>
              </a:ext>
            </a:extLst>
          </p:cNvPr>
          <p:cNvSpPr txBox="1">
            <a:spLocks noChangeArrowheads="1"/>
          </p:cNvSpPr>
          <p:nvPr/>
        </p:nvSpPr>
        <p:spPr bwMode="auto">
          <a:xfrm>
            <a:off x="7536890" y="5334281"/>
            <a:ext cx="25685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6000" b="1" dirty="0">
                <a:solidFill>
                  <a:schemeClr val="bg1"/>
                </a:solidFill>
              </a:rPr>
              <a:t>10</a:t>
            </a:r>
            <a:r>
              <a:rPr lang="ru-RU" altLang="ru-RU" sz="6000" b="1" baseline="30000" dirty="0">
                <a:solidFill>
                  <a:schemeClr val="bg1"/>
                </a:solidFill>
              </a:rPr>
              <a:t>17</a:t>
            </a:r>
            <a:r>
              <a:rPr lang="ru-RU" altLang="ru-RU" sz="6000" b="1" dirty="0">
                <a:solidFill>
                  <a:schemeClr val="bg1"/>
                </a:solidFill>
              </a:rPr>
              <a:t>эВ</a:t>
            </a:r>
            <a:endParaRPr lang="en-US" altLang="ru-RU" sz="6000" b="1" dirty="0">
              <a:solidFill>
                <a:schemeClr val="bg1"/>
              </a:solidFill>
            </a:endParaRPr>
          </a:p>
        </p:txBody>
      </p:sp>
      <p:sp>
        <p:nvSpPr>
          <p:cNvPr id="52230" name="Oval 6">
            <a:extLst>
              <a:ext uri="{FF2B5EF4-FFF2-40B4-BE49-F238E27FC236}">
                <a16:creationId xmlns:a16="http://schemas.microsoft.com/office/drawing/2014/main" id="{0E173E18-A76E-894E-A5F5-85ECEC5884BB}"/>
              </a:ext>
            </a:extLst>
          </p:cNvPr>
          <p:cNvSpPr>
            <a:spLocks noChangeArrowheads="1"/>
          </p:cNvSpPr>
          <p:nvPr/>
        </p:nvSpPr>
        <p:spPr bwMode="auto">
          <a:xfrm>
            <a:off x="7104063" y="3860800"/>
            <a:ext cx="647700" cy="647700"/>
          </a:xfrm>
          <a:prstGeom prst="ellipse">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sp>
        <p:nvSpPr>
          <p:cNvPr id="52231" name="Oval 7">
            <a:extLst>
              <a:ext uri="{FF2B5EF4-FFF2-40B4-BE49-F238E27FC236}">
                <a16:creationId xmlns:a16="http://schemas.microsoft.com/office/drawing/2014/main" id="{EBE008B3-0037-BD4C-B9CF-96F7C4014AFE}"/>
              </a:ext>
            </a:extLst>
          </p:cNvPr>
          <p:cNvSpPr>
            <a:spLocks noChangeArrowheads="1"/>
          </p:cNvSpPr>
          <p:nvPr/>
        </p:nvSpPr>
        <p:spPr bwMode="auto">
          <a:xfrm>
            <a:off x="9625014" y="3860800"/>
            <a:ext cx="719137" cy="647700"/>
          </a:xfrm>
          <a:prstGeom prst="ellipse">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sp>
        <p:nvSpPr>
          <p:cNvPr id="52232" name="Line 8">
            <a:extLst>
              <a:ext uri="{FF2B5EF4-FFF2-40B4-BE49-F238E27FC236}">
                <a16:creationId xmlns:a16="http://schemas.microsoft.com/office/drawing/2014/main" id="{B98360B0-D6FA-FA4F-8D3A-7BCA9814BA76}"/>
              </a:ext>
            </a:extLst>
          </p:cNvPr>
          <p:cNvSpPr>
            <a:spLocks noChangeShapeType="1"/>
          </p:cNvSpPr>
          <p:nvPr/>
        </p:nvSpPr>
        <p:spPr bwMode="auto">
          <a:xfrm>
            <a:off x="7751763" y="4221163"/>
            <a:ext cx="576262"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2233" name="Line 9">
            <a:extLst>
              <a:ext uri="{FF2B5EF4-FFF2-40B4-BE49-F238E27FC236}">
                <a16:creationId xmlns:a16="http://schemas.microsoft.com/office/drawing/2014/main" id="{10A980F9-6139-A748-8C85-122E3E5FCDEB}"/>
              </a:ext>
            </a:extLst>
          </p:cNvPr>
          <p:cNvSpPr>
            <a:spLocks noChangeShapeType="1"/>
          </p:cNvSpPr>
          <p:nvPr/>
        </p:nvSpPr>
        <p:spPr bwMode="auto">
          <a:xfrm flipH="1">
            <a:off x="9120189" y="4221163"/>
            <a:ext cx="503237"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2234" name="AutoShape 10">
            <a:extLst>
              <a:ext uri="{FF2B5EF4-FFF2-40B4-BE49-F238E27FC236}">
                <a16:creationId xmlns:a16="http://schemas.microsoft.com/office/drawing/2014/main" id="{36DC07A1-0C22-DC4F-AE68-82E6605B1863}"/>
              </a:ext>
            </a:extLst>
          </p:cNvPr>
          <p:cNvSpPr>
            <a:spLocks noChangeArrowheads="1"/>
          </p:cNvSpPr>
          <p:nvPr/>
        </p:nvSpPr>
        <p:spPr bwMode="auto">
          <a:xfrm>
            <a:off x="8077013" y="3250172"/>
            <a:ext cx="1586940" cy="1805921"/>
          </a:xfrm>
          <a:prstGeom prst="irregularSeal2">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spTree>
    <p:extLst>
      <p:ext uri="{BB962C8B-B14F-4D97-AF65-F5344CB8AC3E}">
        <p14:creationId xmlns:p14="http://schemas.microsoft.com/office/powerpoint/2010/main" val="252102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blinds(horizontal)">
                                      <p:cBhvr>
                                        <p:cTn id="7" dur="5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2231"/>
                                        </p:tgtEl>
                                        <p:attrNameLst>
                                          <p:attrName>style.visibility</p:attrName>
                                        </p:attrNameLst>
                                      </p:cBhvr>
                                      <p:to>
                                        <p:strVal val="visible"/>
                                      </p:to>
                                    </p:set>
                                    <p:animEffect transition="in" filter="blinds(horizontal)">
                                      <p:cBhvr>
                                        <p:cTn id="12" dur="500"/>
                                        <p:tgtEl>
                                          <p:spTgt spid="5223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2230"/>
                                        </p:tgtEl>
                                        <p:attrNameLst>
                                          <p:attrName>style.visibility</p:attrName>
                                        </p:attrNameLst>
                                      </p:cBhvr>
                                      <p:to>
                                        <p:strVal val="visible"/>
                                      </p:to>
                                    </p:set>
                                    <p:animEffect transition="in" filter="blinds(horizontal)">
                                      <p:cBhvr>
                                        <p:cTn id="15" dur="500"/>
                                        <p:tgtEl>
                                          <p:spTgt spid="5223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52232"/>
                                        </p:tgtEl>
                                        <p:attrNameLst>
                                          <p:attrName>style.visibility</p:attrName>
                                        </p:attrNameLst>
                                      </p:cBhvr>
                                      <p:to>
                                        <p:strVal val="visible"/>
                                      </p:to>
                                    </p:set>
                                    <p:animEffect transition="in" filter="blinds(horizontal)">
                                      <p:cBhvr>
                                        <p:cTn id="20" dur="500"/>
                                        <p:tgtEl>
                                          <p:spTgt spid="52232"/>
                                        </p:tgtEl>
                                      </p:cBhvr>
                                    </p:animEffect>
                                  </p:childTnLst>
                                </p:cTn>
                              </p:par>
                              <p:par>
                                <p:cTn id="21" presetID="3" presetClass="entr" presetSubtype="10" fill="hold" nodeType="withEffect">
                                  <p:stCondLst>
                                    <p:cond delay="0"/>
                                  </p:stCondLst>
                                  <p:childTnLst>
                                    <p:set>
                                      <p:cBhvr>
                                        <p:cTn id="22" dur="1" fill="hold">
                                          <p:stCondLst>
                                            <p:cond delay="0"/>
                                          </p:stCondLst>
                                        </p:cTn>
                                        <p:tgtEl>
                                          <p:spTgt spid="52233"/>
                                        </p:tgtEl>
                                        <p:attrNameLst>
                                          <p:attrName>style.visibility</p:attrName>
                                        </p:attrNameLst>
                                      </p:cBhvr>
                                      <p:to>
                                        <p:strVal val="visible"/>
                                      </p:to>
                                    </p:set>
                                    <p:animEffect transition="in" filter="blinds(horizontal)">
                                      <p:cBhvr>
                                        <p:cTn id="23" dur="500"/>
                                        <p:tgtEl>
                                          <p:spTgt spid="522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2229"/>
                                        </p:tgtEl>
                                        <p:attrNameLst>
                                          <p:attrName>style.visibility</p:attrName>
                                        </p:attrNameLst>
                                      </p:cBhvr>
                                      <p:to>
                                        <p:strVal val="visible"/>
                                      </p:to>
                                    </p:set>
                                    <p:animEffect transition="in" filter="blinds(horizontal)">
                                      <p:cBhvr>
                                        <p:cTn id="28" dur="500"/>
                                        <p:tgtEl>
                                          <p:spTgt spid="5222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2234"/>
                                        </p:tgtEl>
                                        <p:attrNameLst>
                                          <p:attrName>style.visibility</p:attrName>
                                        </p:attrNameLst>
                                      </p:cBhvr>
                                      <p:to>
                                        <p:strVal val="visible"/>
                                      </p:to>
                                    </p:set>
                                    <p:animEffect transition="in" filter="blinds(horizontal)">
                                      <p:cBhvr>
                                        <p:cTn id="31" dur="500"/>
                                        <p:tgtEl>
                                          <p:spTgt spid="52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P spid="52229" grpId="0"/>
      <p:bldP spid="52230" grpId="0" animBg="1"/>
      <p:bldP spid="52231" grpId="0" animBg="1"/>
      <p:bldP spid="522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049" name="Object 4">
            <a:extLst>
              <a:ext uri="{FF2B5EF4-FFF2-40B4-BE49-F238E27FC236}">
                <a16:creationId xmlns:a16="http://schemas.microsoft.com/office/drawing/2014/main" id="{A768F929-7A86-4942-8522-29068B369A4D}"/>
              </a:ext>
            </a:extLst>
          </p:cNvPr>
          <p:cNvGraphicFramePr>
            <a:graphicFrameLocks noChangeAspect="1"/>
          </p:cNvGraphicFramePr>
          <p:nvPr>
            <p:extLst>
              <p:ext uri="{D42A27DB-BD31-4B8C-83A1-F6EECF244321}">
                <p14:modId xmlns:p14="http://schemas.microsoft.com/office/powerpoint/2010/main" val="3157215399"/>
              </p:ext>
            </p:extLst>
          </p:nvPr>
        </p:nvGraphicFramePr>
        <p:xfrm>
          <a:off x="1847852" y="115888"/>
          <a:ext cx="8249460" cy="6553200"/>
        </p:xfrm>
        <a:graphic>
          <a:graphicData uri="http://schemas.openxmlformats.org/presentationml/2006/ole">
            <mc:AlternateContent xmlns:mc="http://schemas.openxmlformats.org/markup-compatibility/2006">
              <mc:Choice xmlns:v="urn:schemas-microsoft-com:vml" Requires="v">
                <p:oleObj spid="_x0000_s62496" name="SPW 6.0 Graph" r:id="rId3" imgW="94983300" imgH="78092300" progId="SigmaPlotGraphicObject.4">
                  <p:embed/>
                </p:oleObj>
              </mc:Choice>
              <mc:Fallback>
                <p:oleObj name="SPW 6.0 Graph" r:id="rId3" imgW="94983300" imgH="78092300" progId="SigmaPlotGraphicObject.4">
                  <p:embed/>
                  <p:pic>
                    <p:nvPicPr>
                      <p:cNvPr id="2049" name="Object 4">
                        <a:extLst>
                          <a:ext uri="{FF2B5EF4-FFF2-40B4-BE49-F238E27FC236}">
                            <a16:creationId xmlns:a16="http://schemas.microsoft.com/office/drawing/2014/main" id="{A768F929-7A86-4942-8522-29068B369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2" y="115888"/>
                        <a:ext cx="8249460" cy="6553200"/>
                      </a:xfrm>
                      <a:prstGeom prst="rect">
                        <a:avLst/>
                      </a:prstGeom>
                      <a:solidFill>
                        <a:schemeClr val="accent1"/>
                      </a:solidFill>
                      <a:ln>
                        <a:noFill/>
                      </a:ln>
                      <a:extLst/>
                    </p:spPr>
                  </p:pic>
                </p:oleObj>
              </mc:Fallback>
            </mc:AlternateContent>
          </a:graphicData>
        </a:graphic>
      </p:graphicFrame>
      <p:sp>
        <p:nvSpPr>
          <p:cNvPr id="2050" name="Text Box 5">
            <a:extLst>
              <a:ext uri="{FF2B5EF4-FFF2-40B4-BE49-F238E27FC236}">
                <a16:creationId xmlns:a16="http://schemas.microsoft.com/office/drawing/2014/main" id="{020E6EFF-6EB8-5E48-8528-92F684E31918}"/>
              </a:ext>
            </a:extLst>
          </p:cNvPr>
          <p:cNvSpPr txBox="1">
            <a:spLocks noChangeArrowheads="1"/>
          </p:cNvSpPr>
          <p:nvPr/>
        </p:nvSpPr>
        <p:spPr bwMode="auto">
          <a:xfrm>
            <a:off x="5024439" y="5876926"/>
            <a:ext cx="2168525"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800" b="1"/>
              <a:t>Дозы, Грей</a:t>
            </a:r>
          </a:p>
        </p:txBody>
      </p:sp>
      <p:sp>
        <p:nvSpPr>
          <p:cNvPr id="2051" name="Text Box 6">
            <a:extLst>
              <a:ext uri="{FF2B5EF4-FFF2-40B4-BE49-F238E27FC236}">
                <a16:creationId xmlns:a16="http://schemas.microsoft.com/office/drawing/2014/main" id="{8F574D99-C9D2-2146-BCFD-84359F3BEF55}"/>
              </a:ext>
            </a:extLst>
          </p:cNvPr>
          <p:cNvSpPr txBox="1">
            <a:spLocks noChangeArrowheads="1"/>
          </p:cNvSpPr>
          <p:nvPr/>
        </p:nvSpPr>
        <p:spPr bwMode="auto">
          <a:xfrm rot="16200000">
            <a:off x="519907" y="2890045"/>
            <a:ext cx="3981450" cy="522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800" b="1" dirty="0"/>
              <a:t>Относительный риск</a:t>
            </a:r>
          </a:p>
        </p:txBody>
      </p:sp>
      <p:sp>
        <p:nvSpPr>
          <p:cNvPr id="2052" name="Rectangle 7">
            <a:extLst>
              <a:ext uri="{FF2B5EF4-FFF2-40B4-BE49-F238E27FC236}">
                <a16:creationId xmlns:a16="http://schemas.microsoft.com/office/drawing/2014/main" id="{ABC5638B-81DD-0B4C-9582-A4D8214B40C4}"/>
              </a:ext>
            </a:extLst>
          </p:cNvPr>
          <p:cNvSpPr>
            <a:spLocks noChangeArrowheads="1"/>
          </p:cNvSpPr>
          <p:nvPr/>
        </p:nvSpPr>
        <p:spPr bwMode="auto">
          <a:xfrm>
            <a:off x="3184525" y="404814"/>
            <a:ext cx="6286500" cy="503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2053" name="Text Box 8">
            <a:extLst>
              <a:ext uri="{FF2B5EF4-FFF2-40B4-BE49-F238E27FC236}">
                <a16:creationId xmlns:a16="http://schemas.microsoft.com/office/drawing/2014/main" id="{89B54E0A-4D7E-4346-9DAD-857D639F0FF9}"/>
              </a:ext>
            </a:extLst>
          </p:cNvPr>
          <p:cNvSpPr txBox="1">
            <a:spLocks noChangeArrowheads="1"/>
          </p:cNvSpPr>
          <p:nvPr/>
        </p:nvSpPr>
        <p:spPr bwMode="auto">
          <a:xfrm>
            <a:off x="7104063" y="5084763"/>
            <a:ext cx="2178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t>Гамма-излучение</a:t>
            </a:r>
          </a:p>
        </p:txBody>
      </p:sp>
      <p:sp>
        <p:nvSpPr>
          <p:cNvPr id="2054" name="Text Box 9">
            <a:extLst>
              <a:ext uri="{FF2B5EF4-FFF2-40B4-BE49-F238E27FC236}">
                <a16:creationId xmlns:a16="http://schemas.microsoft.com/office/drawing/2014/main" id="{AB237F5B-8179-6046-AF90-6DB574245D5C}"/>
              </a:ext>
            </a:extLst>
          </p:cNvPr>
          <p:cNvSpPr txBox="1">
            <a:spLocks noChangeArrowheads="1"/>
          </p:cNvSpPr>
          <p:nvPr/>
        </p:nvSpPr>
        <p:spPr bwMode="auto">
          <a:xfrm>
            <a:off x="8688388" y="4221163"/>
            <a:ext cx="868362"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t>Гелий</a:t>
            </a:r>
          </a:p>
        </p:txBody>
      </p:sp>
      <p:sp>
        <p:nvSpPr>
          <p:cNvPr id="2055" name="Text Box 11">
            <a:extLst>
              <a:ext uri="{FF2B5EF4-FFF2-40B4-BE49-F238E27FC236}">
                <a16:creationId xmlns:a16="http://schemas.microsoft.com/office/drawing/2014/main" id="{380FE373-7A9F-3D48-B76C-ED3AD360B95A}"/>
              </a:ext>
            </a:extLst>
          </p:cNvPr>
          <p:cNvSpPr txBox="1">
            <a:spLocks noChangeArrowheads="1"/>
          </p:cNvSpPr>
          <p:nvPr/>
        </p:nvSpPr>
        <p:spPr bwMode="auto">
          <a:xfrm>
            <a:off x="8256589" y="3284538"/>
            <a:ext cx="1214437"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t>Протоны</a:t>
            </a:r>
          </a:p>
        </p:txBody>
      </p:sp>
      <p:sp>
        <p:nvSpPr>
          <p:cNvPr id="2056" name="Text Box 12">
            <a:extLst>
              <a:ext uri="{FF2B5EF4-FFF2-40B4-BE49-F238E27FC236}">
                <a16:creationId xmlns:a16="http://schemas.microsoft.com/office/drawing/2014/main" id="{B399E52B-9099-0E4C-9630-D9BF09A3556F}"/>
              </a:ext>
            </a:extLst>
          </p:cNvPr>
          <p:cNvSpPr txBox="1">
            <a:spLocks noChangeArrowheads="1"/>
          </p:cNvSpPr>
          <p:nvPr/>
        </p:nvSpPr>
        <p:spPr bwMode="auto">
          <a:xfrm>
            <a:off x="5591176" y="4149726"/>
            <a:ext cx="754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t>Неон</a:t>
            </a:r>
          </a:p>
        </p:txBody>
      </p:sp>
      <p:sp>
        <p:nvSpPr>
          <p:cNvPr id="2057" name="Text Box 13">
            <a:extLst>
              <a:ext uri="{FF2B5EF4-FFF2-40B4-BE49-F238E27FC236}">
                <a16:creationId xmlns:a16="http://schemas.microsoft.com/office/drawing/2014/main" id="{B0DAEF56-CD10-9146-B232-8530071F051B}"/>
              </a:ext>
            </a:extLst>
          </p:cNvPr>
          <p:cNvSpPr txBox="1">
            <a:spLocks noChangeArrowheads="1"/>
          </p:cNvSpPr>
          <p:nvPr/>
        </p:nvSpPr>
        <p:spPr bwMode="auto">
          <a:xfrm>
            <a:off x="6672264" y="2205038"/>
            <a:ext cx="1042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t>Железо</a:t>
            </a:r>
          </a:p>
        </p:txBody>
      </p:sp>
      <p:sp>
        <p:nvSpPr>
          <p:cNvPr id="2058" name="Text Box 14">
            <a:extLst>
              <a:ext uri="{FF2B5EF4-FFF2-40B4-BE49-F238E27FC236}">
                <a16:creationId xmlns:a16="http://schemas.microsoft.com/office/drawing/2014/main" id="{6D17E9B3-7990-5D42-8019-A138F3C98FAB}"/>
              </a:ext>
            </a:extLst>
          </p:cNvPr>
          <p:cNvSpPr txBox="1">
            <a:spLocks noChangeArrowheads="1"/>
          </p:cNvSpPr>
          <p:nvPr/>
        </p:nvSpPr>
        <p:spPr bwMode="auto">
          <a:xfrm>
            <a:off x="7588250" y="2224088"/>
            <a:ext cx="1806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t>(600МэВ/нукл)</a:t>
            </a:r>
          </a:p>
        </p:txBody>
      </p:sp>
      <p:sp>
        <p:nvSpPr>
          <p:cNvPr id="2059" name="Rectangle 15">
            <a:extLst>
              <a:ext uri="{FF2B5EF4-FFF2-40B4-BE49-F238E27FC236}">
                <a16:creationId xmlns:a16="http://schemas.microsoft.com/office/drawing/2014/main" id="{594547DC-0125-1E41-970B-197F8B4D659C}"/>
              </a:ext>
            </a:extLst>
          </p:cNvPr>
          <p:cNvSpPr>
            <a:spLocks noChangeArrowheads="1"/>
          </p:cNvSpPr>
          <p:nvPr/>
        </p:nvSpPr>
        <p:spPr bwMode="auto">
          <a:xfrm>
            <a:off x="4656138" y="3429001"/>
            <a:ext cx="1870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a:t>Железо </a:t>
            </a:r>
          </a:p>
          <a:p>
            <a:pPr eaLnBrk="1" hangingPunct="1"/>
            <a:r>
              <a:rPr lang="ru-RU" altLang="ru-RU" b="1"/>
              <a:t>(350 МэВ/нукл)</a:t>
            </a:r>
          </a:p>
        </p:txBody>
      </p:sp>
      <p:sp>
        <p:nvSpPr>
          <p:cNvPr id="2060" name="Rectangle 16">
            <a:extLst>
              <a:ext uri="{FF2B5EF4-FFF2-40B4-BE49-F238E27FC236}">
                <a16:creationId xmlns:a16="http://schemas.microsoft.com/office/drawing/2014/main" id="{83CD4ACC-35A4-0D4D-A428-7BBCF741729B}"/>
              </a:ext>
            </a:extLst>
          </p:cNvPr>
          <p:cNvSpPr>
            <a:spLocks noChangeArrowheads="1"/>
          </p:cNvSpPr>
          <p:nvPr/>
        </p:nvSpPr>
        <p:spPr bwMode="auto">
          <a:xfrm>
            <a:off x="3216276" y="1125538"/>
            <a:ext cx="2087563" cy="1511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a:p>
        </p:txBody>
      </p:sp>
      <p:sp>
        <p:nvSpPr>
          <p:cNvPr id="2" name="Прямоугольник 1">
            <a:extLst>
              <a:ext uri="{FF2B5EF4-FFF2-40B4-BE49-F238E27FC236}">
                <a16:creationId xmlns:a16="http://schemas.microsoft.com/office/drawing/2014/main" id="{002D442E-04C7-7248-8B06-8C8C8A45AD31}"/>
              </a:ext>
            </a:extLst>
          </p:cNvPr>
          <p:cNvSpPr/>
          <p:nvPr/>
        </p:nvSpPr>
        <p:spPr>
          <a:xfrm>
            <a:off x="3133726" y="1087439"/>
            <a:ext cx="6410325" cy="436562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ru-RU" sz="2800" dirty="0">
              <a:solidFill>
                <a:schemeClr val="tx1"/>
              </a:solidFill>
            </a:endParaRPr>
          </a:p>
        </p:txBody>
      </p:sp>
      <p:sp>
        <p:nvSpPr>
          <p:cNvPr id="3" name="Полилиния 2">
            <a:extLst>
              <a:ext uri="{FF2B5EF4-FFF2-40B4-BE49-F238E27FC236}">
                <a16:creationId xmlns:a16="http://schemas.microsoft.com/office/drawing/2014/main" id="{2E621710-101B-F44A-8AC5-7E2D93192E98}"/>
              </a:ext>
            </a:extLst>
          </p:cNvPr>
          <p:cNvSpPr/>
          <p:nvPr/>
        </p:nvSpPr>
        <p:spPr>
          <a:xfrm>
            <a:off x="3252788" y="1857376"/>
            <a:ext cx="5029200" cy="3114675"/>
          </a:xfrm>
          <a:custGeom>
            <a:avLst/>
            <a:gdLst>
              <a:gd name="connsiteX0" fmla="*/ 0 w 5029200"/>
              <a:gd name="connsiteY0" fmla="*/ 3114675 h 3114675"/>
              <a:gd name="connsiteX1" fmla="*/ 442912 w 5029200"/>
              <a:gd name="connsiteY1" fmla="*/ 2543175 h 3114675"/>
              <a:gd name="connsiteX2" fmla="*/ 1185862 w 5029200"/>
              <a:gd name="connsiteY2" fmla="*/ 1828800 h 3114675"/>
              <a:gd name="connsiteX3" fmla="*/ 2357437 w 5029200"/>
              <a:gd name="connsiteY3" fmla="*/ 785813 h 3114675"/>
              <a:gd name="connsiteX4" fmla="*/ 3414712 w 5029200"/>
              <a:gd name="connsiteY4" fmla="*/ 371475 h 3114675"/>
              <a:gd name="connsiteX5" fmla="*/ 5029200 w 5029200"/>
              <a:gd name="connsiteY5" fmla="*/ 0 h 3114675"/>
              <a:gd name="connsiteX6" fmla="*/ 5029200 w 5029200"/>
              <a:gd name="connsiteY6" fmla="*/ 0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9200" h="3114675">
                <a:moveTo>
                  <a:pt x="0" y="3114675"/>
                </a:moveTo>
                <a:cubicBezTo>
                  <a:pt x="122634" y="2936081"/>
                  <a:pt x="245268" y="2757487"/>
                  <a:pt x="442912" y="2543175"/>
                </a:cubicBezTo>
                <a:cubicBezTo>
                  <a:pt x="640556" y="2328862"/>
                  <a:pt x="866774" y="2121694"/>
                  <a:pt x="1185862" y="1828800"/>
                </a:cubicBezTo>
                <a:cubicBezTo>
                  <a:pt x="1504950" y="1535906"/>
                  <a:pt x="1985962" y="1028700"/>
                  <a:pt x="2357437" y="785813"/>
                </a:cubicBezTo>
                <a:cubicBezTo>
                  <a:pt x="2728912" y="542926"/>
                  <a:pt x="2969418" y="502444"/>
                  <a:pt x="3414712" y="371475"/>
                </a:cubicBezTo>
                <a:cubicBezTo>
                  <a:pt x="3860006" y="240506"/>
                  <a:pt x="5029200" y="0"/>
                  <a:pt x="5029200" y="0"/>
                </a:cubicBezTo>
                <a:lnTo>
                  <a:pt x="5029200" y="0"/>
                </a:lnTo>
              </a:path>
            </a:pathLst>
          </a:custGeom>
          <a:noFill/>
          <a:ln w="730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4" name="Полилиния 3">
            <a:extLst>
              <a:ext uri="{FF2B5EF4-FFF2-40B4-BE49-F238E27FC236}">
                <a16:creationId xmlns:a16="http://schemas.microsoft.com/office/drawing/2014/main" id="{E6B72121-5425-634A-8DFE-4BAC30F6E38D}"/>
              </a:ext>
            </a:extLst>
          </p:cNvPr>
          <p:cNvSpPr/>
          <p:nvPr/>
        </p:nvSpPr>
        <p:spPr>
          <a:xfrm>
            <a:off x="3181351" y="4557713"/>
            <a:ext cx="6029325" cy="842962"/>
          </a:xfrm>
          <a:custGeom>
            <a:avLst/>
            <a:gdLst>
              <a:gd name="connsiteX0" fmla="*/ 0 w 6029325"/>
              <a:gd name="connsiteY0" fmla="*/ 842962 h 842962"/>
              <a:gd name="connsiteX1" fmla="*/ 1314450 w 6029325"/>
              <a:gd name="connsiteY1" fmla="*/ 742950 h 842962"/>
              <a:gd name="connsiteX2" fmla="*/ 2614613 w 6029325"/>
              <a:gd name="connsiteY2" fmla="*/ 457200 h 842962"/>
              <a:gd name="connsiteX3" fmla="*/ 5086350 w 6029325"/>
              <a:gd name="connsiteY3" fmla="*/ 228600 h 842962"/>
              <a:gd name="connsiteX4" fmla="*/ 6029325 w 6029325"/>
              <a:gd name="connsiteY4" fmla="*/ 0 h 842962"/>
              <a:gd name="connsiteX5" fmla="*/ 6029325 w 6029325"/>
              <a:gd name="connsiteY5" fmla="*/ 0 h 84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9325" h="842962">
                <a:moveTo>
                  <a:pt x="0" y="842962"/>
                </a:moveTo>
                <a:cubicBezTo>
                  <a:pt x="439340" y="825103"/>
                  <a:pt x="878681" y="807244"/>
                  <a:pt x="1314450" y="742950"/>
                </a:cubicBezTo>
                <a:cubicBezTo>
                  <a:pt x="1750219" y="678656"/>
                  <a:pt x="1985963" y="542925"/>
                  <a:pt x="2614613" y="457200"/>
                </a:cubicBezTo>
                <a:cubicBezTo>
                  <a:pt x="3243263" y="371475"/>
                  <a:pt x="4517231" y="304800"/>
                  <a:pt x="5086350" y="228600"/>
                </a:cubicBezTo>
                <a:cubicBezTo>
                  <a:pt x="5655469" y="152400"/>
                  <a:pt x="6029325" y="0"/>
                  <a:pt x="6029325" y="0"/>
                </a:cubicBezTo>
                <a:lnTo>
                  <a:pt x="6029325" y="0"/>
                </a:lnTo>
              </a:path>
            </a:pathLst>
          </a:custGeom>
          <a:noFill/>
          <a:ln w="730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Полилиния 5">
            <a:extLst>
              <a:ext uri="{FF2B5EF4-FFF2-40B4-BE49-F238E27FC236}">
                <a16:creationId xmlns:a16="http://schemas.microsoft.com/office/drawing/2014/main" id="{D93C3697-E0FD-1545-AF87-5C224A7ED0DA}"/>
              </a:ext>
            </a:extLst>
          </p:cNvPr>
          <p:cNvSpPr/>
          <p:nvPr/>
        </p:nvSpPr>
        <p:spPr>
          <a:xfrm>
            <a:off x="3181351" y="3852863"/>
            <a:ext cx="6200775" cy="1547812"/>
          </a:xfrm>
          <a:custGeom>
            <a:avLst/>
            <a:gdLst>
              <a:gd name="connsiteX0" fmla="*/ 0 w 6200775"/>
              <a:gd name="connsiteY0" fmla="*/ 1547445 h 1547445"/>
              <a:gd name="connsiteX1" fmla="*/ 1243013 w 6200775"/>
              <a:gd name="connsiteY1" fmla="*/ 1204545 h 1547445"/>
              <a:gd name="connsiteX2" fmla="*/ 2386013 w 6200775"/>
              <a:gd name="connsiteY2" fmla="*/ 1047383 h 1547445"/>
              <a:gd name="connsiteX3" fmla="*/ 3328988 w 6200775"/>
              <a:gd name="connsiteY3" fmla="*/ 618758 h 1547445"/>
              <a:gd name="connsiteX4" fmla="*/ 4886325 w 6200775"/>
              <a:gd name="connsiteY4" fmla="*/ 75833 h 1547445"/>
              <a:gd name="connsiteX5" fmla="*/ 6200775 w 6200775"/>
              <a:gd name="connsiteY5" fmla="*/ 4395 h 1547445"/>
              <a:gd name="connsiteX6" fmla="*/ 6200775 w 6200775"/>
              <a:gd name="connsiteY6" fmla="*/ 4395 h 154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0775" h="1547445">
                <a:moveTo>
                  <a:pt x="0" y="1547445"/>
                </a:moveTo>
                <a:cubicBezTo>
                  <a:pt x="422672" y="1417667"/>
                  <a:pt x="845344" y="1287889"/>
                  <a:pt x="1243013" y="1204545"/>
                </a:cubicBezTo>
                <a:cubicBezTo>
                  <a:pt x="1640682" y="1121201"/>
                  <a:pt x="2038351" y="1145014"/>
                  <a:pt x="2386013" y="1047383"/>
                </a:cubicBezTo>
                <a:cubicBezTo>
                  <a:pt x="2733675" y="949752"/>
                  <a:pt x="2912269" y="780683"/>
                  <a:pt x="3328988" y="618758"/>
                </a:cubicBezTo>
                <a:cubicBezTo>
                  <a:pt x="3745707" y="456833"/>
                  <a:pt x="4407694" y="178227"/>
                  <a:pt x="4886325" y="75833"/>
                </a:cubicBezTo>
                <a:cubicBezTo>
                  <a:pt x="5364956" y="-26561"/>
                  <a:pt x="6200775" y="4395"/>
                  <a:pt x="6200775" y="4395"/>
                </a:cubicBezTo>
                <a:lnTo>
                  <a:pt x="6200775" y="4395"/>
                </a:lnTo>
              </a:path>
            </a:pathLst>
          </a:cu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065" name="TextBox 6">
            <a:extLst>
              <a:ext uri="{FF2B5EF4-FFF2-40B4-BE49-F238E27FC236}">
                <a16:creationId xmlns:a16="http://schemas.microsoft.com/office/drawing/2014/main" id="{E3602935-17A1-6D40-8CCB-71A84C387928}"/>
              </a:ext>
            </a:extLst>
          </p:cNvPr>
          <p:cNvSpPr txBox="1">
            <a:spLocks noChangeArrowheads="1"/>
          </p:cNvSpPr>
          <p:nvPr/>
        </p:nvSpPr>
        <p:spPr bwMode="auto">
          <a:xfrm>
            <a:off x="6792914" y="3348038"/>
            <a:ext cx="1641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400" b="1"/>
              <a:t>Протоны </a:t>
            </a:r>
          </a:p>
        </p:txBody>
      </p:sp>
      <p:sp>
        <p:nvSpPr>
          <p:cNvPr id="2066" name="TextBox 7">
            <a:extLst>
              <a:ext uri="{FF2B5EF4-FFF2-40B4-BE49-F238E27FC236}">
                <a16:creationId xmlns:a16="http://schemas.microsoft.com/office/drawing/2014/main" id="{7A79FDE9-D089-EE45-A13F-6D3A5F63633D}"/>
              </a:ext>
            </a:extLst>
          </p:cNvPr>
          <p:cNvSpPr txBox="1">
            <a:spLocks noChangeArrowheads="1"/>
          </p:cNvSpPr>
          <p:nvPr/>
        </p:nvSpPr>
        <p:spPr bwMode="auto">
          <a:xfrm>
            <a:off x="6510338" y="4797426"/>
            <a:ext cx="2933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400" b="1"/>
              <a:t>Гамма- излучение</a:t>
            </a:r>
          </a:p>
        </p:txBody>
      </p:sp>
      <p:sp>
        <p:nvSpPr>
          <p:cNvPr id="2067" name="Прямоугольник 9">
            <a:extLst>
              <a:ext uri="{FF2B5EF4-FFF2-40B4-BE49-F238E27FC236}">
                <a16:creationId xmlns:a16="http://schemas.microsoft.com/office/drawing/2014/main" id="{1C6258A2-834C-4E4E-AA49-3FAB02B4DBAB}"/>
              </a:ext>
            </a:extLst>
          </p:cNvPr>
          <p:cNvSpPr>
            <a:spLocks noChangeArrowheads="1"/>
          </p:cNvSpPr>
          <p:nvPr/>
        </p:nvSpPr>
        <p:spPr bwMode="auto">
          <a:xfrm>
            <a:off x="4514851" y="1481139"/>
            <a:ext cx="2982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2400" b="1"/>
              <a:t>ТЗЧ: ядра железа </a:t>
            </a:r>
          </a:p>
        </p:txBody>
      </p:sp>
      <p:cxnSp>
        <p:nvCxnSpPr>
          <p:cNvPr id="26" name="Прямая соединительная линия 25">
            <a:extLst>
              <a:ext uri="{FF2B5EF4-FFF2-40B4-BE49-F238E27FC236}">
                <a16:creationId xmlns:a16="http://schemas.microsoft.com/office/drawing/2014/main" id="{F049B2AC-AAD5-1B43-8757-880A49527F42}"/>
              </a:ext>
            </a:extLst>
          </p:cNvPr>
          <p:cNvCxnSpPr>
            <a:cxnSpLocks/>
          </p:cNvCxnSpPr>
          <p:nvPr/>
        </p:nvCxnSpPr>
        <p:spPr>
          <a:xfrm flipV="1">
            <a:off x="3146426" y="2652713"/>
            <a:ext cx="4286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a:extLst>
              <a:ext uri="{FF2B5EF4-FFF2-40B4-BE49-F238E27FC236}">
                <a16:creationId xmlns:a16="http://schemas.microsoft.com/office/drawing/2014/main" id="{F606B7FF-B3D7-3048-AB11-63FEEA5D7A6F}"/>
              </a:ext>
            </a:extLst>
          </p:cNvPr>
          <p:cNvCxnSpPr>
            <a:cxnSpLocks/>
          </p:cNvCxnSpPr>
          <p:nvPr/>
        </p:nvCxnSpPr>
        <p:spPr>
          <a:xfrm flipV="1">
            <a:off x="3162301" y="4070350"/>
            <a:ext cx="4286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a16="http://schemas.microsoft.com/office/drawing/2014/main" id="{138099E0-90FF-6847-8FD5-CCA901DA662F}"/>
              </a:ext>
            </a:extLst>
          </p:cNvPr>
          <p:cNvCxnSpPr>
            <a:cxnSpLocks/>
          </p:cNvCxnSpPr>
          <p:nvPr/>
        </p:nvCxnSpPr>
        <p:spPr>
          <a:xfrm flipV="1">
            <a:off x="6348413" y="5232400"/>
            <a:ext cx="12700" cy="2619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51C11100-5F4A-1F47-A1F3-C11BB0AEB8A6}"/>
              </a:ext>
            </a:extLst>
          </p:cNvPr>
          <p:cNvCxnSpPr>
            <a:cxnSpLocks/>
          </p:cNvCxnSpPr>
          <p:nvPr/>
        </p:nvCxnSpPr>
        <p:spPr>
          <a:xfrm flipV="1">
            <a:off x="4656138" y="5195888"/>
            <a:ext cx="0" cy="2984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16:creationId xmlns:a16="http://schemas.microsoft.com/office/drawing/2014/main" id="{2EAD24CD-3FFE-C94E-9E4B-92C81D056842}"/>
              </a:ext>
            </a:extLst>
          </p:cNvPr>
          <p:cNvCxnSpPr>
            <a:cxnSpLocks/>
          </p:cNvCxnSpPr>
          <p:nvPr/>
        </p:nvCxnSpPr>
        <p:spPr>
          <a:xfrm flipV="1">
            <a:off x="7974013" y="5195888"/>
            <a:ext cx="0" cy="2984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Прямоугольник 4">
            <a:extLst>
              <a:ext uri="{FF2B5EF4-FFF2-40B4-BE49-F238E27FC236}">
                <a16:creationId xmlns:a16="http://schemas.microsoft.com/office/drawing/2014/main" id="{1FB76732-99D1-384E-A359-A84DA02EEA3E}"/>
              </a:ext>
            </a:extLst>
          </p:cNvPr>
          <p:cNvSpPr/>
          <p:nvPr/>
        </p:nvSpPr>
        <p:spPr>
          <a:xfrm>
            <a:off x="2601952" y="0"/>
            <a:ext cx="7300332" cy="1077218"/>
          </a:xfrm>
          <a:prstGeom prst="rect">
            <a:avLst/>
          </a:prstGeom>
        </p:spPr>
        <p:txBody>
          <a:bodyPr wrap="square">
            <a:spAutoFit/>
          </a:bodyPr>
          <a:lstStyle/>
          <a:p>
            <a:pPr algn="ctr"/>
            <a:r>
              <a:rPr lang="ru-RU" sz="3200" b="1" dirty="0"/>
              <a:t>Эффекты воздействия тяжелых заряженных частиц</a:t>
            </a:r>
            <a:endParaRPr lang="ru-RU" sz="3200" dirty="0"/>
          </a:p>
        </p:txBody>
      </p:sp>
    </p:spTree>
    <p:extLst>
      <p:ext uri="{BB962C8B-B14F-4D97-AF65-F5344CB8AC3E}">
        <p14:creationId xmlns:p14="http://schemas.microsoft.com/office/powerpoint/2010/main" val="349053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8692EE-4D8F-F54C-B21C-809511E0C791}"/>
              </a:ext>
            </a:extLst>
          </p:cNvPr>
          <p:cNvSpPr>
            <a:spLocks noGrp="1"/>
          </p:cNvSpPr>
          <p:nvPr>
            <p:ph type="title"/>
          </p:nvPr>
        </p:nvSpPr>
        <p:spPr>
          <a:xfrm>
            <a:off x="838200" y="170572"/>
            <a:ext cx="10515600" cy="1325563"/>
          </a:xfrm>
        </p:spPr>
        <p:txBody>
          <a:bodyPr>
            <a:normAutofit/>
          </a:bodyPr>
          <a:lstStyle/>
          <a:p>
            <a:pPr algn="ctr"/>
            <a:r>
              <a:rPr lang="ru-RU" b="1" dirty="0">
                <a:solidFill>
                  <a:schemeClr val="accent5">
                    <a:lumMod val="20000"/>
                    <a:lumOff val="80000"/>
                  </a:schemeClr>
                </a:solidFill>
              </a:rPr>
              <a:t>Эффекты воздействия тяжелых заряженных </a:t>
            </a:r>
            <a:br>
              <a:rPr lang="ru-RU" b="1" dirty="0">
                <a:solidFill>
                  <a:schemeClr val="accent5">
                    <a:lumMod val="20000"/>
                    <a:lumOff val="80000"/>
                  </a:schemeClr>
                </a:solidFill>
              </a:rPr>
            </a:br>
            <a:r>
              <a:rPr lang="ru-RU" b="1" dirty="0">
                <a:solidFill>
                  <a:schemeClr val="accent5">
                    <a:lumMod val="20000"/>
                    <a:lumOff val="80000"/>
                  </a:schemeClr>
                </a:solidFill>
              </a:rPr>
              <a:t>частиц</a:t>
            </a:r>
          </a:p>
        </p:txBody>
      </p:sp>
      <p:pic>
        <p:nvPicPr>
          <p:cNvPr id="4" name="Рисунок 2">
            <a:extLst>
              <a:ext uri="{FF2B5EF4-FFF2-40B4-BE49-F238E27FC236}">
                <a16:creationId xmlns:a16="http://schemas.microsoft.com/office/drawing/2014/main" id="{501A376D-7E80-E645-8F77-125B1B0E1B4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976050" y="1517440"/>
            <a:ext cx="6421453" cy="518491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17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 name="TextovéPole 27"/>
          <p:cNvSpPr txBox="1"/>
          <p:nvPr/>
        </p:nvSpPr>
        <p:spPr>
          <a:xfrm>
            <a:off x="9596438" y="5857876"/>
            <a:ext cx="500062" cy="246063"/>
          </a:xfrm>
          <a:prstGeom prst="rect">
            <a:avLst/>
          </a:prstGeom>
          <a:noFill/>
        </p:spPr>
        <p:txBody>
          <a:bodyPr>
            <a:spAutoFit/>
          </a:bodyPr>
          <a:lstStyle/>
          <a:p>
            <a:pPr>
              <a:defRPr/>
            </a:pPr>
            <a:r>
              <a:rPr lang="cs-CZ" sz="950" b="1" dirty="0">
                <a:solidFill>
                  <a:prstClr val="white"/>
                </a:solidFill>
                <a:latin typeface="Calibri"/>
              </a:rPr>
              <a:t>2 </a:t>
            </a:r>
            <a:r>
              <a:rPr lang="el-GR" sz="950" b="1" dirty="0">
                <a:solidFill>
                  <a:prstClr val="white"/>
                </a:solidFill>
                <a:latin typeface="Calibri"/>
              </a:rPr>
              <a:t>μ</a:t>
            </a:r>
            <a:r>
              <a:rPr lang="cs-CZ" sz="950" b="1" dirty="0">
                <a:solidFill>
                  <a:prstClr val="white"/>
                </a:solidFill>
                <a:latin typeface="Calibri"/>
              </a:rPr>
              <a:t>m</a:t>
            </a:r>
            <a:endParaRPr lang="en-US" sz="950" b="1" dirty="0">
              <a:solidFill>
                <a:prstClr val="white"/>
              </a:solidFill>
              <a:latin typeface="Calibri"/>
            </a:endParaRPr>
          </a:p>
        </p:txBody>
      </p:sp>
      <p:cxnSp>
        <p:nvCxnSpPr>
          <p:cNvPr id="66" name="Přímá spojovací čára 28"/>
          <p:cNvCxnSpPr/>
          <p:nvPr/>
        </p:nvCxnSpPr>
        <p:spPr>
          <a:xfrm>
            <a:off x="9596439" y="5927725"/>
            <a:ext cx="428625" cy="15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7" name="Диаграмма 6"/>
          <p:cNvGraphicFramePr/>
          <p:nvPr>
            <p:extLst/>
          </p:nvPr>
        </p:nvGraphicFramePr>
        <p:xfrm>
          <a:off x="4025751" y="2034008"/>
          <a:ext cx="6469380" cy="4734282"/>
        </p:xfrm>
        <a:graphic>
          <a:graphicData uri="http://schemas.openxmlformats.org/drawingml/2006/chart">
            <c:chart xmlns:c="http://schemas.openxmlformats.org/drawingml/2006/chart" xmlns:r="http://schemas.openxmlformats.org/officeDocument/2006/relationships" r:id="rId3"/>
          </a:graphicData>
        </a:graphic>
      </p:graphicFrame>
      <p:sp>
        <p:nvSpPr>
          <p:cNvPr id="68" name="TextovéPole 5"/>
          <p:cNvSpPr txBox="1">
            <a:spLocks noChangeArrowheads="1"/>
          </p:cNvSpPr>
          <p:nvPr/>
        </p:nvSpPr>
        <p:spPr bwMode="auto">
          <a:xfrm>
            <a:off x="8949548" y="2976897"/>
            <a:ext cx="1187450" cy="6001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spcAft>
                <a:spcPts val="600"/>
              </a:spcAft>
            </a:pPr>
            <a:r>
              <a:rPr lang="el-GR" altLang="ru-RU" sz="1400" b="1" dirty="0">
                <a:solidFill>
                  <a:srgbClr val="000000"/>
                </a:solidFill>
                <a:latin typeface="Times New Roman" panose="02020603050405020304" pitchFamily="18" charset="0"/>
                <a:cs typeface="Times New Roman" panose="02020603050405020304" pitchFamily="18" charset="0"/>
              </a:rPr>
              <a:t>γ</a:t>
            </a:r>
            <a:r>
              <a:rPr lang="cs-CZ" altLang="ru-RU" sz="1400" b="1" dirty="0">
                <a:solidFill>
                  <a:srgbClr val="000000"/>
                </a:solidFill>
                <a:latin typeface="Times New Roman" panose="02020603050405020304" pitchFamily="18" charset="0"/>
                <a:cs typeface="Times New Roman" panose="02020603050405020304" pitchFamily="18" charset="0"/>
              </a:rPr>
              <a:t>-rays</a:t>
            </a:r>
          </a:p>
          <a:p>
            <a:pPr eaLnBrk="1" hangingPunct="1"/>
            <a:r>
              <a:rPr lang="cs-CZ" altLang="ru-RU" sz="1400" b="1" baseline="30000" dirty="0">
                <a:solidFill>
                  <a:srgbClr val="000000"/>
                </a:solidFill>
                <a:latin typeface="Times New Roman" panose="02020603050405020304" pitchFamily="18" charset="0"/>
                <a:cs typeface="Times New Roman" panose="02020603050405020304" pitchFamily="18" charset="0"/>
              </a:rPr>
              <a:t>11</a:t>
            </a:r>
            <a:r>
              <a:rPr lang="cs-CZ" altLang="ru-RU" sz="1400" b="1" dirty="0">
                <a:solidFill>
                  <a:srgbClr val="000000"/>
                </a:solidFill>
                <a:latin typeface="Times New Roman" panose="02020603050405020304" pitchFamily="18" charset="0"/>
                <a:cs typeface="Times New Roman" panose="02020603050405020304" pitchFamily="18" charset="0"/>
              </a:rPr>
              <a:t>Bor</a:t>
            </a:r>
            <a:r>
              <a:rPr lang="en-US" altLang="ru-RU" sz="1400" b="1" dirty="0">
                <a:solidFill>
                  <a:srgbClr val="000000"/>
                </a:solidFill>
                <a:latin typeface="Times New Roman" panose="02020603050405020304" pitchFamily="18" charset="0"/>
                <a:cs typeface="Times New Roman" panose="02020603050405020304" pitchFamily="18" charset="0"/>
              </a:rPr>
              <a:t>on ions</a:t>
            </a:r>
          </a:p>
        </p:txBody>
      </p:sp>
      <p:grpSp>
        <p:nvGrpSpPr>
          <p:cNvPr id="69" name="Группа 18"/>
          <p:cNvGrpSpPr>
            <a:grpSpLocks/>
          </p:cNvGrpSpPr>
          <p:nvPr/>
        </p:nvGrpSpPr>
        <p:grpSpPr bwMode="auto">
          <a:xfrm>
            <a:off x="804871" y="931597"/>
            <a:ext cx="2396421" cy="5806712"/>
            <a:chOff x="137802" y="908413"/>
            <a:chExt cx="2395848" cy="5806712"/>
          </a:xfrm>
        </p:grpSpPr>
        <p:pic>
          <p:nvPicPr>
            <p:cNvPr id="7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6600" y="908413"/>
              <a:ext cx="1786200" cy="132143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0889" y="3805392"/>
              <a:ext cx="1793236" cy="135423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3"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7401" y="2266424"/>
              <a:ext cx="1776093" cy="150600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8511" y="5191774"/>
              <a:ext cx="1795139" cy="152335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5" name="TextBox 40"/>
            <p:cNvSpPr txBox="1">
              <a:spLocks noChangeArrowheads="1"/>
            </p:cNvSpPr>
            <p:nvPr/>
          </p:nvSpPr>
          <p:spPr bwMode="auto">
            <a:xfrm rot="16200000">
              <a:off x="-1936248" y="3445369"/>
              <a:ext cx="4671398" cy="52329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ru-RU" altLang="ru-RU" sz="2800" baseline="30000" dirty="0">
                  <a:solidFill>
                    <a:schemeClr val="accent5">
                      <a:lumMod val="20000"/>
                      <a:lumOff val="80000"/>
                    </a:schemeClr>
                  </a:solidFill>
                  <a:latin typeface="Times New Roman" panose="02020603050405020304" pitchFamily="18" charset="0"/>
                  <a:cs typeface="Times New Roman" panose="02020603050405020304" pitchFamily="18" charset="0"/>
                </a:rPr>
                <a:t>           </a:t>
              </a:r>
              <a:r>
                <a:rPr lang="cs-CZ" altLang="ru-RU" sz="2800" baseline="30000" dirty="0">
                  <a:solidFill>
                    <a:schemeClr val="accent5">
                      <a:lumMod val="20000"/>
                      <a:lumOff val="80000"/>
                    </a:schemeClr>
                  </a:solidFill>
                  <a:latin typeface="Times New Roman" panose="02020603050405020304" pitchFamily="18" charset="0"/>
                  <a:cs typeface="Times New Roman" panose="02020603050405020304" pitchFamily="18" charset="0"/>
                </a:rPr>
                <a:t>11</a:t>
              </a:r>
              <a:r>
                <a:rPr lang="cs-CZ" altLang="ru-RU" sz="2800" dirty="0">
                  <a:solidFill>
                    <a:schemeClr val="accent5">
                      <a:lumMod val="20000"/>
                      <a:lumOff val="80000"/>
                    </a:schemeClr>
                  </a:solidFill>
                  <a:latin typeface="Times New Roman" panose="02020603050405020304" pitchFamily="18" charset="0"/>
                  <a:cs typeface="Times New Roman" panose="02020603050405020304" pitchFamily="18" charset="0"/>
                </a:rPr>
                <a:t>B</a:t>
              </a:r>
              <a:r>
                <a:rPr lang="en-US" altLang="ru-RU" sz="2800" dirty="0">
                  <a:solidFill>
                    <a:schemeClr val="accent5">
                      <a:lumMod val="20000"/>
                      <a:lumOff val="80000"/>
                    </a:schemeClr>
                  </a:solidFill>
                  <a:latin typeface="Times New Roman" panose="02020603050405020304" pitchFamily="18" charset="0"/>
                  <a:cs typeface="Times New Roman" panose="02020603050405020304" pitchFamily="18" charset="0"/>
                </a:rPr>
                <a:t> ions, 50 MeV/</a:t>
              </a:r>
              <a:r>
                <a:rPr lang="en-US" altLang="ru-RU" sz="2800" dirty="0" err="1">
                  <a:solidFill>
                    <a:schemeClr val="accent5">
                      <a:lumMod val="20000"/>
                      <a:lumOff val="80000"/>
                    </a:schemeClr>
                  </a:solidFill>
                  <a:latin typeface="Times New Roman" panose="02020603050405020304" pitchFamily="18" charset="0"/>
                  <a:cs typeface="Times New Roman" panose="02020603050405020304" pitchFamily="18" charset="0"/>
                </a:rPr>
                <a:t>amu</a:t>
              </a:r>
              <a:endParaRPr lang="en-US" altLang="ru-RU" sz="2800" dirty="0">
                <a:solidFill>
                  <a:schemeClr val="accent5">
                    <a:lumMod val="20000"/>
                    <a:lumOff val="80000"/>
                  </a:schemeClr>
                </a:solidFill>
                <a:latin typeface="Times New Roman" panose="02020603050405020304" pitchFamily="18" charset="0"/>
                <a:cs typeface="Times New Roman" panose="02020603050405020304" pitchFamily="18" charset="0"/>
              </a:endParaRPr>
            </a:p>
          </p:txBody>
        </p:sp>
      </p:grpSp>
      <p:sp>
        <p:nvSpPr>
          <p:cNvPr id="76" name="TextBox 20"/>
          <p:cNvSpPr txBox="1">
            <a:spLocks noChangeArrowheads="1"/>
          </p:cNvSpPr>
          <p:nvPr/>
        </p:nvSpPr>
        <p:spPr bwMode="auto">
          <a:xfrm>
            <a:off x="1523999" y="10495"/>
            <a:ext cx="102774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40000"/>
              </a:spcAft>
              <a:buFont typeface="Wingdings" pitchFamily="2" charset="2"/>
              <a:buChar char="§"/>
              <a:defRPr sz="2100">
                <a:solidFill>
                  <a:schemeClr val="tx1"/>
                </a:solidFill>
                <a:latin typeface="Arial" charset="0"/>
                <a:cs typeface="Arial" charset="0"/>
              </a:defRPr>
            </a:lvl1pPr>
            <a:lvl2pPr marL="742950" indent="-285750" eaLnBrk="0" hangingPunct="0">
              <a:spcAft>
                <a:spcPct val="40000"/>
              </a:spcAft>
              <a:buChar char="–"/>
              <a:defRPr sz="2800">
                <a:solidFill>
                  <a:schemeClr val="tx1"/>
                </a:solidFill>
                <a:latin typeface="Arial" charset="0"/>
                <a:cs typeface="Arial" charset="0"/>
              </a:defRPr>
            </a:lvl2pPr>
            <a:lvl3pPr marL="1143000" indent="-228600" eaLnBrk="0" hangingPunct="0">
              <a:spcAft>
                <a:spcPct val="40000"/>
              </a:spcAft>
              <a:buChar char="•"/>
              <a:defRPr sz="2500">
                <a:solidFill>
                  <a:schemeClr val="tx1"/>
                </a:solidFill>
                <a:latin typeface="Arial" charset="0"/>
                <a:cs typeface="Arial" charset="0"/>
              </a:defRPr>
            </a:lvl3pPr>
            <a:lvl4pPr marL="1600200" indent="-228600" eaLnBrk="0" hangingPunct="0">
              <a:spcAft>
                <a:spcPct val="40000"/>
              </a:spcAft>
              <a:buChar char="–"/>
              <a:defRPr sz="2100">
                <a:solidFill>
                  <a:schemeClr val="tx1"/>
                </a:solidFill>
                <a:latin typeface="Arial" charset="0"/>
                <a:cs typeface="Arial" charset="0"/>
              </a:defRPr>
            </a:lvl4pPr>
            <a:lvl5pPr marL="2057400" indent="-228600" eaLnBrk="0" hangingPunct="0">
              <a:spcAft>
                <a:spcPct val="40000"/>
              </a:spcAft>
              <a:buChar char="»"/>
              <a:defRPr sz="2100">
                <a:solidFill>
                  <a:schemeClr val="tx1"/>
                </a:solidFill>
                <a:latin typeface="Arial" charset="0"/>
                <a:cs typeface="Arial" charset="0"/>
              </a:defRPr>
            </a:lvl5pPr>
            <a:lvl6pPr marL="2514600" indent="-228600" eaLnBrk="0" fontAlgn="base" hangingPunct="0">
              <a:spcBef>
                <a:spcPct val="0"/>
              </a:spcBef>
              <a:spcAft>
                <a:spcPct val="40000"/>
              </a:spcAft>
              <a:buChar char="»"/>
              <a:defRPr sz="2100">
                <a:solidFill>
                  <a:schemeClr val="tx1"/>
                </a:solidFill>
                <a:latin typeface="Arial" charset="0"/>
                <a:cs typeface="Arial" charset="0"/>
              </a:defRPr>
            </a:lvl6pPr>
            <a:lvl7pPr marL="2971800" indent="-228600" eaLnBrk="0" fontAlgn="base" hangingPunct="0">
              <a:spcBef>
                <a:spcPct val="0"/>
              </a:spcBef>
              <a:spcAft>
                <a:spcPct val="40000"/>
              </a:spcAft>
              <a:buChar char="»"/>
              <a:defRPr sz="2100">
                <a:solidFill>
                  <a:schemeClr val="tx1"/>
                </a:solidFill>
                <a:latin typeface="Arial" charset="0"/>
                <a:cs typeface="Arial" charset="0"/>
              </a:defRPr>
            </a:lvl7pPr>
            <a:lvl8pPr marL="3429000" indent="-228600" eaLnBrk="0" fontAlgn="base" hangingPunct="0">
              <a:spcBef>
                <a:spcPct val="0"/>
              </a:spcBef>
              <a:spcAft>
                <a:spcPct val="40000"/>
              </a:spcAft>
              <a:buChar char="»"/>
              <a:defRPr sz="2100">
                <a:solidFill>
                  <a:schemeClr val="tx1"/>
                </a:solidFill>
                <a:latin typeface="Arial" charset="0"/>
                <a:cs typeface="Arial" charset="0"/>
              </a:defRPr>
            </a:lvl8pPr>
            <a:lvl9pPr marL="3886200" indent="-228600" eaLnBrk="0" fontAlgn="base" hangingPunct="0">
              <a:spcBef>
                <a:spcPct val="0"/>
              </a:spcBef>
              <a:spcAft>
                <a:spcPct val="40000"/>
              </a:spcAft>
              <a:buChar char="»"/>
              <a:defRPr sz="2100">
                <a:solidFill>
                  <a:schemeClr val="tx1"/>
                </a:solidFill>
                <a:latin typeface="Arial" charset="0"/>
                <a:cs typeface="Arial" charset="0"/>
              </a:defRPr>
            </a:lvl9pPr>
          </a:lstStyle>
          <a:p>
            <a:pPr algn="ctr">
              <a:buNone/>
            </a:pPr>
            <a:r>
              <a:rPr lang="ru-RU" sz="3200" b="1" dirty="0">
                <a:solidFill>
                  <a:schemeClr val="accent5">
                    <a:lumMod val="20000"/>
                    <a:lumOff val="80000"/>
                  </a:schemeClr>
                </a:solidFill>
              </a:rPr>
              <a:t>Эффекты воздействия тяжелых заряженных </a:t>
            </a:r>
            <a:br>
              <a:rPr lang="ru-RU" sz="3200" b="1" dirty="0">
                <a:solidFill>
                  <a:schemeClr val="accent5">
                    <a:lumMod val="20000"/>
                    <a:lumOff val="80000"/>
                  </a:schemeClr>
                </a:solidFill>
              </a:rPr>
            </a:br>
            <a:r>
              <a:rPr lang="ru-RU" sz="3200" b="1" dirty="0">
                <a:solidFill>
                  <a:schemeClr val="accent5">
                    <a:lumMod val="20000"/>
                    <a:lumOff val="80000"/>
                  </a:schemeClr>
                </a:solidFill>
              </a:rPr>
              <a:t>частиц</a:t>
            </a:r>
            <a:endParaRPr lang="ru-RU" sz="3200" dirty="0">
              <a:solidFill>
                <a:schemeClr val="accent5">
                  <a:lumMod val="20000"/>
                  <a:lumOff val="80000"/>
                </a:schemeClr>
              </a:solidFill>
            </a:endParaRPr>
          </a:p>
        </p:txBody>
      </p:sp>
      <p:pic>
        <p:nvPicPr>
          <p:cNvPr id="2" name="Рисунок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97212" y="1044137"/>
            <a:ext cx="2926080" cy="1950720"/>
          </a:xfrm>
          <a:prstGeom prst="rect">
            <a:avLst/>
          </a:prstGeom>
          <a:ln>
            <a:solidFill>
              <a:schemeClr val="bg1"/>
            </a:solidFill>
          </a:ln>
        </p:spPr>
      </p:pic>
      <p:cxnSp>
        <p:nvCxnSpPr>
          <p:cNvPr id="4" name="Прямая со стрелкой 3"/>
          <p:cNvCxnSpPr>
            <a:stCxn id="2" idx="1"/>
            <a:endCxn id="71" idx="3"/>
          </p:cNvCxnSpPr>
          <p:nvPr/>
        </p:nvCxnSpPr>
        <p:spPr>
          <a:xfrm flipH="1" flipV="1">
            <a:off x="3190439" y="1592314"/>
            <a:ext cx="2106773" cy="42718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a:cxnSpLocks/>
            <a:stCxn id="2" idx="1"/>
          </p:cNvCxnSpPr>
          <p:nvPr/>
        </p:nvCxnSpPr>
        <p:spPr>
          <a:xfrm flipH="1">
            <a:off x="3162924" y="2019497"/>
            <a:ext cx="2134288" cy="13982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cxnSpLocks/>
            <a:stCxn id="2" idx="1"/>
          </p:cNvCxnSpPr>
          <p:nvPr/>
        </p:nvCxnSpPr>
        <p:spPr>
          <a:xfrm flipH="1">
            <a:off x="3043003" y="2019497"/>
            <a:ext cx="2254209" cy="24625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a:cxnSpLocks/>
            <a:stCxn id="2" idx="1"/>
          </p:cNvCxnSpPr>
          <p:nvPr/>
        </p:nvCxnSpPr>
        <p:spPr>
          <a:xfrm flipH="1">
            <a:off x="3043003" y="2019497"/>
            <a:ext cx="2254209" cy="42763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Номер слайда 11"/>
          <p:cNvSpPr>
            <a:spLocks noGrp="1"/>
          </p:cNvSpPr>
          <p:nvPr>
            <p:ph type="sldNum" sz="quarter" idx="12"/>
          </p:nvPr>
        </p:nvSpPr>
        <p:spPr/>
        <p:txBody>
          <a:bodyPr/>
          <a:lstStyle/>
          <a:p>
            <a:fld id="{DD2B7DE0-CA1B-40A8-A29F-6B506153CA1A}" type="slidenum">
              <a:rPr lang="ru-RU" smtClean="0">
                <a:solidFill>
                  <a:prstClr val="black">
                    <a:tint val="75000"/>
                  </a:prstClr>
                </a:solidFill>
              </a:rPr>
              <a:pPr/>
              <a:t>52</a:t>
            </a:fld>
            <a:endParaRPr lang="ru-RU">
              <a:solidFill>
                <a:prstClr val="black">
                  <a:tint val="75000"/>
                </a:prstClr>
              </a:solidFill>
            </a:endParaRPr>
          </a:p>
        </p:txBody>
      </p:sp>
      <p:sp>
        <p:nvSpPr>
          <p:cNvPr id="3" name="TextBox 2">
            <a:extLst>
              <a:ext uri="{FF2B5EF4-FFF2-40B4-BE49-F238E27FC236}">
                <a16:creationId xmlns:a16="http://schemas.microsoft.com/office/drawing/2014/main" id="{2753B5DB-1122-6443-A436-1633437F1917}"/>
              </a:ext>
            </a:extLst>
          </p:cNvPr>
          <p:cNvSpPr txBox="1"/>
          <p:nvPr/>
        </p:nvSpPr>
        <p:spPr>
          <a:xfrm>
            <a:off x="8874177" y="6359977"/>
            <a:ext cx="3317823" cy="369332"/>
          </a:xfrm>
          <a:prstGeom prst="rect">
            <a:avLst/>
          </a:prstGeom>
          <a:solidFill>
            <a:schemeClr val="bg1"/>
          </a:solidFill>
          <a:ln>
            <a:solidFill>
              <a:schemeClr val="tx1"/>
            </a:solidFill>
          </a:ln>
        </p:spPr>
        <p:txBody>
          <a:bodyPr wrap="square" rtlCol="0">
            <a:spAutoFit/>
          </a:bodyPr>
          <a:lstStyle/>
          <a:p>
            <a:r>
              <a:rPr lang="ru-RU" i="1" dirty="0"/>
              <a:t>Красавин, (ОИЯИ), 01.03.2019</a:t>
            </a:r>
          </a:p>
        </p:txBody>
      </p:sp>
      <p:sp>
        <p:nvSpPr>
          <p:cNvPr id="9" name="Полилиния 8">
            <a:extLst>
              <a:ext uri="{FF2B5EF4-FFF2-40B4-BE49-F238E27FC236}">
                <a16:creationId xmlns:a16="http://schemas.microsoft.com/office/drawing/2014/main" id="{05C6EF9C-0386-C644-9F74-63D91E131F79}"/>
              </a:ext>
            </a:extLst>
          </p:cNvPr>
          <p:cNvSpPr/>
          <p:nvPr/>
        </p:nvSpPr>
        <p:spPr>
          <a:xfrm>
            <a:off x="6028267" y="3456460"/>
            <a:ext cx="4351866" cy="2250073"/>
          </a:xfrm>
          <a:custGeom>
            <a:avLst/>
            <a:gdLst>
              <a:gd name="connsiteX0" fmla="*/ 0 w 4351866"/>
              <a:gd name="connsiteY0" fmla="*/ 2182340 h 2250073"/>
              <a:gd name="connsiteX1" fmla="*/ 237066 w 4351866"/>
              <a:gd name="connsiteY1" fmla="*/ 1589673 h 2250073"/>
              <a:gd name="connsiteX2" fmla="*/ 829733 w 4351866"/>
              <a:gd name="connsiteY2" fmla="*/ 1301807 h 2250073"/>
              <a:gd name="connsiteX3" fmla="*/ 1219200 w 4351866"/>
              <a:gd name="connsiteY3" fmla="*/ 14873 h 2250073"/>
              <a:gd name="connsiteX4" fmla="*/ 1811866 w 4351866"/>
              <a:gd name="connsiteY4" fmla="*/ 624473 h 2250073"/>
              <a:gd name="connsiteX5" fmla="*/ 2810933 w 4351866"/>
              <a:gd name="connsiteY5" fmla="*/ 980073 h 2250073"/>
              <a:gd name="connsiteX6" fmla="*/ 3369733 w 4351866"/>
              <a:gd name="connsiteY6" fmla="*/ 1996073 h 2250073"/>
              <a:gd name="connsiteX7" fmla="*/ 4351866 w 4351866"/>
              <a:gd name="connsiteY7" fmla="*/ 2250073 h 2250073"/>
              <a:gd name="connsiteX8" fmla="*/ 4351866 w 4351866"/>
              <a:gd name="connsiteY8" fmla="*/ 2250073 h 225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1866" h="2250073">
                <a:moveTo>
                  <a:pt x="0" y="2182340"/>
                </a:moveTo>
                <a:cubicBezTo>
                  <a:pt x="49388" y="1959384"/>
                  <a:pt x="98777" y="1736429"/>
                  <a:pt x="237066" y="1589673"/>
                </a:cubicBezTo>
                <a:cubicBezTo>
                  <a:pt x="375355" y="1442917"/>
                  <a:pt x="666044" y="1564274"/>
                  <a:pt x="829733" y="1301807"/>
                </a:cubicBezTo>
                <a:cubicBezTo>
                  <a:pt x="993422" y="1039340"/>
                  <a:pt x="1055511" y="127762"/>
                  <a:pt x="1219200" y="14873"/>
                </a:cubicBezTo>
                <a:cubicBezTo>
                  <a:pt x="1382889" y="-98016"/>
                  <a:pt x="1546577" y="463606"/>
                  <a:pt x="1811866" y="624473"/>
                </a:cubicBezTo>
                <a:cubicBezTo>
                  <a:pt x="2077155" y="785340"/>
                  <a:pt x="2551289" y="751473"/>
                  <a:pt x="2810933" y="980073"/>
                </a:cubicBezTo>
                <a:cubicBezTo>
                  <a:pt x="3070578" y="1208673"/>
                  <a:pt x="3112911" y="1784406"/>
                  <a:pt x="3369733" y="1996073"/>
                </a:cubicBezTo>
                <a:cubicBezTo>
                  <a:pt x="3626555" y="2207740"/>
                  <a:pt x="4351866" y="2250073"/>
                  <a:pt x="4351866" y="2250073"/>
                </a:cubicBezTo>
                <a:lnTo>
                  <a:pt x="4351866" y="2250073"/>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олилиния 10">
            <a:extLst>
              <a:ext uri="{FF2B5EF4-FFF2-40B4-BE49-F238E27FC236}">
                <a16:creationId xmlns:a16="http://schemas.microsoft.com/office/drawing/2014/main" id="{6BAB116B-DF17-544C-B539-3F20C27FE365}"/>
              </a:ext>
            </a:extLst>
          </p:cNvPr>
          <p:cNvSpPr/>
          <p:nvPr/>
        </p:nvSpPr>
        <p:spPr>
          <a:xfrm>
            <a:off x="6028267" y="4995302"/>
            <a:ext cx="4030133" cy="762031"/>
          </a:xfrm>
          <a:custGeom>
            <a:avLst/>
            <a:gdLst>
              <a:gd name="connsiteX0" fmla="*/ 0 w 4030133"/>
              <a:gd name="connsiteY0" fmla="*/ 711231 h 762031"/>
              <a:gd name="connsiteX1" fmla="*/ 558800 w 4030133"/>
              <a:gd name="connsiteY1" fmla="*/ 304831 h 762031"/>
              <a:gd name="connsiteX2" fmla="*/ 1574800 w 4030133"/>
              <a:gd name="connsiteY2" fmla="*/ 31 h 762031"/>
              <a:gd name="connsiteX3" fmla="*/ 2201333 w 4030133"/>
              <a:gd name="connsiteY3" fmla="*/ 287898 h 762031"/>
              <a:gd name="connsiteX4" fmla="*/ 2641600 w 4030133"/>
              <a:gd name="connsiteY4" fmla="*/ 626565 h 762031"/>
              <a:gd name="connsiteX5" fmla="*/ 4030133 w 4030133"/>
              <a:gd name="connsiteY5" fmla="*/ 762031 h 762031"/>
              <a:gd name="connsiteX6" fmla="*/ 4030133 w 4030133"/>
              <a:gd name="connsiteY6" fmla="*/ 762031 h 76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0133" h="762031">
                <a:moveTo>
                  <a:pt x="0" y="711231"/>
                </a:moveTo>
                <a:cubicBezTo>
                  <a:pt x="148166" y="567297"/>
                  <a:pt x="296333" y="423364"/>
                  <a:pt x="558800" y="304831"/>
                </a:cubicBezTo>
                <a:cubicBezTo>
                  <a:pt x="821267" y="186298"/>
                  <a:pt x="1301045" y="2853"/>
                  <a:pt x="1574800" y="31"/>
                </a:cubicBezTo>
                <a:cubicBezTo>
                  <a:pt x="1848555" y="-2791"/>
                  <a:pt x="2023533" y="183476"/>
                  <a:pt x="2201333" y="287898"/>
                </a:cubicBezTo>
                <a:cubicBezTo>
                  <a:pt x="2379133" y="392320"/>
                  <a:pt x="2336800" y="547543"/>
                  <a:pt x="2641600" y="626565"/>
                </a:cubicBezTo>
                <a:cubicBezTo>
                  <a:pt x="2946400" y="705587"/>
                  <a:pt x="4030133" y="762031"/>
                  <a:pt x="4030133" y="762031"/>
                </a:cubicBezTo>
                <a:lnTo>
                  <a:pt x="4030133" y="762031"/>
                </a:lnTo>
              </a:path>
            </a:pathLst>
          </a:cu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9C36D327-CE12-1746-B25B-0F718F76665D}"/>
              </a:ext>
            </a:extLst>
          </p:cNvPr>
          <p:cNvSpPr txBox="1"/>
          <p:nvPr/>
        </p:nvSpPr>
        <p:spPr>
          <a:xfrm>
            <a:off x="7989759" y="3582649"/>
            <a:ext cx="2413033" cy="523220"/>
          </a:xfrm>
          <a:prstGeom prst="rect">
            <a:avLst/>
          </a:prstGeom>
          <a:solidFill>
            <a:schemeClr val="bg1"/>
          </a:solidFill>
        </p:spPr>
        <p:txBody>
          <a:bodyPr wrap="none" rtlCol="0">
            <a:spAutoFit/>
          </a:bodyPr>
          <a:lstStyle/>
          <a:p>
            <a:r>
              <a:rPr lang="ru-RU" sz="2800" dirty="0">
                <a:solidFill>
                  <a:schemeClr val="accent2"/>
                </a:solidFill>
              </a:rPr>
              <a:t>Тяжелые ядра </a:t>
            </a:r>
          </a:p>
        </p:txBody>
      </p:sp>
      <p:sp>
        <p:nvSpPr>
          <p:cNvPr id="19" name="TextBox 18">
            <a:extLst>
              <a:ext uri="{FF2B5EF4-FFF2-40B4-BE49-F238E27FC236}">
                <a16:creationId xmlns:a16="http://schemas.microsoft.com/office/drawing/2014/main" id="{DEB1B370-7B1D-BD43-B962-38C7E839BAB4}"/>
              </a:ext>
            </a:extLst>
          </p:cNvPr>
          <p:cNvSpPr txBox="1"/>
          <p:nvPr/>
        </p:nvSpPr>
        <p:spPr>
          <a:xfrm>
            <a:off x="7390152" y="5171606"/>
            <a:ext cx="870110" cy="400110"/>
          </a:xfrm>
          <a:prstGeom prst="rect">
            <a:avLst/>
          </a:prstGeom>
          <a:solidFill>
            <a:schemeClr val="bg1"/>
          </a:solidFill>
        </p:spPr>
        <p:txBody>
          <a:bodyPr wrap="none" rtlCol="0">
            <a:spAutoFit/>
          </a:bodyPr>
          <a:lstStyle/>
          <a:p>
            <a:r>
              <a:rPr lang="ru-RU" sz="2000" dirty="0">
                <a:solidFill>
                  <a:schemeClr val="accent1"/>
                </a:solidFill>
              </a:rPr>
              <a:t>Гамма</a:t>
            </a:r>
          </a:p>
        </p:txBody>
      </p:sp>
    </p:spTree>
    <p:extLst>
      <p:ext uri="{BB962C8B-B14F-4D97-AF65-F5344CB8AC3E}">
        <p14:creationId xmlns:p14="http://schemas.microsoft.com/office/powerpoint/2010/main" val="46324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вал 8"/>
          <p:cNvSpPr/>
          <p:nvPr/>
        </p:nvSpPr>
        <p:spPr>
          <a:xfrm>
            <a:off x="3426941" y="2059460"/>
            <a:ext cx="288324" cy="255373"/>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flipH="1">
            <a:off x="3680255" y="2203623"/>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flipH="1">
            <a:off x="3149945" y="2203622"/>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flipH="1">
            <a:off x="3414246" y="2339546"/>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flipH="1">
            <a:off x="3680255" y="2479590"/>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flipH="1">
            <a:off x="3411497" y="2603158"/>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flipH="1">
            <a:off x="3159219" y="2463115"/>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flipH="1">
            <a:off x="3434151" y="3719385"/>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flipH="1">
            <a:off x="3159220" y="3859428"/>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flipH="1">
            <a:off x="3176464" y="4131276"/>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flipH="1">
            <a:off x="3680255" y="4139513"/>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flipH="1">
            <a:off x="3446508" y="3999471"/>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flipH="1">
            <a:off x="3699306" y="3867665"/>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p:cNvSpPr/>
          <p:nvPr/>
        </p:nvSpPr>
        <p:spPr>
          <a:xfrm flipH="1">
            <a:off x="3445221" y="4263081"/>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flipH="1">
            <a:off x="5331942" y="2092413"/>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p:cNvSpPr/>
          <p:nvPr/>
        </p:nvSpPr>
        <p:spPr>
          <a:xfrm flipH="1">
            <a:off x="5562603" y="2267467"/>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flipH="1">
            <a:off x="5070390" y="2236574"/>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flipH="1">
            <a:off x="5183660" y="2633015"/>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p:cNvSpPr/>
          <p:nvPr/>
        </p:nvSpPr>
        <p:spPr>
          <a:xfrm flipH="1">
            <a:off x="7683847" y="2104768"/>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flipH="1">
            <a:off x="7418178" y="2498128"/>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flipH="1">
            <a:off x="7422295" y="2236574"/>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flipH="1">
            <a:off x="7920689" y="2267464"/>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flipH="1">
            <a:off x="7920689" y="2522836"/>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flipH="1">
            <a:off x="7679730" y="2380454"/>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p:cNvSpPr/>
          <p:nvPr/>
        </p:nvSpPr>
        <p:spPr>
          <a:xfrm flipH="1">
            <a:off x="7654077" y="2650522"/>
            <a:ext cx="296563" cy="2636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p:cNvSpPr/>
          <p:nvPr/>
        </p:nvSpPr>
        <p:spPr>
          <a:xfrm flipH="1">
            <a:off x="5414321" y="3719384"/>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flipH="1">
            <a:off x="5708826" y="4123039"/>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p:cNvSpPr/>
          <p:nvPr/>
        </p:nvSpPr>
        <p:spPr>
          <a:xfrm flipH="1">
            <a:off x="5412264" y="4219838"/>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flipH="1">
            <a:off x="5679476" y="3855307"/>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40"/>
          <p:cNvSpPr/>
          <p:nvPr/>
        </p:nvSpPr>
        <p:spPr>
          <a:xfrm flipH="1">
            <a:off x="7516525" y="4147751"/>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flipH="1">
            <a:off x="7742546" y="3982995"/>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flipH="1">
            <a:off x="7442892" y="3877963"/>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Овал 43"/>
          <p:cNvSpPr/>
          <p:nvPr/>
        </p:nvSpPr>
        <p:spPr>
          <a:xfrm flipH="1">
            <a:off x="7679733" y="3727622"/>
            <a:ext cx="296563" cy="263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Или 44"/>
          <p:cNvSpPr/>
          <p:nvPr/>
        </p:nvSpPr>
        <p:spPr>
          <a:xfrm>
            <a:off x="1810523" y="2371463"/>
            <a:ext cx="306602" cy="302744"/>
          </a:xfrm>
          <a:prstGeom prst="flowChartOr">
            <a:avLst/>
          </a:prstGeom>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Или 45"/>
          <p:cNvSpPr/>
          <p:nvPr/>
        </p:nvSpPr>
        <p:spPr>
          <a:xfrm>
            <a:off x="1815299" y="3937685"/>
            <a:ext cx="306602" cy="302744"/>
          </a:xfrm>
          <a:prstGeom prst="flowChartOr">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3113903" y="2010032"/>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p:cNvSpPr/>
          <p:nvPr/>
        </p:nvSpPr>
        <p:spPr>
          <a:xfrm>
            <a:off x="3125972" y="3665838"/>
            <a:ext cx="869897" cy="8891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p:cNvSpPr/>
          <p:nvPr/>
        </p:nvSpPr>
        <p:spPr>
          <a:xfrm>
            <a:off x="5025081" y="2065636"/>
            <a:ext cx="906490" cy="8484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Овал 49"/>
          <p:cNvSpPr/>
          <p:nvPr/>
        </p:nvSpPr>
        <p:spPr>
          <a:xfrm>
            <a:off x="5133187" y="3665838"/>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p:cNvSpPr/>
          <p:nvPr/>
        </p:nvSpPr>
        <p:spPr>
          <a:xfrm>
            <a:off x="7355887" y="2060208"/>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p:cNvSpPr/>
          <p:nvPr/>
        </p:nvSpPr>
        <p:spPr>
          <a:xfrm>
            <a:off x="7428989" y="3697820"/>
            <a:ext cx="620931" cy="7135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Стрелка вправо с вырезом 52"/>
          <p:cNvSpPr/>
          <p:nvPr/>
        </p:nvSpPr>
        <p:spPr>
          <a:xfrm>
            <a:off x="2283833" y="2398179"/>
            <a:ext cx="753995" cy="21615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Стрелка вправо с вырезом 54"/>
          <p:cNvSpPr/>
          <p:nvPr/>
        </p:nvSpPr>
        <p:spPr>
          <a:xfrm>
            <a:off x="2284708" y="4032478"/>
            <a:ext cx="799064" cy="23060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Стрелка вправо с вырезом 55"/>
          <p:cNvSpPr/>
          <p:nvPr/>
        </p:nvSpPr>
        <p:spPr>
          <a:xfrm>
            <a:off x="4097983" y="2373444"/>
            <a:ext cx="832710" cy="25706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Стрелка вправо с вырезом 56"/>
          <p:cNvSpPr/>
          <p:nvPr/>
        </p:nvSpPr>
        <p:spPr>
          <a:xfrm>
            <a:off x="4119430" y="3987724"/>
            <a:ext cx="832710" cy="25706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Стрелка вправо с вырезом 57"/>
          <p:cNvSpPr/>
          <p:nvPr/>
        </p:nvSpPr>
        <p:spPr>
          <a:xfrm>
            <a:off x="6264274" y="3960524"/>
            <a:ext cx="832710" cy="257066"/>
          </a:xfrm>
          <a:prstGeom prst="notchedRightArrow">
            <a:avLst/>
          </a:prstGeom>
          <a:solidFill>
            <a:srgbClr val="0070C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9" name="Стрелка вправо с вырезом 58"/>
          <p:cNvSpPr/>
          <p:nvPr/>
        </p:nvSpPr>
        <p:spPr>
          <a:xfrm>
            <a:off x="6198183" y="2377725"/>
            <a:ext cx="832710" cy="25706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TextBox 60"/>
          <p:cNvSpPr txBox="1"/>
          <p:nvPr/>
        </p:nvSpPr>
        <p:spPr>
          <a:xfrm>
            <a:off x="1610070" y="1581547"/>
            <a:ext cx="739113" cy="523220"/>
          </a:xfrm>
          <a:prstGeom prst="rect">
            <a:avLst/>
          </a:prstGeom>
          <a:noFill/>
        </p:spPr>
        <p:txBody>
          <a:bodyPr wrap="none" rtlCol="0">
            <a:spAutoFit/>
          </a:bodyPr>
          <a:lstStyle/>
          <a:p>
            <a:r>
              <a:rPr lang="ru-RU" sz="2800" b="1" dirty="0"/>
              <a:t>ТЗЧ</a:t>
            </a:r>
          </a:p>
        </p:txBody>
      </p:sp>
      <p:sp>
        <p:nvSpPr>
          <p:cNvPr id="62" name="TextBox 61"/>
          <p:cNvSpPr txBox="1"/>
          <p:nvPr/>
        </p:nvSpPr>
        <p:spPr>
          <a:xfrm>
            <a:off x="586745" y="220463"/>
            <a:ext cx="11684609" cy="769441"/>
          </a:xfrm>
          <a:prstGeom prst="rect">
            <a:avLst/>
          </a:prstGeom>
          <a:noFill/>
        </p:spPr>
        <p:txBody>
          <a:bodyPr wrap="none" rtlCol="0">
            <a:spAutoFit/>
          </a:bodyPr>
          <a:lstStyle/>
          <a:p>
            <a:r>
              <a:rPr lang="ru-RU" sz="4400" b="1" dirty="0"/>
              <a:t>Воздействие ТЗЧ/ГКЛ на клеточные структуры </a:t>
            </a:r>
          </a:p>
        </p:txBody>
      </p:sp>
      <p:sp>
        <p:nvSpPr>
          <p:cNvPr id="69" name="TextBox 68"/>
          <p:cNvSpPr txBox="1"/>
          <p:nvPr/>
        </p:nvSpPr>
        <p:spPr>
          <a:xfrm>
            <a:off x="3159333" y="3035138"/>
            <a:ext cx="4969245" cy="523220"/>
          </a:xfrm>
          <a:prstGeom prst="rect">
            <a:avLst/>
          </a:prstGeom>
          <a:noFill/>
        </p:spPr>
        <p:txBody>
          <a:bodyPr wrap="none" rtlCol="0">
            <a:spAutoFit/>
          </a:bodyPr>
          <a:lstStyle/>
          <a:p>
            <a:r>
              <a:rPr lang="ru-RU" sz="2800" dirty="0"/>
              <a:t>с возможностью регенерации  </a:t>
            </a:r>
          </a:p>
        </p:txBody>
      </p:sp>
      <p:sp>
        <p:nvSpPr>
          <p:cNvPr id="70" name="Прямоугольник 69"/>
          <p:cNvSpPr/>
          <p:nvPr/>
        </p:nvSpPr>
        <p:spPr>
          <a:xfrm>
            <a:off x="3455782" y="4872627"/>
            <a:ext cx="4293483" cy="523220"/>
          </a:xfrm>
          <a:prstGeom prst="rect">
            <a:avLst/>
          </a:prstGeom>
        </p:spPr>
        <p:txBody>
          <a:bodyPr wrap="none">
            <a:spAutoFit/>
          </a:bodyPr>
          <a:lstStyle/>
          <a:p>
            <a:r>
              <a:rPr lang="ru-RU" sz="2800" dirty="0"/>
              <a:t>в отсутствие регенерации  </a:t>
            </a:r>
          </a:p>
        </p:txBody>
      </p:sp>
      <p:sp>
        <p:nvSpPr>
          <p:cNvPr id="72" name="Овал 71"/>
          <p:cNvSpPr/>
          <p:nvPr/>
        </p:nvSpPr>
        <p:spPr>
          <a:xfrm>
            <a:off x="1694290" y="2271583"/>
            <a:ext cx="544094" cy="5189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Овал 72"/>
          <p:cNvSpPr/>
          <p:nvPr/>
        </p:nvSpPr>
        <p:spPr>
          <a:xfrm>
            <a:off x="1697258" y="3833046"/>
            <a:ext cx="544094" cy="5189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TextBox 73"/>
          <p:cNvSpPr txBox="1"/>
          <p:nvPr/>
        </p:nvSpPr>
        <p:spPr>
          <a:xfrm>
            <a:off x="8419489" y="2352808"/>
            <a:ext cx="1955856" cy="400110"/>
          </a:xfrm>
          <a:prstGeom prst="rect">
            <a:avLst/>
          </a:prstGeom>
          <a:noFill/>
        </p:spPr>
        <p:txBody>
          <a:bodyPr wrap="none" rtlCol="0">
            <a:spAutoFit/>
          </a:bodyPr>
          <a:lstStyle/>
          <a:p>
            <a:r>
              <a:rPr lang="ru-RU" sz="2000" dirty="0"/>
              <a:t>Восстановление</a:t>
            </a:r>
          </a:p>
        </p:txBody>
      </p:sp>
      <p:sp>
        <p:nvSpPr>
          <p:cNvPr id="75" name="TextBox 74"/>
          <p:cNvSpPr txBox="1"/>
          <p:nvPr/>
        </p:nvSpPr>
        <p:spPr>
          <a:xfrm>
            <a:off x="8378382" y="3719383"/>
            <a:ext cx="1769522" cy="707886"/>
          </a:xfrm>
          <a:prstGeom prst="rect">
            <a:avLst/>
          </a:prstGeom>
          <a:noFill/>
        </p:spPr>
        <p:txBody>
          <a:bodyPr wrap="none" rtlCol="0">
            <a:spAutoFit/>
          </a:bodyPr>
          <a:lstStyle/>
          <a:p>
            <a:pPr algn="ctr"/>
            <a:r>
              <a:rPr lang="ru-RU" sz="2000" dirty="0"/>
              <a:t>Необратимые </a:t>
            </a:r>
          </a:p>
          <a:p>
            <a:pPr algn="ctr"/>
            <a:r>
              <a:rPr lang="ru-RU" sz="2000" dirty="0"/>
              <a:t>изменения</a:t>
            </a:r>
          </a:p>
        </p:txBody>
      </p:sp>
    </p:spTree>
    <p:extLst>
      <p:ext uri="{BB962C8B-B14F-4D97-AF65-F5344CB8AC3E}">
        <p14:creationId xmlns:p14="http://schemas.microsoft.com/office/powerpoint/2010/main" val="69958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5" descr="seu2">
            <a:extLst>
              <a:ext uri="{FF2B5EF4-FFF2-40B4-BE49-F238E27FC236}">
                <a16:creationId xmlns:a16="http://schemas.microsoft.com/office/drawing/2014/main" id="{3A2E3F3C-C017-7946-B77B-666F293E070B}"/>
              </a:ext>
            </a:extLst>
          </p:cNvPr>
          <p:cNvPicPr>
            <a:picLocks noChangeAspect="1" noChangeArrowheads="1"/>
          </p:cNvPicPr>
          <p:nvPr/>
        </p:nvPicPr>
        <p:blipFill>
          <a:blip r:embed="rId2" cstate="screen">
            <a:lum bright="-12000" contrast="48000"/>
            <a:extLst>
              <a:ext uri="{28A0092B-C50C-407E-A947-70E740481C1C}">
                <a14:useLocalDpi xmlns:a14="http://schemas.microsoft.com/office/drawing/2010/main"/>
              </a:ext>
            </a:extLst>
          </a:blip>
          <a:srcRect/>
          <a:stretch>
            <a:fillRect/>
          </a:stretch>
        </p:blipFill>
        <p:spPr bwMode="auto">
          <a:xfrm>
            <a:off x="2476500" y="708025"/>
            <a:ext cx="7239000" cy="5949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5" name="Rectangle 6">
            <a:extLst>
              <a:ext uri="{FF2B5EF4-FFF2-40B4-BE49-F238E27FC236}">
                <a16:creationId xmlns:a16="http://schemas.microsoft.com/office/drawing/2014/main" id="{B178FB4D-FF71-9A4E-8664-7FA7C087C046}"/>
              </a:ext>
            </a:extLst>
          </p:cNvPr>
          <p:cNvSpPr>
            <a:spLocks noChangeArrowheads="1"/>
          </p:cNvSpPr>
          <p:nvPr/>
        </p:nvSpPr>
        <p:spPr bwMode="auto">
          <a:xfrm>
            <a:off x="5459413" y="6351588"/>
            <a:ext cx="2362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3316" name="Text Box 8">
            <a:extLst>
              <a:ext uri="{FF2B5EF4-FFF2-40B4-BE49-F238E27FC236}">
                <a16:creationId xmlns:a16="http://schemas.microsoft.com/office/drawing/2014/main" id="{9BD9C135-CE80-C34F-A8D8-A25B9F6BF239}"/>
              </a:ext>
            </a:extLst>
          </p:cNvPr>
          <p:cNvSpPr txBox="1">
            <a:spLocks noChangeArrowheads="1"/>
          </p:cNvSpPr>
          <p:nvPr/>
        </p:nvSpPr>
        <p:spPr bwMode="auto">
          <a:xfrm rot="16200000">
            <a:off x="1205707" y="3163094"/>
            <a:ext cx="338931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Число сбоев в сутки </a:t>
            </a:r>
            <a:endParaRPr lang="en-US" altLang="ru-RU" sz="2400" b="1"/>
          </a:p>
        </p:txBody>
      </p:sp>
      <p:sp>
        <p:nvSpPr>
          <p:cNvPr id="13317" name="Text Box 9">
            <a:extLst>
              <a:ext uri="{FF2B5EF4-FFF2-40B4-BE49-F238E27FC236}">
                <a16:creationId xmlns:a16="http://schemas.microsoft.com/office/drawing/2014/main" id="{240A3683-5A70-C84B-9AA6-E9C11D290FFA}"/>
              </a:ext>
            </a:extLst>
          </p:cNvPr>
          <p:cNvSpPr txBox="1">
            <a:spLocks noChangeArrowheads="1"/>
          </p:cNvSpPr>
          <p:nvPr/>
        </p:nvSpPr>
        <p:spPr bwMode="auto">
          <a:xfrm>
            <a:off x="3778251" y="1893888"/>
            <a:ext cx="18764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Сбои </a:t>
            </a:r>
            <a:r>
              <a:rPr lang="en-US" altLang="ru-RU" sz="2400" b="1"/>
              <a:t>(SEE)</a:t>
            </a:r>
          </a:p>
        </p:txBody>
      </p:sp>
      <p:sp>
        <p:nvSpPr>
          <p:cNvPr id="13318" name="Text Box 10">
            <a:extLst>
              <a:ext uri="{FF2B5EF4-FFF2-40B4-BE49-F238E27FC236}">
                <a16:creationId xmlns:a16="http://schemas.microsoft.com/office/drawing/2014/main" id="{E674FB63-648A-3144-A9C1-602B3069B3D5}"/>
              </a:ext>
            </a:extLst>
          </p:cNvPr>
          <p:cNvSpPr txBox="1">
            <a:spLocks noChangeArrowheads="1"/>
          </p:cNvSpPr>
          <p:nvPr/>
        </p:nvSpPr>
        <p:spPr bwMode="auto">
          <a:xfrm>
            <a:off x="8365380" y="3581401"/>
            <a:ext cx="1158779"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400" b="1"/>
              <a:t>Поток </a:t>
            </a:r>
          </a:p>
          <a:p>
            <a:pPr algn="ctr" eaLnBrk="1" hangingPunct="1">
              <a:spcBef>
                <a:spcPct val="0"/>
              </a:spcBef>
              <a:buFontTx/>
              <a:buNone/>
            </a:pPr>
            <a:r>
              <a:rPr lang="ru-RU" altLang="ru-RU" sz="2400" b="1"/>
              <a:t>ГКЛ</a:t>
            </a:r>
            <a:endParaRPr lang="en-US" altLang="ru-RU" sz="2400" b="1"/>
          </a:p>
        </p:txBody>
      </p:sp>
      <p:sp>
        <p:nvSpPr>
          <p:cNvPr id="13319" name="Line 11">
            <a:extLst>
              <a:ext uri="{FF2B5EF4-FFF2-40B4-BE49-F238E27FC236}">
                <a16:creationId xmlns:a16="http://schemas.microsoft.com/office/drawing/2014/main" id="{6D87B50A-DCCC-0F4D-9DFE-C9A8B462964E}"/>
              </a:ext>
            </a:extLst>
          </p:cNvPr>
          <p:cNvSpPr>
            <a:spLocks noChangeShapeType="1"/>
          </p:cNvSpPr>
          <p:nvPr/>
        </p:nvSpPr>
        <p:spPr bwMode="auto">
          <a:xfrm>
            <a:off x="4343401" y="2301876"/>
            <a:ext cx="550863" cy="2444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20" name="Line 12">
            <a:extLst>
              <a:ext uri="{FF2B5EF4-FFF2-40B4-BE49-F238E27FC236}">
                <a16:creationId xmlns:a16="http://schemas.microsoft.com/office/drawing/2014/main" id="{AF646E68-11B3-454D-9B91-E4C82CDDE0A0}"/>
              </a:ext>
            </a:extLst>
          </p:cNvPr>
          <p:cNvSpPr>
            <a:spLocks noChangeShapeType="1"/>
          </p:cNvSpPr>
          <p:nvPr/>
        </p:nvSpPr>
        <p:spPr bwMode="auto">
          <a:xfrm flipH="1" flipV="1">
            <a:off x="8763000" y="2590800"/>
            <a:ext cx="1524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21" name="Rectangle 13">
            <a:extLst>
              <a:ext uri="{FF2B5EF4-FFF2-40B4-BE49-F238E27FC236}">
                <a16:creationId xmlns:a16="http://schemas.microsoft.com/office/drawing/2014/main" id="{79D6505B-C492-FE4D-A027-254CFADEAFA9}"/>
              </a:ext>
            </a:extLst>
          </p:cNvPr>
          <p:cNvSpPr>
            <a:spLocks noChangeArrowheads="1"/>
          </p:cNvSpPr>
          <p:nvPr/>
        </p:nvSpPr>
        <p:spPr bwMode="auto">
          <a:xfrm>
            <a:off x="3810000" y="4724400"/>
            <a:ext cx="4572000"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800"/>
          </a:p>
        </p:txBody>
      </p:sp>
      <p:sp>
        <p:nvSpPr>
          <p:cNvPr id="13322" name="Rectangle 14">
            <a:extLst>
              <a:ext uri="{FF2B5EF4-FFF2-40B4-BE49-F238E27FC236}">
                <a16:creationId xmlns:a16="http://schemas.microsoft.com/office/drawing/2014/main" id="{6CFDC545-A2E2-6E48-9A79-048240A9DA8F}"/>
              </a:ext>
            </a:extLst>
          </p:cNvPr>
          <p:cNvSpPr>
            <a:spLocks noChangeArrowheads="1"/>
          </p:cNvSpPr>
          <p:nvPr/>
        </p:nvSpPr>
        <p:spPr bwMode="auto">
          <a:xfrm>
            <a:off x="4038600" y="1295400"/>
            <a:ext cx="12954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3323" name="Rectangle 15">
            <a:extLst>
              <a:ext uri="{FF2B5EF4-FFF2-40B4-BE49-F238E27FC236}">
                <a16:creationId xmlns:a16="http://schemas.microsoft.com/office/drawing/2014/main" id="{2620B580-833C-2549-8E48-53FFFD3034B3}"/>
              </a:ext>
            </a:extLst>
          </p:cNvPr>
          <p:cNvSpPr>
            <a:spLocks noChangeArrowheads="1"/>
          </p:cNvSpPr>
          <p:nvPr/>
        </p:nvSpPr>
        <p:spPr bwMode="auto">
          <a:xfrm>
            <a:off x="7848600" y="1219200"/>
            <a:ext cx="12192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3324" name="Rectangle 22">
            <a:extLst>
              <a:ext uri="{FF2B5EF4-FFF2-40B4-BE49-F238E27FC236}">
                <a16:creationId xmlns:a16="http://schemas.microsoft.com/office/drawing/2014/main" id="{793B051A-89BD-124F-A28F-7835FCA9D458}"/>
              </a:ext>
            </a:extLst>
          </p:cNvPr>
          <p:cNvSpPr>
            <a:spLocks noChangeArrowheads="1"/>
          </p:cNvSpPr>
          <p:nvPr/>
        </p:nvSpPr>
        <p:spPr bwMode="auto">
          <a:xfrm>
            <a:off x="9029700" y="6113464"/>
            <a:ext cx="685800" cy="211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3325" name="Text Box 24">
            <a:extLst>
              <a:ext uri="{FF2B5EF4-FFF2-40B4-BE49-F238E27FC236}">
                <a16:creationId xmlns:a16="http://schemas.microsoft.com/office/drawing/2014/main" id="{82AFF76F-C761-D640-88D1-54A463D7A6BF}"/>
              </a:ext>
            </a:extLst>
          </p:cNvPr>
          <p:cNvSpPr txBox="1">
            <a:spLocks noChangeArrowheads="1"/>
          </p:cNvSpPr>
          <p:nvPr/>
        </p:nvSpPr>
        <p:spPr bwMode="auto">
          <a:xfrm>
            <a:off x="8340725" y="6216650"/>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Годы</a:t>
            </a:r>
            <a:endParaRPr lang="en-US" altLang="ru-RU" sz="2400" b="1"/>
          </a:p>
        </p:txBody>
      </p:sp>
      <p:sp>
        <p:nvSpPr>
          <p:cNvPr id="13326" name="Text Box 26">
            <a:extLst>
              <a:ext uri="{FF2B5EF4-FFF2-40B4-BE49-F238E27FC236}">
                <a16:creationId xmlns:a16="http://schemas.microsoft.com/office/drawing/2014/main" id="{F8ED0305-CF45-F447-B0B4-8818260F24E1}"/>
              </a:ext>
            </a:extLst>
          </p:cNvPr>
          <p:cNvSpPr txBox="1">
            <a:spLocks noChangeArrowheads="1"/>
          </p:cNvSpPr>
          <p:nvPr/>
        </p:nvSpPr>
        <p:spPr bwMode="auto">
          <a:xfrm>
            <a:off x="4262439" y="5018088"/>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Минимум СА</a:t>
            </a:r>
            <a:endParaRPr lang="en-US" altLang="ru-RU" sz="2400" b="1"/>
          </a:p>
        </p:txBody>
      </p:sp>
      <p:sp>
        <p:nvSpPr>
          <p:cNvPr id="13327" name="Rectangle 27">
            <a:extLst>
              <a:ext uri="{FF2B5EF4-FFF2-40B4-BE49-F238E27FC236}">
                <a16:creationId xmlns:a16="http://schemas.microsoft.com/office/drawing/2014/main" id="{BEDF57E2-280A-FE4A-8633-D2D9D5964475}"/>
              </a:ext>
            </a:extLst>
          </p:cNvPr>
          <p:cNvSpPr>
            <a:spLocks noChangeArrowheads="1"/>
          </p:cNvSpPr>
          <p:nvPr/>
        </p:nvSpPr>
        <p:spPr bwMode="auto">
          <a:xfrm>
            <a:off x="7073901" y="5037138"/>
            <a:ext cx="2263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Максимум СА</a:t>
            </a:r>
            <a:endParaRPr lang="en-US" altLang="ru-RU" sz="2400" b="1"/>
          </a:p>
        </p:txBody>
      </p:sp>
      <p:sp>
        <p:nvSpPr>
          <p:cNvPr id="13328" name="Line 28">
            <a:extLst>
              <a:ext uri="{FF2B5EF4-FFF2-40B4-BE49-F238E27FC236}">
                <a16:creationId xmlns:a16="http://schemas.microsoft.com/office/drawing/2014/main" id="{38D152B1-C16E-614F-86CB-4BDCB05EF66B}"/>
              </a:ext>
            </a:extLst>
          </p:cNvPr>
          <p:cNvSpPr>
            <a:spLocks noChangeShapeType="1"/>
          </p:cNvSpPr>
          <p:nvPr/>
        </p:nvSpPr>
        <p:spPr bwMode="auto">
          <a:xfrm flipH="1" flipV="1">
            <a:off x="5624513" y="1893888"/>
            <a:ext cx="30162" cy="3009900"/>
          </a:xfrm>
          <a:prstGeom prst="line">
            <a:avLst/>
          </a:prstGeom>
          <a:noFill/>
          <a:ln w="762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29" name="Line 29">
            <a:extLst>
              <a:ext uri="{FF2B5EF4-FFF2-40B4-BE49-F238E27FC236}">
                <a16:creationId xmlns:a16="http://schemas.microsoft.com/office/drawing/2014/main" id="{5375C97F-8F4A-E44E-9377-B7301DE1B664}"/>
              </a:ext>
            </a:extLst>
          </p:cNvPr>
          <p:cNvSpPr>
            <a:spLocks noChangeShapeType="1"/>
          </p:cNvSpPr>
          <p:nvPr/>
        </p:nvSpPr>
        <p:spPr bwMode="auto">
          <a:xfrm flipV="1">
            <a:off x="7386638" y="1981200"/>
            <a:ext cx="17462" cy="2979738"/>
          </a:xfrm>
          <a:prstGeom prst="line">
            <a:avLst/>
          </a:prstGeom>
          <a:noFill/>
          <a:ln w="762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pic>
        <p:nvPicPr>
          <p:cNvPr id="13330" name="Рисунок 2">
            <a:extLst>
              <a:ext uri="{FF2B5EF4-FFF2-40B4-BE49-F238E27FC236}">
                <a16:creationId xmlns:a16="http://schemas.microsoft.com/office/drawing/2014/main" id="{18012E62-4E77-154A-826C-0C1090B243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9362" y="662662"/>
            <a:ext cx="1339175" cy="1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2" descr="A:\Untitled-1.jpg">
            <a:extLst>
              <a:ext uri="{FF2B5EF4-FFF2-40B4-BE49-F238E27FC236}">
                <a16:creationId xmlns:a16="http://schemas.microsoft.com/office/drawing/2014/main" id="{869E9499-2334-3748-9C91-7ED90DE82234}"/>
              </a:ext>
            </a:extLst>
          </p:cNvPr>
          <p:cNvPicPr>
            <a:picLocks noChangeAspect="1" noChangeArrowheads="1"/>
          </p:cNvPicPr>
          <p:nvPr/>
        </p:nvPicPr>
        <p:blipFill>
          <a:blip r:embed="rId4" cstate="screen">
            <a:lum contrast="48000"/>
            <a:extLst>
              <a:ext uri="{28A0092B-C50C-407E-A947-70E740481C1C}">
                <a14:useLocalDpi xmlns:a14="http://schemas.microsoft.com/office/drawing/2010/main"/>
              </a:ext>
            </a:extLst>
          </a:blip>
          <a:srcRect/>
          <a:stretch>
            <a:fillRect/>
          </a:stretch>
        </p:blipFill>
        <p:spPr bwMode="auto">
          <a:xfrm>
            <a:off x="5019471" y="662471"/>
            <a:ext cx="1354341" cy="129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a:extLst>
              <a:ext uri="{FF2B5EF4-FFF2-40B4-BE49-F238E27FC236}">
                <a16:creationId xmlns:a16="http://schemas.microsoft.com/office/drawing/2014/main" id="{BBE21C2F-E28A-8949-9DC3-84FF2781225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0819" y="1280281"/>
            <a:ext cx="2233572" cy="174773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A:\Untitled-1.jpg">
            <a:extLst>
              <a:ext uri="{FF2B5EF4-FFF2-40B4-BE49-F238E27FC236}">
                <a16:creationId xmlns:a16="http://schemas.microsoft.com/office/drawing/2014/main" id="{9EDC82EA-2B3B-2C4A-BA28-2B940892BB13}"/>
              </a:ext>
            </a:extLst>
          </p:cNvPr>
          <p:cNvPicPr>
            <a:picLocks noChangeAspect="1" noChangeArrowheads="1"/>
          </p:cNvPicPr>
          <p:nvPr/>
        </p:nvPicPr>
        <p:blipFill>
          <a:blip r:embed="rId4" cstate="screen">
            <a:lum contrast="48000"/>
            <a:extLst>
              <a:ext uri="{28A0092B-C50C-407E-A947-70E740481C1C}">
                <a14:useLocalDpi xmlns:a14="http://schemas.microsoft.com/office/drawing/2010/main"/>
              </a:ext>
            </a:extLst>
          </a:blip>
          <a:srcRect/>
          <a:stretch>
            <a:fillRect/>
          </a:stretch>
        </p:blipFill>
        <p:spPr bwMode="auto">
          <a:xfrm>
            <a:off x="8498731" y="678684"/>
            <a:ext cx="1354341" cy="129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a:extLst>
              <a:ext uri="{FF2B5EF4-FFF2-40B4-BE49-F238E27FC236}">
                <a16:creationId xmlns:a16="http://schemas.microsoft.com/office/drawing/2014/main" id="{8D9D3717-EC4D-3B4C-A470-890051F0C521}"/>
              </a:ext>
            </a:extLst>
          </p:cNvPr>
          <p:cNvSpPr/>
          <p:nvPr/>
        </p:nvSpPr>
        <p:spPr>
          <a:xfrm>
            <a:off x="1525190" y="0"/>
            <a:ext cx="9685665" cy="646331"/>
          </a:xfrm>
          <a:prstGeom prst="rect">
            <a:avLst/>
          </a:prstGeom>
        </p:spPr>
        <p:txBody>
          <a:bodyPr wrap="none">
            <a:spAutoFit/>
          </a:bodyPr>
          <a:lstStyle/>
          <a:p>
            <a:pPr>
              <a:spcBef>
                <a:spcPct val="0"/>
              </a:spcBef>
            </a:pPr>
            <a:r>
              <a:rPr lang="ru-RU" altLang="ru-RU" sz="3600" b="1" dirty="0">
                <a:solidFill>
                  <a:schemeClr val="accent5">
                    <a:lumMod val="20000"/>
                    <a:lumOff val="80000"/>
                  </a:schemeClr>
                </a:solidFill>
              </a:rPr>
              <a:t>Эффекты воздействия ТЗЧ/ГКЛ на микрочипы</a:t>
            </a:r>
          </a:p>
        </p:txBody>
      </p:sp>
    </p:spTree>
    <p:extLst>
      <p:ext uri="{BB962C8B-B14F-4D97-AF65-F5344CB8AC3E}">
        <p14:creationId xmlns:p14="http://schemas.microsoft.com/office/powerpoint/2010/main" val="215289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9" name="Picture 3" descr="Lahey%20Neuron">
            <a:extLst>
              <a:ext uri="{FF2B5EF4-FFF2-40B4-BE49-F238E27FC236}">
                <a16:creationId xmlns:a16="http://schemas.microsoft.com/office/drawing/2014/main" id="{0B28D77B-CFB0-5845-8F8A-C38E700A8863}"/>
              </a:ext>
            </a:extLst>
          </p:cNvPr>
          <p:cNvPicPr>
            <a:picLocks noGrp="1" noChangeAspect="1" noChangeArrowheads="1"/>
          </p:cNvPicPr>
          <p:nvPr>
            <p:ph sz="half"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387849" y="2447180"/>
            <a:ext cx="4677086" cy="3055549"/>
          </a:xfrm>
          <a:ln>
            <a:solidFill>
              <a:schemeClr val="bg1"/>
            </a:solidFill>
          </a:ln>
        </p:spPr>
      </p:pic>
      <p:sp>
        <p:nvSpPr>
          <p:cNvPr id="106505" name="TextBox 1">
            <a:extLst>
              <a:ext uri="{FF2B5EF4-FFF2-40B4-BE49-F238E27FC236}">
                <a16:creationId xmlns:a16="http://schemas.microsoft.com/office/drawing/2014/main" id="{46983654-933B-A74A-8463-62A7CECF799F}"/>
              </a:ext>
            </a:extLst>
          </p:cNvPr>
          <p:cNvSpPr txBox="1">
            <a:spLocks noChangeArrowheads="1"/>
          </p:cNvSpPr>
          <p:nvPr/>
        </p:nvSpPr>
        <p:spPr bwMode="auto">
          <a:xfrm>
            <a:off x="9183225" y="6360110"/>
            <a:ext cx="3008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ru-RU" sz="2400" i="1" dirty="0">
                <a:solidFill>
                  <a:srgbClr val="FFFFFF"/>
                </a:solidFill>
                <a:latin typeface="Times New Roman" panose="02020603050405020304" pitchFamily="18" charset="0"/>
                <a:cs typeface="Times New Roman" panose="02020603050405020304" pitchFamily="18" charset="0"/>
              </a:rPr>
              <a:t>Curtis S</a:t>
            </a:r>
            <a:r>
              <a:rPr lang="ru-RU" altLang="ru-RU" sz="2400" i="1" dirty="0">
                <a:solidFill>
                  <a:srgbClr val="FFFFFF"/>
                </a:solidFill>
                <a:latin typeface="Times New Roman" panose="02020603050405020304" pitchFamily="18" charset="0"/>
                <a:cs typeface="Times New Roman" panose="02020603050405020304" pitchFamily="18" charset="0"/>
              </a:rPr>
              <a:t>.</a:t>
            </a:r>
            <a:r>
              <a:rPr lang="en-US" altLang="ru-RU" sz="2400" i="1" dirty="0">
                <a:solidFill>
                  <a:srgbClr val="FFFFFF"/>
                </a:solidFill>
                <a:latin typeface="Times New Roman" panose="02020603050405020304" pitchFamily="18" charset="0"/>
                <a:cs typeface="Times New Roman" panose="02020603050405020304" pitchFamily="18" charset="0"/>
              </a:rPr>
              <a:t>V</a:t>
            </a:r>
            <a:r>
              <a:rPr lang="ru-RU" altLang="ru-RU" sz="2400" i="1" dirty="0">
                <a:solidFill>
                  <a:srgbClr val="FFFFFF"/>
                </a:solidFill>
                <a:latin typeface="Times New Roman" panose="02020603050405020304" pitchFamily="18" charset="0"/>
                <a:cs typeface="Times New Roman" panose="02020603050405020304" pitchFamily="18" charset="0"/>
              </a:rPr>
              <a:t>. </a:t>
            </a:r>
            <a:r>
              <a:rPr lang="en-US" altLang="ru-RU" sz="2400" i="1" dirty="0">
                <a:solidFill>
                  <a:srgbClr val="FFFFFF"/>
                </a:solidFill>
                <a:latin typeface="Times New Roman" panose="02020603050405020304" pitchFamily="18" charset="0"/>
                <a:cs typeface="Times New Roman" panose="02020603050405020304" pitchFamily="18" charset="0"/>
              </a:rPr>
              <a:t>et al</a:t>
            </a:r>
            <a:r>
              <a:rPr lang="ru-RU" altLang="ru-RU" sz="2400" i="1" dirty="0">
                <a:solidFill>
                  <a:srgbClr val="FFFFFF"/>
                </a:solidFill>
                <a:latin typeface="Times New Roman" panose="02020603050405020304" pitchFamily="18" charset="0"/>
                <a:cs typeface="Times New Roman" panose="02020603050405020304" pitchFamily="18" charset="0"/>
              </a:rPr>
              <a:t>., 2000 </a:t>
            </a:r>
            <a:endParaRPr lang="ru-RU" altLang="ru-RU" sz="2400" dirty="0">
              <a:solidFill>
                <a:srgbClr val="FFFFFF"/>
              </a:solidFill>
              <a:latin typeface="Times New Roman" panose="02020603050405020304" pitchFamily="18" charset="0"/>
              <a:cs typeface="Times New Roman" panose="02020603050405020304" pitchFamily="18" charset="0"/>
            </a:endParaRPr>
          </a:p>
        </p:txBody>
      </p:sp>
      <p:sp>
        <p:nvSpPr>
          <p:cNvPr id="106506" name="Прямоугольник 2">
            <a:extLst>
              <a:ext uri="{FF2B5EF4-FFF2-40B4-BE49-F238E27FC236}">
                <a16:creationId xmlns:a16="http://schemas.microsoft.com/office/drawing/2014/main" id="{0C0BE47C-EFFF-EB42-8C3A-CAB97C4DED60}"/>
              </a:ext>
            </a:extLst>
          </p:cNvPr>
          <p:cNvSpPr>
            <a:spLocks noChangeArrowheads="1"/>
          </p:cNvSpPr>
          <p:nvPr/>
        </p:nvSpPr>
        <p:spPr bwMode="auto">
          <a:xfrm>
            <a:off x="446050" y="0"/>
            <a:ext cx="106012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ru-RU" altLang="ru-RU" b="1" dirty="0">
                <a:solidFill>
                  <a:schemeClr val="accent5">
                    <a:lumMod val="20000"/>
                    <a:lumOff val="80000"/>
                  </a:schemeClr>
                </a:solidFill>
              </a:rPr>
              <a:t>Воздействие ТЗЧ/ГКЛ  на центральную нервную систему (ускорительные эксперименты)</a:t>
            </a:r>
            <a:endParaRPr lang="en-US" altLang="ru-RU" b="1" dirty="0">
              <a:solidFill>
                <a:schemeClr val="accent5">
                  <a:lumMod val="20000"/>
                  <a:lumOff val="80000"/>
                </a:schemeClr>
              </a:solidFill>
            </a:endParaRPr>
          </a:p>
        </p:txBody>
      </p:sp>
      <p:sp>
        <p:nvSpPr>
          <p:cNvPr id="2" name="Прямоугольник 1">
            <a:extLst>
              <a:ext uri="{FF2B5EF4-FFF2-40B4-BE49-F238E27FC236}">
                <a16:creationId xmlns:a16="http://schemas.microsoft.com/office/drawing/2014/main" id="{1323FA89-71AD-974E-879F-76DA9E21E6EE}"/>
              </a:ext>
            </a:extLst>
          </p:cNvPr>
          <p:cNvSpPr/>
          <p:nvPr/>
        </p:nvSpPr>
        <p:spPr>
          <a:xfrm>
            <a:off x="5248275" y="3057375"/>
            <a:ext cx="6096000" cy="3108543"/>
          </a:xfrm>
          <a:prstGeom prst="rect">
            <a:avLst/>
          </a:prstGeom>
        </p:spPr>
        <p:txBody>
          <a:bodyPr>
            <a:spAutoFit/>
          </a:bodyPr>
          <a:lstStyle/>
          <a:p>
            <a:pPr algn="ctr">
              <a:spcBef>
                <a:spcPct val="0"/>
              </a:spcBef>
              <a:buFont typeface="Symbol" pitchFamily="18" charset="2"/>
              <a:buNone/>
              <a:defRPr/>
            </a:pPr>
            <a:r>
              <a:rPr lang="ru-RU" sz="3200" b="1" i="1" dirty="0">
                <a:solidFill>
                  <a:srgbClr val="FFFFFF"/>
                </a:solidFill>
                <a:cs typeface="Times New Roman" panose="02020603050405020304" pitchFamily="18" charset="0"/>
              </a:rPr>
              <a:t>При полёте к Марсу</a:t>
            </a:r>
            <a:r>
              <a:rPr lang="en-US" sz="3200" b="1" i="1" dirty="0">
                <a:solidFill>
                  <a:srgbClr val="FFFFFF"/>
                </a:solidFill>
                <a:cs typeface="Times New Roman" panose="02020603050405020304" pitchFamily="18" charset="0"/>
              </a:rPr>
              <a:t>:</a:t>
            </a:r>
            <a:br>
              <a:rPr lang="en-US" sz="3200" dirty="0">
                <a:solidFill>
                  <a:srgbClr val="FFFFFF"/>
                </a:solidFill>
                <a:cs typeface="Times New Roman" panose="02020603050405020304" pitchFamily="18" charset="0"/>
              </a:rPr>
            </a:br>
            <a:endParaRPr lang="ru-RU" altLang="ru-RU" sz="2000" b="1" i="1" dirty="0">
              <a:solidFill>
                <a:srgbClr val="FFFFFF"/>
              </a:solidFill>
              <a:cs typeface="Times New Roman" panose="02020603050405020304" pitchFamily="18" charset="0"/>
            </a:endParaRPr>
          </a:p>
          <a:p>
            <a:pPr marL="342900" indent="-342900">
              <a:buSzPct val="150000"/>
              <a:defRPr/>
            </a:pPr>
            <a:r>
              <a:rPr lang="en-US" sz="2400" b="1" dirty="0">
                <a:solidFill>
                  <a:srgbClr val="FFFFFF"/>
                </a:solidFill>
              </a:rPr>
              <a:t>2— 3% </a:t>
            </a:r>
            <a:r>
              <a:rPr lang="ru-RU" sz="2400" b="1" dirty="0">
                <a:solidFill>
                  <a:srgbClr val="FFFF00"/>
                </a:solidFill>
              </a:rPr>
              <a:t>нейронов</a:t>
            </a:r>
            <a:r>
              <a:rPr lang="en-US" sz="2400" b="1" dirty="0">
                <a:solidFill>
                  <a:srgbClr val="FFFF00"/>
                </a:solidFill>
              </a:rPr>
              <a:t> </a:t>
            </a:r>
            <a:r>
              <a:rPr lang="ru-RU" sz="2400" b="1" dirty="0">
                <a:solidFill>
                  <a:srgbClr val="FFFF00"/>
                </a:solidFill>
              </a:rPr>
              <a:t>будут подвержено воздействию ионов железа ГКЛ</a:t>
            </a:r>
            <a:endParaRPr lang="en-US" sz="2400" b="1" dirty="0">
              <a:solidFill>
                <a:srgbClr val="FFFF00"/>
              </a:solidFill>
            </a:endParaRPr>
          </a:p>
          <a:p>
            <a:pPr>
              <a:buFont typeface="Symbol" pitchFamily="18" charset="2"/>
              <a:buChar char="·"/>
              <a:defRPr/>
            </a:pPr>
            <a:r>
              <a:rPr lang="en-US" sz="2400" b="1" dirty="0">
                <a:solidFill>
                  <a:srgbClr val="FFFF00"/>
                </a:solidFill>
              </a:rPr>
              <a:t>    </a:t>
            </a:r>
            <a:r>
              <a:rPr lang="en-US" sz="2400" b="1" dirty="0">
                <a:solidFill>
                  <a:srgbClr val="FFFFFF"/>
                </a:solidFill>
              </a:rPr>
              <a:t>8—46% </a:t>
            </a:r>
            <a:r>
              <a:rPr lang="ru-RU" sz="2400" b="1" dirty="0">
                <a:solidFill>
                  <a:srgbClr val="FFFF00"/>
                </a:solidFill>
              </a:rPr>
              <a:t> - </a:t>
            </a:r>
            <a:r>
              <a:rPr lang="en-US" sz="2400" b="1" dirty="0">
                <a:solidFill>
                  <a:srgbClr val="FFFF00"/>
                </a:solidFill>
              </a:rPr>
              <a:t> </a:t>
            </a:r>
            <a:r>
              <a:rPr lang="ru-RU" sz="2400" b="1" dirty="0">
                <a:solidFill>
                  <a:srgbClr val="FFFF00"/>
                </a:solidFill>
              </a:rPr>
              <a:t>то же для частиц  с </a:t>
            </a:r>
            <a:r>
              <a:rPr lang="en-US" sz="2400" b="1" dirty="0">
                <a:solidFill>
                  <a:srgbClr val="FFFF00"/>
                </a:solidFill>
              </a:rPr>
              <a:t> Z</a:t>
            </a:r>
            <a:r>
              <a:rPr lang="en-US" sz="2400" b="1" dirty="0">
                <a:solidFill>
                  <a:srgbClr val="FFFF00"/>
                </a:solidFill>
                <a:sym typeface="Symbol" pitchFamily="18" charset="2"/>
              </a:rPr>
              <a:t></a:t>
            </a:r>
            <a:r>
              <a:rPr lang="en-US" sz="2400" b="1" dirty="0">
                <a:solidFill>
                  <a:srgbClr val="FFFF00"/>
                </a:solidFill>
              </a:rPr>
              <a:t>15</a:t>
            </a:r>
          </a:p>
          <a:p>
            <a:pPr>
              <a:buFont typeface="Symbol" pitchFamily="18" charset="2"/>
              <a:buChar char="·"/>
              <a:defRPr/>
            </a:pPr>
            <a:r>
              <a:rPr lang="en-US" sz="2400" b="1" dirty="0">
                <a:solidFill>
                  <a:srgbClr val="FFFF00"/>
                </a:solidFill>
              </a:rPr>
              <a:t>    </a:t>
            </a:r>
            <a:r>
              <a:rPr lang="ru-RU" sz="2400" b="1" dirty="0">
                <a:solidFill>
                  <a:srgbClr val="FFFF00"/>
                </a:solidFill>
              </a:rPr>
              <a:t>Каждое ядро нейрона будут пересекаться протоном в течение 3-х суток и ионом гелия каждые 30 дней. </a:t>
            </a:r>
            <a:endParaRPr lang="en-US" sz="2800" b="1" dirty="0">
              <a:solidFill>
                <a:srgbClr val="FFFF00"/>
              </a:solidFill>
            </a:endParaRPr>
          </a:p>
        </p:txBody>
      </p:sp>
      <p:pic>
        <p:nvPicPr>
          <p:cNvPr id="9" name="Рисунок 8">
            <a:extLst>
              <a:ext uri="{FF2B5EF4-FFF2-40B4-BE49-F238E27FC236}">
                <a16:creationId xmlns:a16="http://schemas.microsoft.com/office/drawing/2014/main" id="{36EBACB5-25DD-C047-AAAF-14C2EE8355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58238" y="1314450"/>
            <a:ext cx="1532890" cy="1457325"/>
          </a:xfrm>
          <a:prstGeom prst="rect">
            <a:avLst/>
          </a:prstGeom>
        </p:spPr>
      </p:pic>
      <p:cxnSp>
        <p:nvCxnSpPr>
          <p:cNvPr id="5" name="Прямая со стрелкой 4">
            <a:extLst>
              <a:ext uri="{FF2B5EF4-FFF2-40B4-BE49-F238E27FC236}">
                <a16:creationId xmlns:a16="http://schemas.microsoft.com/office/drawing/2014/main" id="{1F0BD894-1C07-9A48-B1B1-EC637CE4A819}"/>
              </a:ext>
            </a:extLst>
          </p:cNvPr>
          <p:cNvCxnSpPr>
            <a:cxnSpLocks/>
          </p:cNvCxnSpPr>
          <p:nvPr/>
        </p:nvCxnSpPr>
        <p:spPr>
          <a:xfrm flipV="1">
            <a:off x="7143750" y="2257426"/>
            <a:ext cx="1728787" cy="84296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00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Text Box 2">
            <a:extLst>
              <a:ext uri="{FF2B5EF4-FFF2-40B4-BE49-F238E27FC236}">
                <a16:creationId xmlns:a16="http://schemas.microsoft.com/office/drawing/2014/main" id="{A1204C0B-CC43-8448-8CE5-3EBD5B1FAE57}"/>
              </a:ext>
            </a:extLst>
          </p:cNvPr>
          <p:cNvSpPr txBox="1">
            <a:spLocks noChangeArrowheads="1"/>
          </p:cNvSpPr>
          <p:nvPr/>
        </p:nvSpPr>
        <p:spPr bwMode="auto">
          <a:xfrm>
            <a:off x="2061845" y="188913"/>
            <a:ext cx="83167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4800" b="1" dirty="0">
                <a:solidFill>
                  <a:schemeClr val="accent5">
                    <a:lumMod val="20000"/>
                    <a:lumOff val="80000"/>
                  </a:schemeClr>
                </a:solidFill>
              </a:rPr>
              <a:t>«Экспедиция крысы на Марс»</a:t>
            </a:r>
          </a:p>
        </p:txBody>
      </p:sp>
      <p:pic>
        <p:nvPicPr>
          <p:cNvPr id="78851" name="Picture 3" descr="Картинка 1 из 211171">
            <a:hlinkClick r:id="rId2"/>
            <a:extLst>
              <a:ext uri="{FF2B5EF4-FFF2-40B4-BE49-F238E27FC236}">
                <a16:creationId xmlns:a16="http://schemas.microsoft.com/office/drawing/2014/main" id="{00987A6A-4E55-0049-AF4F-1EB9E476A9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7021" y="1073780"/>
            <a:ext cx="8066087" cy="4660900"/>
          </a:xfrm>
          <a:prstGeom prst="rect">
            <a:avLst/>
          </a:prstGeom>
          <a:noFill/>
          <a:extLst>
            <a:ext uri="{909E8E84-426E-40DD-AFC4-6F175D3DCCD1}">
              <a14:hiddenFill xmlns:a14="http://schemas.microsoft.com/office/drawing/2010/main">
                <a:solidFill>
                  <a:srgbClr val="FFFFFF"/>
                </a:solidFill>
              </a14:hiddenFill>
            </a:ext>
          </a:extLst>
        </p:spPr>
      </p:pic>
      <p:pic>
        <p:nvPicPr>
          <p:cNvPr id="78852" name="Picture 4" descr="Картинка 3 из 156874">
            <a:hlinkClick r:id="rId4"/>
            <a:extLst>
              <a:ext uri="{FF2B5EF4-FFF2-40B4-BE49-F238E27FC236}">
                <a16:creationId xmlns:a16="http://schemas.microsoft.com/office/drawing/2014/main" id="{F6E74E05-83A8-9D43-AB0F-4D471B69F52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73562" y="3203300"/>
            <a:ext cx="2374900" cy="2151063"/>
          </a:xfrm>
          <a:prstGeom prst="rect">
            <a:avLst/>
          </a:prstGeom>
          <a:noFill/>
          <a:extLst>
            <a:ext uri="{909E8E84-426E-40DD-AFC4-6F175D3DCCD1}">
              <a14:hiddenFill xmlns:a14="http://schemas.microsoft.com/office/drawing/2010/main">
                <a:solidFill>
                  <a:srgbClr val="FFFFFF"/>
                </a:solidFill>
              </a14:hiddenFill>
            </a:ext>
          </a:extLst>
        </p:spPr>
      </p:pic>
      <p:sp>
        <p:nvSpPr>
          <p:cNvPr id="78853" name="Text Box 5">
            <a:extLst>
              <a:ext uri="{FF2B5EF4-FFF2-40B4-BE49-F238E27FC236}">
                <a16:creationId xmlns:a16="http://schemas.microsoft.com/office/drawing/2014/main" id="{18B84F2D-B009-274D-9D08-BFD53F89EBA3}"/>
              </a:ext>
            </a:extLst>
          </p:cNvPr>
          <p:cNvSpPr txBox="1">
            <a:spLocks noChangeArrowheads="1"/>
          </p:cNvSpPr>
          <p:nvPr/>
        </p:nvSpPr>
        <p:spPr bwMode="auto">
          <a:xfrm>
            <a:off x="260933" y="5791200"/>
            <a:ext cx="116685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altLang="ru-RU" sz="3200" dirty="0">
                <a:solidFill>
                  <a:schemeClr val="bg1"/>
                </a:solidFill>
              </a:rPr>
              <a:t>Поведение крысы изменяется через 3 месяца после облучения </a:t>
            </a:r>
            <a:r>
              <a:rPr lang="en-US" altLang="ru-RU" sz="3200" dirty="0">
                <a:solidFill>
                  <a:schemeClr val="bg1"/>
                </a:solidFill>
              </a:rPr>
              <a:t>!</a:t>
            </a:r>
            <a:r>
              <a:rPr lang="ru-RU" altLang="ru-RU" sz="3200" dirty="0">
                <a:solidFill>
                  <a:schemeClr val="bg1"/>
                </a:solidFill>
              </a:rPr>
              <a:t>?</a:t>
            </a:r>
          </a:p>
        </p:txBody>
      </p:sp>
      <p:pic>
        <p:nvPicPr>
          <p:cNvPr id="7" name="Picture 2" descr="forlmms5">
            <a:extLst>
              <a:ext uri="{FF2B5EF4-FFF2-40B4-BE49-F238E27FC236}">
                <a16:creationId xmlns:a16="http://schemas.microsoft.com/office/drawing/2014/main" id="{679EDC06-D307-5A46-9C72-EF8CC1FA163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9664" y="1764764"/>
            <a:ext cx="2535923" cy="2649109"/>
          </a:xfrm>
          <a:prstGeom prst="rect">
            <a:avLst/>
          </a:prstGeom>
          <a:noFill/>
          <a:ln w="9525">
            <a:noFill/>
            <a:miter lim="800000"/>
            <a:headEnd/>
            <a:tailEnd/>
          </a:ln>
          <a:effectLst>
            <a:softEdge rad="317500"/>
          </a:effectLst>
        </p:spPr>
      </p:pic>
      <p:sp>
        <p:nvSpPr>
          <p:cNvPr id="2" name="Прямоугольник 1">
            <a:extLst>
              <a:ext uri="{FF2B5EF4-FFF2-40B4-BE49-F238E27FC236}">
                <a16:creationId xmlns:a16="http://schemas.microsoft.com/office/drawing/2014/main" id="{703620C7-D772-6249-BC91-390516B1D2EE}"/>
              </a:ext>
            </a:extLst>
          </p:cNvPr>
          <p:cNvSpPr/>
          <p:nvPr/>
        </p:nvSpPr>
        <p:spPr>
          <a:xfrm>
            <a:off x="463566" y="2872859"/>
            <a:ext cx="445956" cy="769441"/>
          </a:xfrm>
          <a:prstGeom prst="rect">
            <a:avLst/>
          </a:prstGeom>
        </p:spPr>
        <p:txBody>
          <a:bodyPr wrap="none">
            <a:spAutoFit/>
          </a:bodyPr>
          <a:lstStyle/>
          <a:p>
            <a:r>
              <a:rPr lang="ru-RU" altLang="ru-RU" sz="4400" dirty="0">
                <a:solidFill>
                  <a:schemeClr val="bg1"/>
                </a:solidFill>
              </a:rPr>
              <a:t>?</a:t>
            </a:r>
            <a:endParaRPr lang="ru-RU" sz="4400" dirty="0"/>
          </a:p>
        </p:txBody>
      </p:sp>
    </p:spTree>
    <p:extLst>
      <p:ext uri="{BB962C8B-B14F-4D97-AF65-F5344CB8AC3E}">
        <p14:creationId xmlns:p14="http://schemas.microsoft.com/office/powerpoint/2010/main" val="114314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78853">
                                            <p:txEl>
                                              <p:pRg st="0" end="0"/>
                                            </p:txEl>
                                          </p:spTgt>
                                        </p:tgtEl>
                                        <p:attrNameLst>
                                          <p:attrName>style.visibility</p:attrName>
                                        </p:attrNameLst>
                                      </p:cBhvr>
                                      <p:to>
                                        <p:strVal val="visible"/>
                                      </p:to>
                                    </p:set>
                                    <p:animEffect transition="in" filter="blinds(horizontal)">
                                      <p:cBhvr>
                                        <p:cTn id="7" dur="500"/>
                                        <p:tgtEl>
                                          <p:spTgt spid="788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Заголовок 1">
            <a:extLst>
              <a:ext uri="{FF2B5EF4-FFF2-40B4-BE49-F238E27FC236}">
                <a16:creationId xmlns:a16="http://schemas.microsoft.com/office/drawing/2014/main" id="{54B8E4C7-5D55-1741-9048-D8C3F2E323C5}"/>
              </a:ext>
            </a:extLst>
          </p:cNvPr>
          <p:cNvSpPr>
            <a:spLocks noGrp="1"/>
          </p:cNvSpPr>
          <p:nvPr>
            <p:ph type="title"/>
          </p:nvPr>
        </p:nvSpPr>
        <p:spPr>
          <a:xfrm>
            <a:off x="906380" y="0"/>
            <a:ext cx="11285620" cy="1152525"/>
          </a:xfrm>
        </p:spPr>
        <p:txBody>
          <a:bodyPr rtlCol="0">
            <a:normAutofit/>
          </a:bodyPr>
          <a:lstStyle/>
          <a:p>
            <a:pPr algn="ctr">
              <a:defRPr/>
            </a:pPr>
            <a:r>
              <a:rPr lang="ru-RU" sz="2400" b="1" dirty="0">
                <a:solidFill>
                  <a:schemeClr val="accent5">
                    <a:lumMod val="20000"/>
                    <a:lumOff val="80000"/>
                  </a:schemeClr>
                </a:solidFill>
              </a:rPr>
              <a:t>ИССЛЕДОВАНИЕ ЭФФЕКТОВ ОБЛУЧЕНИЯ  ПРОТОНАМИ ВЫСОКОЙ ЭНЕРГИИ И ИОНАМИ </a:t>
            </a:r>
            <a:r>
              <a:rPr lang="ru-RU" sz="2400" b="1" baseline="30000" dirty="0">
                <a:solidFill>
                  <a:schemeClr val="accent5">
                    <a:lumMod val="20000"/>
                    <a:lumOff val="80000"/>
                  </a:schemeClr>
                </a:solidFill>
              </a:rPr>
              <a:t>12</a:t>
            </a:r>
            <a:r>
              <a:rPr lang="ru-RU" sz="2400" b="1" dirty="0">
                <a:solidFill>
                  <a:schemeClr val="accent5">
                    <a:lumMod val="20000"/>
                    <a:lumOff val="80000"/>
                  </a:schemeClr>
                </a:solidFill>
              </a:rPr>
              <a:t>С НА КОГНИТИВНЫЕ ФУНКЦИИ ОБЕЗЬЯН</a:t>
            </a:r>
            <a:endParaRPr lang="ru-RU" sz="4800" b="1" dirty="0">
              <a:solidFill>
                <a:schemeClr val="accent5">
                  <a:lumMod val="20000"/>
                  <a:lumOff val="80000"/>
                </a:schemeClr>
              </a:solidFill>
            </a:endParaRPr>
          </a:p>
        </p:txBody>
      </p:sp>
      <p:sp>
        <p:nvSpPr>
          <p:cNvPr id="27651" name="Текст 2">
            <a:extLst>
              <a:ext uri="{FF2B5EF4-FFF2-40B4-BE49-F238E27FC236}">
                <a16:creationId xmlns:a16="http://schemas.microsoft.com/office/drawing/2014/main" id="{072673BC-449A-3244-A1FF-EA8543BC4352}"/>
              </a:ext>
            </a:extLst>
          </p:cNvPr>
          <p:cNvSpPr>
            <a:spLocks noGrp="1"/>
          </p:cNvSpPr>
          <p:nvPr>
            <p:ph type="body" sz="half" idx="1"/>
          </p:nvPr>
        </p:nvSpPr>
        <p:spPr>
          <a:xfrm>
            <a:off x="681787" y="1649162"/>
            <a:ext cx="3818023" cy="4691480"/>
          </a:xfrm>
        </p:spPr>
        <p:txBody>
          <a:bodyPr>
            <a:normAutofit/>
          </a:bodyPr>
          <a:lstStyle/>
          <a:p>
            <a:pPr eaLnBrk="1" hangingPunct="1"/>
            <a:r>
              <a:rPr lang="ru-RU" altLang="ru-RU" sz="2000" b="1" dirty="0">
                <a:solidFill>
                  <a:schemeClr val="bg1"/>
                </a:solidFill>
              </a:rPr>
              <a:t>Анализ динамики когнитивных процессов у обезьян показал ,  после что облучения протонами нет их заметных нарушений.</a:t>
            </a:r>
          </a:p>
          <a:p>
            <a:pPr eaLnBrk="1" hangingPunct="1"/>
            <a:endParaRPr lang="ru-RU" altLang="ru-RU" sz="1400" dirty="0">
              <a:solidFill>
                <a:schemeClr val="bg1"/>
              </a:solidFill>
            </a:endParaRPr>
          </a:p>
          <a:p>
            <a:pPr eaLnBrk="1" hangingPunct="1"/>
            <a:r>
              <a:rPr lang="ru-RU" altLang="ru-RU" sz="2000" b="1" dirty="0">
                <a:solidFill>
                  <a:schemeClr val="bg1"/>
                </a:solidFill>
              </a:rPr>
              <a:t>Облучение ионами углерода приводит к снижению когнитивных функций </a:t>
            </a:r>
          </a:p>
          <a:p>
            <a:pPr eaLnBrk="1" hangingPunct="1"/>
            <a:endParaRPr lang="ru-RU" altLang="ru-RU" sz="2000" b="1" dirty="0">
              <a:solidFill>
                <a:schemeClr val="bg1"/>
              </a:solidFill>
            </a:endParaRPr>
          </a:p>
          <a:p>
            <a:pPr eaLnBrk="1" hangingPunct="1"/>
            <a:r>
              <a:rPr lang="ru-RU" altLang="ru-RU" sz="2000" b="1" dirty="0">
                <a:solidFill>
                  <a:schemeClr val="bg1"/>
                </a:solidFill>
              </a:rPr>
              <a:t>В то же время обезьяна с сильным уравновешенным типом ВНД оказалась устойчивой к обоим видам излучений</a:t>
            </a:r>
            <a:endParaRPr lang="ru-RU" altLang="ru-RU" sz="1800" b="1" dirty="0">
              <a:solidFill>
                <a:schemeClr val="bg1"/>
              </a:solidFill>
            </a:endParaRPr>
          </a:p>
        </p:txBody>
      </p:sp>
      <p:pic>
        <p:nvPicPr>
          <p:cNvPr id="27652" name="Рисунок 1">
            <a:extLst>
              <a:ext uri="{FF2B5EF4-FFF2-40B4-BE49-F238E27FC236}">
                <a16:creationId xmlns:a16="http://schemas.microsoft.com/office/drawing/2014/main" id="{F827FF3F-8AC3-1045-8FEC-36107B6E7414}"/>
              </a:ext>
            </a:extLst>
          </p:cNvPr>
          <p:cNvPicPr>
            <a:picLocks noGrp="1" noChangeAspect="1" noChangeArrowheads="1"/>
          </p:cNvPicPr>
          <p:nvPr>
            <p:ph sz="quarter" idx="3"/>
          </p:nvPr>
        </p:nvPicPr>
        <p:blipFill>
          <a:blip r:embed="rId2">
            <a:extLst>
              <a:ext uri="{28A0092B-C50C-407E-A947-70E740481C1C}">
                <a14:useLocalDpi xmlns:a14="http://schemas.microsoft.com/office/drawing/2010/main"/>
              </a:ext>
            </a:extLst>
          </a:blip>
          <a:srcRect/>
          <a:stretch>
            <a:fillRect/>
          </a:stretch>
        </p:blipFill>
        <p:spPr>
          <a:xfrm>
            <a:off x="5277225" y="4358942"/>
            <a:ext cx="5575257" cy="2443162"/>
          </a:xfrm>
          <a:noFill/>
        </p:spPr>
      </p:pic>
      <p:pic>
        <p:nvPicPr>
          <p:cNvPr id="27653" name="Объект 7">
            <a:extLst>
              <a:ext uri="{FF2B5EF4-FFF2-40B4-BE49-F238E27FC236}">
                <a16:creationId xmlns:a16="http://schemas.microsoft.com/office/drawing/2014/main" id="{CF015F98-16A2-EA47-B626-C194F8CCB5E0}"/>
              </a:ext>
            </a:extLst>
          </p:cNvPr>
          <p:cNvPicPr>
            <a:picLocks noGrp="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5277225" y="919581"/>
            <a:ext cx="5575257" cy="3219282"/>
          </a:xfrm>
          <a:solidFill>
            <a:srgbClr val="FFC000"/>
          </a:solidFill>
        </p:spPr>
      </p:pic>
      <p:sp>
        <p:nvSpPr>
          <p:cNvPr id="4" name="TextBox 3">
            <a:extLst>
              <a:ext uri="{FF2B5EF4-FFF2-40B4-BE49-F238E27FC236}">
                <a16:creationId xmlns:a16="http://schemas.microsoft.com/office/drawing/2014/main" id="{CF81A29E-2A3F-BC45-97FA-AFE92A9366DC}"/>
              </a:ext>
            </a:extLst>
          </p:cNvPr>
          <p:cNvSpPr txBox="1"/>
          <p:nvPr/>
        </p:nvSpPr>
        <p:spPr>
          <a:xfrm>
            <a:off x="11073448" y="2713506"/>
            <a:ext cx="867545" cy="1862048"/>
          </a:xfrm>
          <a:prstGeom prst="rect">
            <a:avLst/>
          </a:prstGeom>
          <a:solidFill>
            <a:schemeClr val="accent4"/>
          </a:solidFill>
        </p:spPr>
        <p:txBody>
          <a:bodyPr wrap="none" rtlCol="0">
            <a:spAutoFit/>
          </a:bodyPr>
          <a:lstStyle/>
          <a:p>
            <a:r>
              <a:rPr lang="ru-RU" sz="11500" dirty="0"/>
              <a:t>?</a:t>
            </a:r>
          </a:p>
        </p:txBody>
      </p:sp>
      <p:sp>
        <p:nvSpPr>
          <p:cNvPr id="5" name="TextBox 4">
            <a:extLst>
              <a:ext uri="{FF2B5EF4-FFF2-40B4-BE49-F238E27FC236}">
                <a16:creationId xmlns:a16="http://schemas.microsoft.com/office/drawing/2014/main" id="{D0A62771-6105-A442-9A9C-6B7BDE47BFBF}"/>
              </a:ext>
            </a:extLst>
          </p:cNvPr>
          <p:cNvSpPr txBox="1"/>
          <p:nvPr/>
        </p:nvSpPr>
        <p:spPr>
          <a:xfrm>
            <a:off x="8458621" y="1098041"/>
            <a:ext cx="3249608" cy="369332"/>
          </a:xfrm>
          <a:prstGeom prst="rect">
            <a:avLst/>
          </a:prstGeom>
          <a:solidFill>
            <a:schemeClr val="bg1"/>
          </a:solidFill>
          <a:ln>
            <a:solidFill>
              <a:schemeClr val="tx1"/>
            </a:solidFill>
          </a:ln>
        </p:spPr>
        <p:txBody>
          <a:bodyPr wrap="none" rtlCol="0">
            <a:spAutoFit/>
          </a:bodyPr>
          <a:lstStyle/>
          <a:p>
            <a:r>
              <a:rPr lang="ru-RU" i="1" dirty="0" err="1"/>
              <a:t>Штемберг</a:t>
            </a:r>
            <a:r>
              <a:rPr lang="ru-RU" i="1" dirty="0"/>
              <a:t> (ИМБП), 01.03.2019</a:t>
            </a:r>
          </a:p>
        </p:txBody>
      </p:sp>
      <p:sp>
        <p:nvSpPr>
          <p:cNvPr id="6" name="Стрелка вправо 5">
            <a:extLst>
              <a:ext uri="{FF2B5EF4-FFF2-40B4-BE49-F238E27FC236}">
                <a16:creationId xmlns:a16="http://schemas.microsoft.com/office/drawing/2014/main" id="{1E024779-FFCA-AE42-B044-B71E80CA23C5}"/>
              </a:ext>
            </a:extLst>
          </p:cNvPr>
          <p:cNvSpPr/>
          <p:nvPr/>
        </p:nvSpPr>
        <p:spPr>
          <a:xfrm>
            <a:off x="4527417" y="2130315"/>
            <a:ext cx="1969636" cy="229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a:extLst>
              <a:ext uri="{FF2B5EF4-FFF2-40B4-BE49-F238E27FC236}">
                <a16:creationId xmlns:a16="http://schemas.microsoft.com/office/drawing/2014/main" id="{2D0B92BF-9AF6-F243-BFC1-5E2F87C2753B}"/>
              </a:ext>
            </a:extLst>
          </p:cNvPr>
          <p:cNvSpPr/>
          <p:nvPr/>
        </p:nvSpPr>
        <p:spPr>
          <a:xfrm rot="20511105" flipV="1">
            <a:off x="4434652" y="3312375"/>
            <a:ext cx="2764948" cy="283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a:extLst>
              <a:ext uri="{FF2B5EF4-FFF2-40B4-BE49-F238E27FC236}">
                <a16:creationId xmlns:a16="http://schemas.microsoft.com/office/drawing/2014/main" id="{DAD17C14-5784-1D45-824D-7CC2D92649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499016" cy="1587922"/>
          </a:xfrm>
          <a:prstGeom prst="rect">
            <a:avLst/>
          </a:prstGeom>
        </p:spPr>
      </p:pic>
    </p:spTree>
    <p:extLst>
      <p:ext uri="{BB962C8B-B14F-4D97-AF65-F5344CB8AC3E}">
        <p14:creationId xmlns:p14="http://schemas.microsoft.com/office/powerpoint/2010/main" val="272767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6D361D0-8362-2145-9C10-C2E19481BCC1}"/>
              </a:ext>
            </a:extLst>
          </p:cNvPr>
          <p:cNvSpPr/>
          <p:nvPr/>
        </p:nvSpPr>
        <p:spPr>
          <a:xfrm>
            <a:off x="247169" y="2690988"/>
            <a:ext cx="7222671" cy="3514808"/>
          </a:xfrm>
          <a:prstGeom prst="rect">
            <a:avLst/>
          </a:prstGeom>
          <a:solidFill>
            <a:schemeClr val="bg1"/>
          </a:solidFill>
        </p:spPr>
        <p:txBody>
          <a:bodyPr wrap="square">
            <a:spAutoFit/>
          </a:bodyPr>
          <a:lstStyle/>
          <a:p>
            <a:pPr>
              <a:spcBef>
                <a:spcPct val="20000"/>
              </a:spcBef>
              <a:spcAft>
                <a:spcPct val="0"/>
              </a:spcAft>
              <a:buSzPct val="75000"/>
              <a:buFont typeface="Wingdings" pitchFamily="2" charset="2"/>
              <a:buChar char="q"/>
            </a:pPr>
            <a:r>
              <a:rPr lang="ru-RU" altLang="ru-RU" sz="3200" dirty="0">
                <a:solidFill>
                  <a:srgbClr val="000066"/>
                </a:solidFill>
                <a:latin typeface="Times New Roman" pitchFamily="18" charset="0"/>
                <a:cs typeface="Times New Roman" pitchFamily="18" charset="0"/>
              </a:rPr>
              <a:t>Возникновение раковых заболеваний</a:t>
            </a:r>
          </a:p>
          <a:p>
            <a:pPr>
              <a:spcBef>
                <a:spcPct val="20000"/>
              </a:spcBef>
              <a:spcAft>
                <a:spcPct val="0"/>
              </a:spcAft>
              <a:buSzPct val="75000"/>
              <a:buFont typeface="Wingdings" pitchFamily="2" charset="2"/>
              <a:buChar char="q"/>
            </a:pPr>
            <a:r>
              <a:rPr lang="en-US" altLang="ru-RU" sz="3200" dirty="0">
                <a:solidFill>
                  <a:srgbClr val="000066"/>
                </a:solidFill>
                <a:latin typeface="Times New Roman" pitchFamily="18" charset="0"/>
                <a:cs typeface="Times New Roman" pitchFamily="18" charset="0"/>
              </a:rPr>
              <a:t> </a:t>
            </a:r>
            <a:r>
              <a:rPr lang="ru-RU" altLang="ru-RU" sz="3200" dirty="0">
                <a:solidFill>
                  <a:srgbClr val="000066"/>
                </a:solidFill>
                <a:latin typeface="Times New Roman" pitchFamily="18" charset="0"/>
                <a:cs typeface="Times New Roman" pitchFamily="18" charset="0"/>
              </a:rPr>
              <a:t>Образование генных и структурных мутаций</a:t>
            </a:r>
          </a:p>
          <a:p>
            <a:pPr>
              <a:spcBef>
                <a:spcPct val="20000"/>
              </a:spcBef>
              <a:spcAft>
                <a:spcPct val="0"/>
              </a:spcAft>
              <a:buSzPct val="75000"/>
              <a:buFont typeface="Wingdings" pitchFamily="2" charset="2"/>
              <a:buChar char="q"/>
            </a:pPr>
            <a:r>
              <a:rPr lang="ru-RU" altLang="ru-RU" sz="3200" dirty="0">
                <a:solidFill>
                  <a:srgbClr val="000066"/>
                </a:solidFill>
                <a:latin typeface="Times New Roman" pitchFamily="18" charset="0"/>
                <a:cs typeface="Times New Roman" pitchFamily="18" charset="0"/>
              </a:rPr>
              <a:t> Нарушение зрительных функций:</a:t>
            </a:r>
          </a:p>
          <a:p>
            <a:pPr lvl="1">
              <a:spcBef>
                <a:spcPct val="20000"/>
              </a:spcBef>
              <a:spcAft>
                <a:spcPct val="0"/>
              </a:spcAft>
              <a:buSzPct val="75000"/>
              <a:buFont typeface="Wingdings" pitchFamily="2" charset="2"/>
              <a:buChar char="q"/>
            </a:pPr>
            <a:r>
              <a:rPr lang="ru-RU" altLang="ru-RU" i="1" dirty="0">
                <a:solidFill>
                  <a:srgbClr val="000066"/>
                </a:solidFill>
                <a:latin typeface="Times New Roman" pitchFamily="18" charset="0"/>
                <a:cs typeface="Times New Roman" pitchFamily="18" charset="0"/>
              </a:rPr>
              <a:t>повреждение сетчатки</a:t>
            </a:r>
          </a:p>
          <a:p>
            <a:pPr lvl="1">
              <a:spcBef>
                <a:spcPct val="20000"/>
              </a:spcBef>
              <a:spcAft>
                <a:spcPct val="0"/>
              </a:spcAft>
              <a:buSzPct val="75000"/>
              <a:buFont typeface="Wingdings" pitchFamily="2" charset="2"/>
              <a:buChar char="q"/>
            </a:pPr>
            <a:r>
              <a:rPr lang="ru-RU" altLang="ru-RU" i="1" dirty="0">
                <a:solidFill>
                  <a:srgbClr val="000066"/>
                </a:solidFill>
                <a:latin typeface="Times New Roman" pitchFamily="18" charset="0"/>
                <a:cs typeface="Times New Roman" pitchFamily="18" charset="0"/>
              </a:rPr>
              <a:t>формирование катаракты</a:t>
            </a:r>
            <a:endParaRPr lang="en-US" altLang="ru-RU" i="1" dirty="0">
              <a:solidFill>
                <a:srgbClr val="000066"/>
              </a:solidFill>
              <a:latin typeface="Times New Roman" pitchFamily="18" charset="0"/>
              <a:cs typeface="Times New Roman" pitchFamily="18" charset="0"/>
            </a:endParaRPr>
          </a:p>
          <a:p>
            <a:pPr>
              <a:spcBef>
                <a:spcPct val="20000"/>
              </a:spcBef>
              <a:spcAft>
                <a:spcPct val="0"/>
              </a:spcAft>
              <a:buSzPct val="75000"/>
              <a:buFont typeface="Wingdings" pitchFamily="2" charset="2"/>
              <a:buChar char="q"/>
            </a:pPr>
            <a:r>
              <a:rPr lang="ru-RU" altLang="ru-RU" sz="3200" dirty="0">
                <a:solidFill>
                  <a:srgbClr val="000066"/>
                </a:solidFill>
                <a:latin typeface="Times New Roman" pitchFamily="18" charset="0"/>
                <a:cs typeface="Times New Roman" pitchFamily="18" charset="0"/>
              </a:rPr>
              <a:t> Нарушения функций ЦНС</a:t>
            </a:r>
            <a:endParaRPr lang="ru-RU" dirty="0"/>
          </a:p>
        </p:txBody>
      </p:sp>
      <p:pic>
        <p:nvPicPr>
          <p:cNvPr id="3" name="Рисунок 2">
            <a:extLst>
              <a:ext uri="{FF2B5EF4-FFF2-40B4-BE49-F238E27FC236}">
                <a16:creationId xmlns:a16="http://schemas.microsoft.com/office/drawing/2014/main" id="{E7975834-532B-764D-8230-FBF14ECEB2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82343" y="440871"/>
            <a:ext cx="3588889" cy="289780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http://www.latoro.ru/oboi/misc/19069-oboi-mozg.jpg">
            <a:extLst>
              <a:ext uri="{FF2B5EF4-FFF2-40B4-BE49-F238E27FC236}">
                <a16:creationId xmlns:a16="http://schemas.microsoft.com/office/drawing/2014/main" id="{502DCA05-1A08-A04C-B0F7-11E3B461774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14447" y="3788230"/>
            <a:ext cx="3415553" cy="245667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0493EFEF-E70A-B94F-A853-F2C41AE13C2C}"/>
              </a:ext>
            </a:extLst>
          </p:cNvPr>
          <p:cNvSpPr/>
          <p:nvPr/>
        </p:nvSpPr>
        <p:spPr>
          <a:xfrm>
            <a:off x="794657" y="329978"/>
            <a:ext cx="6096000" cy="1938992"/>
          </a:xfrm>
          <a:prstGeom prst="rect">
            <a:avLst/>
          </a:prstGeom>
        </p:spPr>
        <p:txBody>
          <a:bodyPr>
            <a:spAutoFit/>
          </a:bodyPr>
          <a:lstStyle/>
          <a:p>
            <a:pPr algn="ctr"/>
            <a:r>
              <a:rPr lang="ru-RU" sz="4000" b="1" dirty="0">
                <a:solidFill>
                  <a:schemeClr val="accent5">
                    <a:lumMod val="20000"/>
                    <a:lumOff val="80000"/>
                  </a:schemeClr>
                </a:solidFill>
              </a:rPr>
              <a:t>Последствия  воздействия тяжелых заряженных </a:t>
            </a:r>
            <a:br>
              <a:rPr lang="ru-RU" sz="4000" b="1" dirty="0">
                <a:solidFill>
                  <a:schemeClr val="accent5">
                    <a:lumMod val="20000"/>
                    <a:lumOff val="80000"/>
                  </a:schemeClr>
                </a:solidFill>
              </a:rPr>
            </a:br>
            <a:r>
              <a:rPr lang="ru-RU" sz="4000" b="1" dirty="0">
                <a:solidFill>
                  <a:schemeClr val="accent5">
                    <a:lumMod val="20000"/>
                    <a:lumOff val="80000"/>
                  </a:schemeClr>
                </a:solidFill>
              </a:rPr>
              <a:t>частиц</a:t>
            </a:r>
            <a:endParaRPr lang="ru-RU" sz="4000" dirty="0"/>
          </a:p>
        </p:txBody>
      </p:sp>
      <p:sp>
        <p:nvSpPr>
          <p:cNvPr id="6" name="TextBox 5">
            <a:extLst>
              <a:ext uri="{FF2B5EF4-FFF2-40B4-BE49-F238E27FC236}">
                <a16:creationId xmlns:a16="http://schemas.microsoft.com/office/drawing/2014/main" id="{C69F5067-0BCA-9C42-AE33-033632AA2D0E}"/>
              </a:ext>
            </a:extLst>
          </p:cNvPr>
          <p:cNvSpPr txBox="1"/>
          <p:nvPr/>
        </p:nvSpPr>
        <p:spPr>
          <a:xfrm>
            <a:off x="9209314" y="6488668"/>
            <a:ext cx="1688283" cy="369332"/>
          </a:xfrm>
          <a:prstGeom prst="rect">
            <a:avLst/>
          </a:prstGeom>
          <a:noFill/>
        </p:spPr>
        <p:txBody>
          <a:bodyPr wrap="none" rtlCol="0">
            <a:spAutoFit/>
          </a:bodyPr>
          <a:lstStyle/>
          <a:p>
            <a:r>
              <a:rPr lang="ru-RU" dirty="0">
                <a:solidFill>
                  <a:schemeClr val="bg1"/>
                </a:solidFill>
              </a:rPr>
              <a:t>Красавин, 2018</a:t>
            </a:r>
          </a:p>
        </p:txBody>
      </p:sp>
    </p:spTree>
    <p:extLst>
      <p:ext uri="{BB962C8B-B14F-4D97-AF65-F5344CB8AC3E}">
        <p14:creationId xmlns:p14="http://schemas.microsoft.com/office/powerpoint/2010/main" val="329681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5" descr="seu2">
            <a:extLst>
              <a:ext uri="{FF2B5EF4-FFF2-40B4-BE49-F238E27FC236}">
                <a16:creationId xmlns:a16="http://schemas.microsoft.com/office/drawing/2014/main" id="{3A2E3F3C-C017-7946-B77B-666F293E070B}"/>
              </a:ext>
            </a:extLst>
          </p:cNvPr>
          <p:cNvPicPr>
            <a:picLocks noChangeAspect="1" noChangeArrowheads="1"/>
          </p:cNvPicPr>
          <p:nvPr/>
        </p:nvPicPr>
        <p:blipFill>
          <a:blip r:embed="rId2" cstate="screen">
            <a:lum bright="-12000" contrast="48000"/>
            <a:extLst>
              <a:ext uri="{28A0092B-C50C-407E-A947-70E740481C1C}">
                <a14:useLocalDpi xmlns:a14="http://schemas.microsoft.com/office/drawing/2010/main"/>
              </a:ext>
            </a:extLst>
          </a:blip>
          <a:srcRect/>
          <a:stretch>
            <a:fillRect/>
          </a:stretch>
        </p:blipFill>
        <p:spPr bwMode="auto">
          <a:xfrm>
            <a:off x="2476500" y="708025"/>
            <a:ext cx="7239000" cy="5949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5" name="Rectangle 6">
            <a:extLst>
              <a:ext uri="{FF2B5EF4-FFF2-40B4-BE49-F238E27FC236}">
                <a16:creationId xmlns:a16="http://schemas.microsoft.com/office/drawing/2014/main" id="{B178FB4D-FF71-9A4E-8664-7FA7C087C046}"/>
              </a:ext>
            </a:extLst>
          </p:cNvPr>
          <p:cNvSpPr>
            <a:spLocks noChangeArrowheads="1"/>
          </p:cNvSpPr>
          <p:nvPr/>
        </p:nvSpPr>
        <p:spPr bwMode="auto">
          <a:xfrm>
            <a:off x="5459413" y="6351588"/>
            <a:ext cx="2362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3316" name="Text Box 8">
            <a:extLst>
              <a:ext uri="{FF2B5EF4-FFF2-40B4-BE49-F238E27FC236}">
                <a16:creationId xmlns:a16="http://schemas.microsoft.com/office/drawing/2014/main" id="{9BD9C135-CE80-C34F-A8D8-A25B9F6BF239}"/>
              </a:ext>
            </a:extLst>
          </p:cNvPr>
          <p:cNvSpPr txBox="1">
            <a:spLocks noChangeArrowheads="1"/>
          </p:cNvSpPr>
          <p:nvPr/>
        </p:nvSpPr>
        <p:spPr bwMode="auto">
          <a:xfrm rot="16200000">
            <a:off x="1205707" y="3163094"/>
            <a:ext cx="338931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Число сбоев в сутки </a:t>
            </a:r>
            <a:endParaRPr lang="en-US" altLang="ru-RU" sz="2400" b="1"/>
          </a:p>
        </p:txBody>
      </p:sp>
      <p:sp>
        <p:nvSpPr>
          <p:cNvPr id="13317" name="Text Box 9">
            <a:extLst>
              <a:ext uri="{FF2B5EF4-FFF2-40B4-BE49-F238E27FC236}">
                <a16:creationId xmlns:a16="http://schemas.microsoft.com/office/drawing/2014/main" id="{240A3683-5A70-C84B-9AA6-E9C11D290FFA}"/>
              </a:ext>
            </a:extLst>
          </p:cNvPr>
          <p:cNvSpPr txBox="1">
            <a:spLocks noChangeArrowheads="1"/>
          </p:cNvSpPr>
          <p:nvPr/>
        </p:nvSpPr>
        <p:spPr bwMode="auto">
          <a:xfrm>
            <a:off x="3778251" y="1893888"/>
            <a:ext cx="187642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Сбои </a:t>
            </a:r>
            <a:r>
              <a:rPr lang="en-US" altLang="ru-RU" sz="2400" b="1"/>
              <a:t>(SEE)</a:t>
            </a:r>
          </a:p>
        </p:txBody>
      </p:sp>
      <p:sp>
        <p:nvSpPr>
          <p:cNvPr id="13318" name="Text Box 10">
            <a:extLst>
              <a:ext uri="{FF2B5EF4-FFF2-40B4-BE49-F238E27FC236}">
                <a16:creationId xmlns:a16="http://schemas.microsoft.com/office/drawing/2014/main" id="{E674FB63-648A-3144-A9C1-602B3069B3D5}"/>
              </a:ext>
            </a:extLst>
          </p:cNvPr>
          <p:cNvSpPr txBox="1">
            <a:spLocks noChangeArrowheads="1"/>
          </p:cNvSpPr>
          <p:nvPr/>
        </p:nvSpPr>
        <p:spPr bwMode="auto">
          <a:xfrm>
            <a:off x="8365380" y="3581401"/>
            <a:ext cx="1158779"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400" b="1"/>
              <a:t>Поток </a:t>
            </a:r>
          </a:p>
          <a:p>
            <a:pPr algn="ctr" eaLnBrk="1" hangingPunct="1">
              <a:spcBef>
                <a:spcPct val="0"/>
              </a:spcBef>
              <a:buFontTx/>
              <a:buNone/>
            </a:pPr>
            <a:r>
              <a:rPr lang="ru-RU" altLang="ru-RU" sz="2400" b="1"/>
              <a:t>ГКЛ</a:t>
            </a:r>
            <a:endParaRPr lang="en-US" altLang="ru-RU" sz="2400" b="1"/>
          </a:p>
        </p:txBody>
      </p:sp>
      <p:sp>
        <p:nvSpPr>
          <p:cNvPr id="13319" name="Line 11">
            <a:extLst>
              <a:ext uri="{FF2B5EF4-FFF2-40B4-BE49-F238E27FC236}">
                <a16:creationId xmlns:a16="http://schemas.microsoft.com/office/drawing/2014/main" id="{6D87B50A-DCCC-0F4D-9DFE-C9A8B462964E}"/>
              </a:ext>
            </a:extLst>
          </p:cNvPr>
          <p:cNvSpPr>
            <a:spLocks noChangeShapeType="1"/>
          </p:cNvSpPr>
          <p:nvPr/>
        </p:nvSpPr>
        <p:spPr bwMode="auto">
          <a:xfrm>
            <a:off x="4343401" y="2301876"/>
            <a:ext cx="550863" cy="2444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20" name="Line 12">
            <a:extLst>
              <a:ext uri="{FF2B5EF4-FFF2-40B4-BE49-F238E27FC236}">
                <a16:creationId xmlns:a16="http://schemas.microsoft.com/office/drawing/2014/main" id="{AF646E68-11B3-454D-9B91-E4C82CDDE0A0}"/>
              </a:ext>
            </a:extLst>
          </p:cNvPr>
          <p:cNvSpPr>
            <a:spLocks noChangeShapeType="1"/>
          </p:cNvSpPr>
          <p:nvPr/>
        </p:nvSpPr>
        <p:spPr bwMode="auto">
          <a:xfrm flipH="1" flipV="1">
            <a:off x="8763000" y="2590800"/>
            <a:ext cx="1524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21" name="Rectangle 13">
            <a:extLst>
              <a:ext uri="{FF2B5EF4-FFF2-40B4-BE49-F238E27FC236}">
                <a16:creationId xmlns:a16="http://schemas.microsoft.com/office/drawing/2014/main" id="{79D6505B-C492-FE4D-A027-254CFADEAFA9}"/>
              </a:ext>
            </a:extLst>
          </p:cNvPr>
          <p:cNvSpPr>
            <a:spLocks noChangeArrowheads="1"/>
          </p:cNvSpPr>
          <p:nvPr/>
        </p:nvSpPr>
        <p:spPr bwMode="auto">
          <a:xfrm>
            <a:off x="3810000" y="4724400"/>
            <a:ext cx="4572000"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800" dirty="0"/>
          </a:p>
        </p:txBody>
      </p:sp>
      <p:sp>
        <p:nvSpPr>
          <p:cNvPr id="13322" name="Rectangle 14">
            <a:extLst>
              <a:ext uri="{FF2B5EF4-FFF2-40B4-BE49-F238E27FC236}">
                <a16:creationId xmlns:a16="http://schemas.microsoft.com/office/drawing/2014/main" id="{6CFDC545-A2E2-6E48-9A79-048240A9DA8F}"/>
              </a:ext>
            </a:extLst>
          </p:cNvPr>
          <p:cNvSpPr>
            <a:spLocks noChangeArrowheads="1"/>
          </p:cNvSpPr>
          <p:nvPr/>
        </p:nvSpPr>
        <p:spPr bwMode="auto">
          <a:xfrm>
            <a:off x="4038600" y="1295400"/>
            <a:ext cx="12954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3323" name="Rectangle 15">
            <a:extLst>
              <a:ext uri="{FF2B5EF4-FFF2-40B4-BE49-F238E27FC236}">
                <a16:creationId xmlns:a16="http://schemas.microsoft.com/office/drawing/2014/main" id="{2620B580-833C-2549-8E48-53FFFD3034B3}"/>
              </a:ext>
            </a:extLst>
          </p:cNvPr>
          <p:cNvSpPr>
            <a:spLocks noChangeArrowheads="1"/>
          </p:cNvSpPr>
          <p:nvPr/>
        </p:nvSpPr>
        <p:spPr bwMode="auto">
          <a:xfrm>
            <a:off x="7848600" y="1219200"/>
            <a:ext cx="12192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3324" name="Rectangle 22">
            <a:extLst>
              <a:ext uri="{FF2B5EF4-FFF2-40B4-BE49-F238E27FC236}">
                <a16:creationId xmlns:a16="http://schemas.microsoft.com/office/drawing/2014/main" id="{793B051A-89BD-124F-A28F-7835FCA9D458}"/>
              </a:ext>
            </a:extLst>
          </p:cNvPr>
          <p:cNvSpPr>
            <a:spLocks noChangeArrowheads="1"/>
          </p:cNvSpPr>
          <p:nvPr/>
        </p:nvSpPr>
        <p:spPr bwMode="auto">
          <a:xfrm>
            <a:off x="9029700" y="6113464"/>
            <a:ext cx="685800" cy="211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3325" name="Text Box 24">
            <a:extLst>
              <a:ext uri="{FF2B5EF4-FFF2-40B4-BE49-F238E27FC236}">
                <a16:creationId xmlns:a16="http://schemas.microsoft.com/office/drawing/2014/main" id="{82AFF76F-C761-D640-88D1-54A463D7A6BF}"/>
              </a:ext>
            </a:extLst>
          </p:cNvPr>
          <p:cNvSpPr txBox="1">
            <a:spLocks noChangeArrowheads="1"/>
          </p:cNvSpPr>
          <p:nvPr/>
        </p:nvSpPr>
        <p:spPr bwMode="auto">
          <a:xfrm>
            <a:off x="8340725" y="6216650"/>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Годы</a:t>
            </a:r>
            <a:endParaRPr lang="en-US" altLang="ru-RU" sz="2400" b="1"/>
          </a:p>
        </p:txBody>
      </p:sp>
      <p:sp>
        <p:nvSpPr>
          <p:cNvPr id="13326" name="Text Box 26">
            <a:extLst>
              <a:ext uri="{FF2B5EF4-FFF2-40B4-BE49-F238E27FC236}">
                <a16:creationId xmlns:a16="http://schemas.microsoft.com/office/drawing/2014/main" id="{F8ED0305-CF45-F447-B0B4-8818260F24E1}"/>
              </a:ext>
            </a:extLst>
          </p:cNvPr>
          <p:cNvSpPr txBox="1">
            <a:spLocks noChangeArrowheads="1"/>
          </p:cNvSpPr>
          <p:nvPr/>
        </p:nvSpPr>
        <p:spPr bwMode="auto">
          <a:xfrm>
            <a:off x="4262439" y="5018088"/>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Минимум СА</a:t>
            </a:r>
            <a:endParaRPr lang="en-US" altLang="ru-RU" sz="2400" b="1"/>
          </a:p>
        </p:txBody>
      </p:sp>
      <p:sp>
        <p:nvSpPr>
          <p:cNvPr id="13327" name="Rectangle 27">
            <a:extLst>
              <a:ext uri="{FF2B5EF4-FFF2-40B4-BE49-F238E27FC236}">
                <a16:creationId xmlns:a16="http://schemas.microsoft.com/office/drawing/2014/main" id="{BEDF57E2-280A-FE4A-8633-D2D9D5964475}"/>
              </a:ext>
            </a:extLst>
          </p:cNvPr>
          <p:cNvSpPr>
            <a:spLocks noChangeArrowheads="1"/>
          </p:cNvSpPr>
          <p:nvPr/>
        </p:nvSpPr>
        <p:spPr bwMode="auto">
          <a:xfrm>
            <a:off x="7073901" y="5037138"/>
            <a:ext cx="2263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b="1"/>
              <a:t>Максимум СА</a:t>
            </a:r>
            <a:endParaRPr lang="en-US" altLang="ru-RU" sz="2400" b="1"/>
          </a:p>
        </p:txBody>
      </p:sp>
      <p:sp>
        <p:nvSpPr>
          <p:cNvPr id="13328" name="Line 28">
            <a:extLst>
              <a:ext uri="{FF2B5EF4-FFF2-40B4-BE49-F238E27FC236}">
                <a16:creationId xmlns:a16="http://schemas.microsoft.com/office/drawing/2014/main" id="{38D152B1-C16E-614F-86CB-4BDCB05EF66B}"/>
              </a:ext>
            </a:extLst>
          </p:cNvPr>
          <p:cNvSpPr>
            <a:spLocks noChangeShapeType="1"/>
          </p:cNvSpPr>
          <p:nvPr/>
        </p:nvSpPr>
        <p:spPr bwMode="auto">
          <a:xfrm flipH="1" flipV="1">
            <a:off x="5624513" y="1893888"/>
            <a:ext cx="30162" cy="3009900"/>
          </a:xfrm>
          <a:prstGeom prst="line">
            <a:avLst/>
          </a:prstGeom>
          <a:noFill/>
          <a:ln w="762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29" name="Line 29">
            <a:extLst>
              <a:ext uri="{FF2B5EF4-FFF2-40B4-BE49-F238E27FC236}">
                <a16:creationId xmlns:a16="http://schemas.microsoft.com/office/drawing/2014/main" id="{5375C97F-8F4A-E44E-9377-B7301DE1B664}"/>
              </a:ext>
            </a:extLst>
          </p:cNvPr>
          <p:cNvSpPr>
            <a:spLocks noChangeShapeType="1"/>
          </p:cNvSpPr>
          <p:nvPr/>
        </p:nvSpPr>
        <p:spPr bwMode="auto">
          <a:xfrm flipV="1">
            <a:off x="7386638" y="1981200"/>
            <a:ext cx="17462" cy="2979738"/>
          </a:xfrm>
          <a:prstGeom prst="line">
            <a:avLst/>
          </a:prstGeom>
          <a:noFill/>
          <a:ln w="762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pic>
        <p:nvPicPr>
          <p:cNvPr id="13330" name="Рисунок 2">
            <a:extLst>
              <a:ext uri="{FF2B5EF4-FFF2-40B4-BE49-F238E27FC236}">
                <a16:creationId xmlns:a16="http://schemas.microsoft.com/office/drawing/2014/main" id="{18012E62-4E77-154A-826C-0C1090B243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9362" y="662662"/>
            <a:ext cx="1339175" cy="1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2" descr="A:\Untitled-1.jpg">
            <a:extLst>
              <a:ext uri="{FF2B5EF4-FFF2-40B4-BE49-F238E27FC236}">
                <a16:creationId xmlns:a16="http://schemas.microsoft.com/office/drawing/2014/main" id="{869E9499-2334-3748-9C91-7ED90DE82234}"/>
              </a:ext>
            </a:extLst>
          </p:cNvPr>
          <p:cNvPicPr>
            <a:picLocks noChangeAspect="1" noChangeArrowheads="1"/>
          </p:cNvPicPr>
          <p:nvPr/>
        </p:nvPicPr>
        <p:blipFill>
          <a:blip r:embed="rId4" cstate="screen">
            <a:lum contrast="48000"/>
            <a:extLst>
              <a:ext uri="{28A0092B-C50C-407E-A947-70E740481C1C}">
                <a14:useLocalDpi xmlns:a14="http://schemas.microsoft.com/office/drawing/2010/main"/>
              </a:ext>
            </a:extLst>
          </a:blip>
          <a:srcRect/>
          <a:stretch>
            <a:fillRect/>
          </a:stretch>
        </p:blipFill>
        <p:spPr bwMode="auto">
          <a:xfrm>
            <a:off x="5019471" y="662471"/>
            <a:ext cx="1354341" cy="129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a:extLst>
              <a:ext uri="{FF2B5EF4-FFF2-40B4-BE49-F238E27FC236}">
                <a16:creationId xmlns:a16="http://schemas.microsoft.com/office/drawing/2014/main" id="{BBE21C2F-E28A-8949-9DC3-84FF2781225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0819" y="1280281"/>
            <a:ext cx="2233572" cy="174773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A:\Untitled-1.jpg">
            <a:extLst>
              <a:ext uri="{FF2B5EF4-FFF2-40B4-BE49-F238E27FC236}">
                <a16:creationId xmlns:a16="http://schemas.microsoft.com/office/drawing/2014/main" id="{9EDC82EA-2B3B-2C4A-BA28-2B940892BB13}"/>
              </a:ext>
            </a:extLst>
          </p:cNvPr>
          <p:cNvPicPr>
            <a:picLocks noChangeAspect="1" noChangeArrowheads="1"/>
          </p:cNvPicPr>
          <p:nvPr/>
        </p:nvPicPr>
        <p:blipFill>
          <a:blip r:embed="rId4" cstate="screen">
            <a:lum contrast="48000"/>
            <a:extLst>
              <a:ext uri="{28A0092B-C50C-407E-A947-70E740481C1C}">
                <a14:useLocalDpi xmlns:a14="http://schemas.microsoft.com/office/drawing/2010/main"/>
              </a:ext>
            </a:extLst>
          </a:blip>
          <a:srcRect/>
          <a:stretch>
            <a:fillRect/>
          </a:stretch>
        </p:blipFill>
        <p:spPr bwMode="auto">
          <a:xfrm>
            <a:off x="8498731" y="678684"/>
            <a:ext cx="1354341" cy="129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a:extLst>
              <a:ext uri="{FF2B5EF4-FFF2-40B4-BE49-F238E27FC236}">
                <a16:creationId xmlns:a16="http://schemas.microsoft.com/office/drawing/2014/main" id="{8D9D3717-EC4D-3B4C-A470-890051F0C521}"/>
              </a:ext>
            </a:extLst>
          </p:cNvPr>
          <p:cNvSpPr/>
          <p:nvPr/>
        </p:nvSpPr>
        <p:spPr>
          <a:xfrm>
            <a:off x="1525190" y="0"/>
            <a:ext cx="9685665" cy="646331"/>
          </a:xfrm>
          <a:prstGeom prst="rect">
            <a:avLst/>
          </a:prstGeom>
        </p:spPr>
        <p:txBody>
          <a:bodyPr wrap="none">
            <a:spAutoFit/>
          </a:bodyPr>
          <a:lstStyle/>
          <a:p>
            <a:pPr>
              <a:spcBef>
                <a:spcPct val="0"/>
              </a:spcBef>
            </a:pPr>
            <a:r>
              <a:rPr lang="ru-RU" altLang="ru-RU" sz="3600" b="1" dirty="0">
                <a:solidFill>
                  <a:schemeClr val="accent5">
                    <a:lumMod val="20000"/>
                    <a:lumOff val="80000"/>
                  </a:schemeClr>
                </a:solidFill>
              </a:rPr>
              <a:t>Эффекты воздействия ТЗЧ/ГКЛ на микрочипы</a:t>
            </a:r>
          </a:p>
        </p:txBody>
      </p:sp>
      <p:sp>
        <p:nvSpPr>
          <p:cNvPr id="23" name="Line 29">
            <a:extLst>
              <a:ext uri="{FF2B5EF4-FFF2-40B4-BE49-F238E27FC236}">
                <a16:creationId xmlns:a16="http://schemas.microsoft.com/office/drawing/2014/main" id="{C05457E1-B7C1-CE48-9D78-92F8225AC66F}"/>
              </a:ext>
            </a:extLst>
          </p:cNvPr>
          <p:cNvSpPr>
            <a:spLocks noChangeShapeType="1"/>
          </p:cNvSpPr>
          <p:nvPr/>
        </p:nvSpPr>
        <p:spPr bwMode="auto">
          <a:xfrm flipV="1">
            <a:off x="9220881" y="1986643"/>
            <a:ext cx="17462" cy="2979738"/>
          </a:xfrm>
          <a:prstGeom prst="line">
            <a:avLst/>
          </a:prstGeom>
          <a:noFill/>
          <a:ln w="762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3" name="TextBox 2">
            <a:extLst>
              <a:ext uri="{FF2B5EF4-FFF2-40B4-BE49-F238E27FC236}">
                <a16:creationId xmlns:a16="http://schemas.microsoft.com/office/drawing/2014/main" id="{707DA09C-5BD5-FB4D-B64A-949B645B0849}"/>
              </a:ext>
            </a:extLst>
          </p:cNvPr>
          <p:cNvSpPr txBox="1"/>
          <p:nvPr/>
        </p:nvSpPr>
        <p:spPr>
          <a:xfrm rot="20503455">
            <a:off x="261257" y="4098471"/>
            <a:ext cx="11900758" cy="646331"/>
          </a:xfrm>
          <a:prstGeom prst="rect">
            <a:avLst/>
          </a:prstGeom>
          <a:solidFill>
            <a:schemeClr val="accent4">
              <a:lumMod val="40000"/>
              <a:lumOff val="60000"/>
            </a:schemeClr>
          </a:solidFill>
        </p:spPr>
        <p:txBody>
          <a:bodyPr wrap="none" rtlCol="0">
            <a:spAutoFit/>
          </a:bodyPr>
          <a:lstStyle/>
          <a:p>
            <a:r>
              <a:rPr lang="ru-RU" sz="3600" b="1" dirty="0"/>
              <a:t>Микрочип как индикатор биологических последствий ТЗЧ</a:t>
            </a:r>
          </a:p>
        </p:txBody>
      </p:sp>
    </p:spTree>
    <p:extLst>
      <p:ext uri="{BB962C8B-B14F-4D97-AF65-F5344CB8AC3E}">
        <p14:creationId xmlns:p14="http://schemas.microsoft.com/office/powerpoint/2010/main" val="35592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3B123C0-AF35-4E4C-930D-AE856CFA7391}"/>
              </a:ext>
            </a:extLst>
          </p:cNvPr>
          <p:cNvSpPr>
            <a:spLocks noGrp="1" noChangeArrowheads="1"/>
          </p:cNvSpPr>
          <p:nvPr>
            <p:ph type="title"/>
          </p:nvPr>
        </p:nvSpPr>
        <p:spPr>
          <a:xfrm>
            <a:off x="979714" y="2351314"/>
            <a:ext cx="9042825" cy="337819"/>
          </a:xfrm>
          <a:solidFill>
            <a:schemeClr val="tx1"/>
          </a:solidFill>
        </p:spPr>
        <p:txBody>
          <a:bodyPr>
            <a:normAutofit fontScale="90000"/>
          </a:bodyPr>
          <a:lstStyle/>
          <a:p>
            <a:pPr algn="ctr" eaLnBrk="1" hangingPunct="1"/>
            <a:r>
              <a:rPr lang="ru-RU" altLang="ru-RU" sz="6000" b="1" dirty="0">
                <a:solidFill>
                  <a:schemeClr val="accent5">
                    <a:lumMod val="20000"/>
                    <a:lumOff val="80000"/>
                  </a:schemeClr>
                </a:solidFill>
              </a:rPr>
              <a:t>Макроскопические энергии космических лучей соответствуют….</a:t>
            </a:r>
            <a:br>
              <a:rPr lang="en-US" altLang="ru-RU" sz="3600" b="1" dirty="0">
                <a:solidFill>
                  <a:schemeClr val="accent5">
                    <a:lumMod val="20000"/>
                    <a:lumOff val="80000"/>
                  </a:schemeClr>
                </a:solidFill>
              </a:rPr>
            </a:br>
            <a:br>
              <a:rPr lang="ru-RU" altLang="ru-RU" sz="4000" b="1" dirty="0">
                <a:solidFill>
                  <a:schemeClr val="bg1"/>
                </a:solidFill>
              </a:rPr>
            </a:br>
            <a:br>
              <a:rPr lang="ru-RU" altLang="ru-RU" sz="4000" b="1" dirty="0">
                <a:solidFill>
                  <a:schemeClr val="bg1"/>
                </a:solidFill>
              </a:rPr>
            </a:br>
            <a:br>
              <a:rPr lang="ru-RU" altLang="ru-RU" sz="4000" b="1" dirty="0"/>
            </a:br>
            <a:br>
              <a:rPr lang="ru-RU" altLang="ru-RU" sz="4000" b="1" dirty="0"/>
            </a:br>
            <a:r>
              <a:rPr lang="en-US" altLang="ru-RU" sz="4000" b="1" dirty="0">
                <a:solidFill>
                  <a:schemeClr val="bg1"/>
                </a:solidFill>
              </a:rPr>
              <a:t>~ 10 J</a:t>
            </a:r>
            <a:r>
              <a:rPr lang="ru-RU" altLang="ru-RU" sz="4000" b="1" dirty="0">
                <a:solidFill>
                  <a:schemeClr val="bg1"/>
                </a:solidFill>
              </a:rPr>
              <a:t> </a:t>
            </a:r>
            <a:r>
              <a:rPr lang="en-US" altLang="ru-RU" sz="4000" b="1" dirty="0">
                <a:solidFill>
                  <a:schemeClr val="bg1"/>
                </a:solidFill>
              </a:rPr>
              <a:t>~ 10</a:t>
            </a:r>
            <a:r>
              <a:rPr lang="en-US" altLang="ru-RU" sz="4000" b="1" baseline="30000" dirty="0">
                <a:solidFill>
                  <a:schemeClr val="bg1"/>
                </a:solidFill>
              </a:rPr>
              <a:t>20</a:t>
            </a:r>
            <a:r>
              <a:rPr lang="en-US" altLang="ru-RU" sz="4000" b="1" dirty="0">
                <a:solidFill>
                  <a:schemeClr val="bg1"/>
                </a:solidFill>
              </a:rPr>
              <a:t> </a:t>
            </a:r>
            <a:r>
              <a:rPr lang="ru-RU" altLang="ru-RU" sz="4000" b="1" dirty="0">
                <a:solidFill>
                  <a:schemeClr val="bg1"/>
                </a:solidFill>
              </a:rPr>
              <a:t>эВ</a:t>
            </a:r>
            <a:r>
              <a:rPr lang="ru-RU" altLang="ru-RU" sz="4000" dirty="0"/>
              <a:t> </a:t>
            </a:r>
          </a:p>
        </p:txBody>
      </p:sp>
      <p:pic>
        <p:nvPicPr>
          <p:cNvPr id="44035" name="Picture 3">
            <a:extLst>
              <a:ext uri="{FF2B5EF4-FFF2-40B4-BE49-F238E27FC236}">
                <a16:creationId xmlns:a16="http://schemas.microsoft.com/office/drawing/2014/main" id="{51B70659-EE50-AB4C-B385-9084AA7BD587}"/>
              </a:ext>
            </a:extLst>
          </p:cNvPr>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7248526" y="3711388"/>
            <a:ext cx="3914993" cy="2886262"/>
          </a:xfrm>
        </p:spPr>
      </p:pic>
      <p:sp>
        <p:nvSpPr>
          <p:cNvPr id="49156" name="Freeform 4">
            <a:extLst>
              <a:ext uri="{FF2B5EF4-FFF2-40B4-BE49-F238E27FC236}">
                <a16:creationId xmlns:a16="http://schemas.microsoft.com/office/drawing/2014/main" id="{6DD02712-7BEE-C24B-8423-34167AC4A532}"/>
              </a:ext>
            </a:extLst>
          </p:cNvPr>
          <p:cNvSpPr>
            <a:spLocks/>
          </p:cNvSpPr>
          <p:nvPr/>
        </p:nvSpPr>
        <p:spPr bwMode="auto">
          <a:xfrm>
            <a:off x="2135189" y="2420939"/>
            <a:ext cx="6408737" cy="1957387"/>
          </a:xfrm>
          <a:custGeom>
            <a:avLst/>
            <a:gdLst>
              <a:gd name="T0" fmla="*/ 2147483647 w 4385"/>
              <a:gd name="T1" fmla="*/ 2147483647 h 1286"/>
              <a:gd name="T2" fmla="*/ 2147483647 w 4385"/>
              <a:gd name="T3" fmla="*/ 2147483647 h 1286"/>
              <a:gd name="T4" fmla="*/ 2147483647 w 4385"/>
              <a:gd name="T5" fmla="*/ 2147483647 h 1286"/>
              <a:gd name="T6" fmla="*/ 2147483647 w 4385"/>
              <a:gd name="T7" fmla="*/ 2147483647 h 12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85" h="1286">
                <a:moveTo>
                  <a:pt x="4385" y="1286"/>
                </a:moveTo>
                <a:cubicBezTo>
                  <a:pt x="3678" y="749"/>
                  <a:pt x="2972" y="212"/>
                  <a:pt x="2299" y="106"/>
                </a:cubicBezTo>
                <a:cubicBezTo>
                  <a:pt x="1626" y="0"/>
                  <a:pt x="696" y="553"/>
                  <a:pt x="348" y="651"/>
                </a:cubicBezTo>
                <a:cubicBezTo>
                  <a:pt x="0" y="749"/>
                  <a:pt x="106" y="722"/>
                  <a:pt x="212" y="696"/>
                </a:cubicBezTo>
              </a:path>
            </a:pathLst>
          </a:custGeom>
          <a:noFill/>
          <a:ln w="38100" cap="flat" cmpd="sng">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157" name="Oval 5">
            <a:extLst>
              <a:ext uri="{FF2B5EF4-FFF2-40B4-BE49-F238E27FC236}">
                <a16:creationId xmlns:a16="http://schemas.microsoft.com/office/drawing/2014/main" id="{13670681-AD72-5542-8744-D894E8E1FC7A}"/>
              </a:ext>
            </a:extLst>
          </p:cNvPr>
          <p:cNvSpPr>
            <a:spLocks noChangeArrowheads="1"/>
          </p:cNvSpPr>
          <p:nvPr/>
        </p:nvSpPr>
        <p:spPr bwMode="auto">
          <a:xfrm>
            <a:off x="1992314" y="3429001"/>
            <a:ext cx="287337" cy="288925"/>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sp>
        <p:nvSpPr>
          <p:cNvPr id="44038" name="Прямоугольник 2">
            <a:extLst>
              <a:ext uri="{FF2B5EF4-FFF2-40B4-BE49-F238E27FC236}">
                <a16:creationId xmlns:a16="http://schemas.microsoft.com/office/drawing/2014/main" id="{FEF40731-B0FD-5D41-AE58-CEC4DE65203C}"/>
              </a:ext>
            </a:extLst>
          </p:cNvPr>
          <p:cNvSpPr>
            <a:spLocks noChangeArrowheads="1"/>
          </p:cNvSpPr>
          <p:nvPr/>
        </p:nvSpPr>
        <p:spPr bwMode="auto">
          <a:xfrm>
            <a:off x="1916726" y="5486895"/>
            <a:ext cx="56893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3600" b="1" dirty="0">
                <a:solidFill>
                  <a:schemeClr val="bg1"/>
                </a:solidFill>
              </a:rPr>
              <a:t>Удар Марии Шараповой</a:t>
            </a:r>
            <a:endParaRPr lang="ru-RU" altLang="ru-RU" sz="3600" dirty="0">
              <a:solidFill>
                <a:schemeClr val="bg1"/>
              </a:solidFill>
            </a:endParaRPr>
          </a:p>
        </p:txBody>
      </p:sp>
    </p:spTree>
    <p:extLst>
      <p:ext uri="{BB962C8B-B14F-4D97-AF65-F5344CB8AC3E}">
        <p14:creationId xmlns:p14="http://schemas.microsoft.com/office/powerpoint/2010/main" val="113939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linds(horizontal)">
                                      <p:cBhvr>
                                        <p:cTn id="7" dur="500"/>
                                        <p:tgtEl>
                                          <p:spTgt spid="4915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9157"/>
                                        </p:tgtEl>
                                        <p:attrNameLst>
                                          <p:attrName>style.visibility</p:attrName>
                                        </p:attrNameLst>
                                      </p:cBhvr>
                                      <p:to>
                                        <p:strVal val="visible"/>
                                      </p:to>
                                    </p:set>
                                    <p:animEffect transition="in" filter="blinds(horizontal)">
                                      <p:cBhvr>
                                        <p:cTn id="10" dur="500"/>
                                        <p:tgtEl>
                                          <p:spTgt spid="4915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9154"/>
                                        </p:tgtEl>
                                        <p:attrNameLst>
                                          <p:attrName>style.visibility</p:attrName>
                                        </p:attrNameLst>
                                      </p:cBhvr>
                                      <p:to>
                                        <p:strVal val="visible"/>
                                      </p:to>
                                    </p:set>
                                    <p:animEffect transition="in" filter="blinds(horizontal)">
                                      <p:cBhvr>
                                        <p:cTn id="15" dur="5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nimBg="1"/>
      <p:bldP spid="4915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88CF56C0-D85C-4D4F-9744-F8C39BC9F7F8}"/>
              </a:ext>
            </a:extLst>
          </p:cNvPr>
          <p:cNvSpPr>
            <a:spLocks noGrp="1" noChangeArrowheads="1"/>
          </p:cNvSpPr>
          <p:nvPr>
            <p:ph type="body" idx="4294967295"/>
          </p:nvPr>
        </p:nvSpPr>
        <p:spPr>
          <a:xfrm>
            <a:off x="3311121" y="622842"/>
            <a:ext cx="10515600" cy="728880"/>
          </a:xfrm>
        </p:spPr>
        <p:txBody>
          <a:bodyPr>
            <a:normAutofit fontScale="85000" lnSpcReduction="20000"/>
          </a:bodyPr>
          <a:lstStyle/>
          <a:p>
            <a:pPr algn="ctr">
              <a:lnSpc>
                <a:spcPct val="90000"/>
              </a:lnSpc>
              <a:buFontTx/>
              <a:buNone/>
            </a:pPr>
            <a:r>
              <a:rPr lang="ru-RU" altLang="ru-RU" sz="6600" b="1" dirty="0">
                <a:solidFill>
                  <a:schemeClr val="accent5">
                    <a:lumMod val="20000"/>
                    <a:lumOff val="80000"/>
                  </a:schemeClr>
                </a:solidFill>
              </a:rPr>
              <a:t>Выводы</a:t>
            </a:r>
          </a:p>
        </p:txBody>
      </p:sp>
      <p:pic>
        <p:nvPicPr>
          <p:cNvPr id="3" name="Рисунок 2">
            <a:extLst>
              <a:ext uri="{FF2B5EF4-FFF2-40B4-BE49-F238E27FC236}">
                <a16:creationId xmlns:a16="http://schemas.microsoft.com/office/drawing/2014/main" id="{02512FAA-E670-7B41-9D5C-DD04700300EC}"/>
              </a:ext>
            </a:extLst>
          </p:cNvPr>
          <p:cNvPicPr>
            <a:picLocks noChangeAspect="1"/>
          </p:cNvPicPr>
          <p:nvPr/>
        </p:nvPicPr>
        <p:blipFill>
          <a:blip r:embed="rId2"/>
          <a:stretch>
            <a:fillRect/>
          </a:stretch>
        </p:blipFill>
        <p:spPr>
          <a:xfrm>
            <a:off x="217485" y="242886"/>
            <a:ext cx="5254627" cy="6335006"/>
          </a:xfrm>
          <a:prstGeom prst="rect">
            <a:avLst/>
          </a:prstGeom>
        </p:spPr>
      </p:pic>
      <p:pic>
        <p:nvPicPr>
          <p:cNvPr id="6" name="Picture 4">
            <a:extLst>
              <a:ext uri="{FF2B5EF4-FFF2-40B4-BE49-F238E27FC236}">
                <a16:creationId xmlns:a16="http://schemas.microsoft.com/office/drawing/2014/main" id="{BCC52F3A-00F4-3A49-A32E-6EE44985F5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73439" y="920299"/>
            <a:ext cx="1900691" cy="152344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a:extLst>
              <a:ext uri="{FF2B5EF4-FFF2-40B4-BE49-F238E27FC236}">
                <a16:creationId xmlns:a16="http://schemas.microsoft.com/office/drawing/2014/main" id="{D2DF9199-7849-1640-BB7E-E69C74EB99FD}"/>
              </a:ext>
            </a:extLst>
          </p:cNvPr>
          <p:cNvSpPr/>
          <p:nvPr/>
        </p:nvSpPr>
        <p:spPr>
          <a:xfrm>
            <a:off x="5696853" y="2184758"/>
            <a:ext cx="5688352" cy="646331"/>
          </a:xfrm>
          <a:prstGeom prst="rect">
            <a:avLst/>
          </a:prstGeom>
        </p:spPr>
        <p:txBody>
          <a:bodyPr wrap="none">
            <a:spAutoFit/>
          </a:bodyPr>
          <a:lstStyle/>
          <a:p>
            <a:pPr algn="ctr">
              <a:lnSpc>
                <a:spcPct val="90000"/>
              </a:lnSpc>
              <a:buFontTx/>
              <a:buNone/>
            </a:pPr>
            <a:r>
              <a:rPr lang="ru-RU" altLang="ru-RU" sz="4000" b="1" dirty="0">
                <a:solidFill>
                  <a:schemeClr val="bg1"/>
                </a:solidFill>
              </a:rPr>
              <a:t>Опасно лететь на Марс ?</a:t>
            </a:r>
          </a:p>
        </p:txBody>
      </p:sp>
      <p:sp>
        <p:nvSpPr>
          <p:cNvPr id="4" name="Прямоугольник 3">
            <a:extLst>
              <a:ext uri="{FF2B5EF4-FFF2-40B4-BE49-F238E27FC236}">
                <a16:creationId xmlns:a16="http://schemas.microsoft.com/office/drawing/2014/main" id="{D73F6D93-D829-3F43-928F-F4FB5CB08E78}"/>
              </a:ext>
            </a:extLst>
          </p:cNvPr>
          <p:cNvSpPr/>
          <p:nvPr/>
        </p:nvSpPr>
        <p:spPr>
          <a:xfrm>
            <a:off x="8092673" y="4033436"/>
            <a:ext cx="1135247" cy="1006429"/>
          </a:xfrm>
          <a:prstGeom prst="rect">
            <a:avLst/>
          </a:prstGeom>
        </p:spPr>
        <p:txBody>
          <a:bodyPr wrap="none">
            <a:spAutoFit/>
          </a:bodyPr>
          <a:lstStyle/>
          <a:p>
            <a:pPr algn="ctr">
              <a:lnSpc>
                <a:spcPct val="90000"/>
              </a:lnSpc>
              <a:buFontTx/>
              <a:buNone/>
            </a:pPr>
            <a:r>
              <a:rPr lang="ru-RU" altLang="ru-RU" sz="6600" dirty="0">
                <a:solidFill>
                  <a:schemeClr val="accent4">
                    <a:lumMod val="20000"/>
                    <a:lumOff val="80000"/>
                  </a:schemeClr>
                </a:solidFill>
              </a:rPr>
              <a:t>Да</a:t>
            </a:r>
          </a:p>
        </p:txBody>
      </p:sp>
    </p:spTree>
    <p:extLst>
      <p:ext uri="{BB962C8B-B14F-4D97-AF65-F5344CB8AC3E}">
        <p14:creationId xmlns:p14="http://schemas.microsoft.com/office/powerpoint/2010/main" val="428166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blinds(horizontal)">
                                      <p:cBhvr>
                                        <p:cTn id="7" dur="5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88CF56C0-D85C-4D4F-9744-F8C39BC9F7F8}"/>
              </a:ext>
            </a:extLst>
          </p:cNvPr>
          <p:cNvSpPr>
            <a:spLocks noGrp="1" noChangeArrowheads="1"/>
          </p:cNvSpPr>
          <p:nvPr>
            <p:ph type="body" idx="4294967295"/>
          </p:nvPr>
        </p:nvSpPr>
        <p:spPr>
          <a:xfrm>
            <a:off x="794657" y="2173968"/>
            <a:ext cx="10515600" cy="4351338"/>
          </a:xfrm>
        </p:spPr>
        <p:txBody>
          <a:bodyPr/>
          <a:lstStyle/>
          <a:p>
            <a:pPr algn="ctr">
              <a:lnSpc>
                <a:spcPct val="90000"/>
              </a:lnSpc>
            </a:pPr>
            <a:endParaRPr lang="en-US" altLang="ru-RU" b="1" dirty="0">
              <a:solidFill>
                <a:schemeClr val="bg1"/>
              </a:solidFill>
            </a:endParaRPr>
          </a:p>
          <a:p>
            <a:pPr algn="ctr">
              <a:lnSpc>
                <a:spcPct val="90000"/>
              </a:lnSpc>
              <a:buFontTx/>
              <a:buNone/>
            </a:pPr>
            <a:r>
              <a:rPr lang="ru-RU" altLang="ru-RU" sz="4000" b="1" dirty="0">
                <a:solidFill>
                  <a:schemeClr val="accent5">
                    <a:lumMod val="20000"/>
                    <a:lumOff val="80000"/>
                  </a:schemeClr>
                </a:solidFill>
              </a:rPr>
              <a:t>Нет орбит, областей пространства и интервалов времени, которые были бы абсолютно </a:t>
            </a:r>
            <a:r>
              <a:rPr lang="ru-RU" altLang="ru-RU" sz="4000" b="1" dirty="0" err="1">
                <a:solidFill>
                  <a:schemeClr val="accent5">
                    <a:lumMod val="20000"/>
                    <a:lumOff val="80000"/>
                  </a:schemeClr>
                </a:solidFill>
              </a:rPr>
              <a:t>радиационно</a:t>
            </a:r>
            <a:r>
              <a:rPr lang="ru-RU" altLang="ru-RU" sz="4000" b="1" dirty="0">
                <a:solidFill>
                  <a:schemeClr val="accent5">
                    <a:lumMod val="20000"/>
                    <a:lumOff val="80000"/>
                  </a:schemeClr>
                </a:solidFill>
              </a:rPr>
              <a:t> безопасны. Проблема лишь в том, насколько мощны эти эффекты…и какова величина радиационного </a:t>
            </a:r>
          </a:p>
          <a:p>
            <a:pPr algn="ctr">
              <a:lnSpc>
                <a:spcPct val="90000"/>
              </a:lnSpc>
              <a:buFontTx/>
              <a:buNone/>
            </a:pPr>
            <a:r>
              <a:rPr lang="ru-RU" altLang="ru-RU" sz="4000" b="1" dirty="0">
                <a:solidFill>
                  <a:schemeClr val="accent5">
                    <a:lumMod val="20000"/>
                    <a:lumOff val="80000"/>
                  </a:schemeClr>
                </a:solidFill>
              </a:rPr>
              <a:t>риска….</a:t>
            </a:r>
          </a:p>
        </p:txBody>
      </p:sp>
      <p:pic>
        <p:nvPicPr>
          <p:cNvPr id="60419" name="Picture 4">
            <a:extLst>
              <a:ext uri="{FF2B5EF4-FFF2-40B4-BE49-F238E27FC236}">
                <a16:creationId xmlns:a16="http://schemas.microsoft.com/office/drawing/2014/main" id="{C7D382F7-27AB-E648-8524-1FB947D65EE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7938" y="363086"/>
            <a:ext cx="1900691" cy="152344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67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88CF56C0-D85C-4D4F-9744-F8C39BC9F7F8}"/>
              </a:ext>
            </a:extLst>
          </p:cNvPr>
          <p:cNvSpPr>
            <a:spLocks noGrp="1" noChangeArrowheads="1"/>
          </p:cNvSpPr>
          <p:nvPr>
            <p:ph type="body" idx="4294967295"/>
          </p:nvPr>
        </p:nvSpPr>
        <p:spPr>
          <a:xfrm>
            <a:off x="794657" y="2173968"/>
            <a:ext cx="10515600" cy="4351338"/>
          </a:xfrm>
        </p:spPr>
        <p:txBody>
          <a:bodyPr>
            <a:normAutofit/>
          </a:bodyPr>
          <a:lstStyle/>
          <a:p>
            <a:pPr algn="ctr">
              <a:lnSpc>
                <a:spcPct val="90000"/>
              </a:lnSpc>
              <a:buFontTx/>
              <a:buNone/>
            </a:pPr>
            <a:r>
              <a:rPr lang="ru-RU" altLang="ru-RU" sz="3600" b="1" dirty="0">
                <a:solidFill>
                  <a:schemeClr val="bg1"/>
                </a:solidFill>
              </a:rPr>
              <a:t>Нужно человеку лететь на Марс ?</a:t>
            </a:r>
          </a:p>
          <a:p>
            <a:pPr algn="ctr">
              <a:lnSpc>
                <a:spcPct val="90000"/>
              </a:lnSpc>
              <a:buFontTx/>
              <a:buNone/>
            </a:pPr>
            <a:endParaRPr lang="ru-RU" altLang="ru-RU" sz="3600" b="1" dirty="0">
              <a:solidFill>
                <a:schemeClr val="bg1"/>
              </a:solidFill>
            </a:endParaRPr>
          </a:p>
          <a:p>
            <a:pPr algn="ctr">
              <a:lnSpc>
                <a:spcPct val="90000"/>
              </a:lnSpc>
              <a:buFontTx/>
              <a:buNone/>
            </a:pPr>
            <a:r>
              <a:rPr lang="ru-RU" altLang="ru-RU" sz="4400" b="1" dirty="0">
                <a:solidFill>
                  <a:schemeClr val="accent4">
                    <a:lumMod val="20000"/>
                    <a:lumOff val="80000"/>
                  </a:schemeClr>
                </a:solidFill>
              </a:rPr>
              <a:t>Если только с полетным заданием не справятся роботы.</a:t>
            </a:r>
          </a:p>
        </p:txBody>
      </p:sp>
      <p:pic>
        <p:nvPicPr>
          <p:cNvPr id="60419" name="Picture 4">
            <a:extLst>
              <a:ext uri="{FF2B5EF4-FFF2-40B4-BE49-F238E27FC236}">
                <a16:creationId xmlns:a16="http://schemas.microsoft.com/office/drawing/2014/main" id="{C7D382F7-27AB-E648-8524-1FB947D65EE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7938" y="363086"/>
            <a:ext cx="1900691" cy="152344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82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059">
                                            <p:txEl>
                                              <p:pRg st="2" end="2"/>
                                            </p:txEl>
                                          </p:spTgt>
                                        </p:tgtEl>
                                        <p:attrNameLst>
                                          <p:attrName>style.visibility</p:attrName>
                                        </p:attrNameLst>
                                      </p:cBhvr>
                                      <p:to>
                                        <p:strVal val="visible"/>
                                      </p:to>
                                    </p:set>
                                    <p:animEffect transition="in" filter="blinds(horizontal)">
                                      <p:cBhvr>
                                        <p:cTn id="7"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88CF56C0-D85C-4D4F-9744-F8C39BC9F7F8}"/>
              </a:ext>
            </a:extLst>
          </p:cNvPr>
          <p:cNvSpPr>
            <a:spLocks noGrp="1" noChangeArrowheads="1"/>
          </p:cNvSpPr>
          <p:nvPr>
            <p:ph type="body" idx="4294967295"/>
          </p:nvPr>
        </p:nvSpPr>
        <p:spPr>
          <a:xfrm>
            <a:off x="794657" y="2506662"/>
            <a:ext cx="10515600" cy="4351338"/>
          </a:xfrm>
        </p:spPr>
        <p:txBody>
          <a:bodyPr>
            <a:normAutofit/>
          </a:bodyPr>
          <a:lstStyle/>
          <a:p>
            <a:pPr algn="ctr">
              <a:lnSpc>
                <a:spcPct val="90000"/>
              </a:lnSpc>
              <a:buFontTx/>
              <a:buNone/>
            </a:pPr>
            <a:r>
              <a:rPr lang="ru-RU" altLang="ru-RU" sz="3600" b="1" dirty="0">
                <a:solidFill>
                  <a:schemeClr val="bg1"/>
                </a:solidFill>
              </a:rPr>
              <a:t>Можем ли мы создать эффективную радиационную защиту марсианского корабля?</a:t>
            </a:r>
          </a:p>
          <a:p>
            <a:pPr algn="ctr">
              <a:lnSpc>
                <a:spcPct val="90000"/>
              </a:lnSpc>
              <a:buFontTx/>
              <a:buNone/>
            </a:pPr>
            <a:endParaRPr lang="ru-RU" altLang="ru-RU" sz="3600" b="1" dirty="0">
              <a:solidFill>
                <a:schemeClr val="bg1"/>
              </a:solidFill>
            </a:endParaRPr>
          </a:p>
          <a:p>
            <a:pPr algn="ctr">
              <a:lnSpc>
                <a:spcPct val="90000"/>
              </a:lnSpc>
              <a:buFontTx/>
              <a:buNone/>
            </a:pPr>
            <a:r>
              <a:rPr lang="ru-RU" altLang="ru-RU" sz="4000" b="1" dirty="0">
                <a:solidFill>
                  <a:srgbClr val="FFFF00"/>
                </a:solidFill>
              </a:rPr>
              <a:t>НЕТ </a:t>
            </a:r>
          </a:p>
          <a:p>
            <a:pPr algn="ctr">
              <a:lnSpc>
                <a:spcPct val="90000"/>
              </a:lnSpc>
              <a:buFontTx/>
              <a:buNone/>
            </a:pPr>
            <a:endParaRPr lang="ru-RU" altLang="ru-RU" sz="3600" b="1" dirty="0">
              <a:solidFill>
                <a:schemeClr val="bg1"/>
              </a:solidFill>
            </a:endParaRPr>
          </a:p>
        </p:txBody>
      </p:sp>
      <p:pic>
        <p:nvPicPr>
          <p:cNvPr id="60419" name="Picture 4">
            <a:extLst>
              <a:ext uri="{FF2B5EF4-FFF2-40B4-BE49-F238E27FC236}">
                <a16:creationId xmlns:a16="http://schemas.microsoft.com/office/drawing/2014/main" id="{C7D382F7-27AB-E648-8524-1FB947D65EE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7938" y="363086"/>
            <a:ext cx="1900691" cy="152344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48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059">
                                            <p:txEl>
                                              <p:pRg st="2" end="2"/>
                                            </p:txEl>
                                          </p:spTgt>
                                        </p:tgtEl>
                                        <p:attrNameLst>
                                          <p:attrName>style.visibility</p:attrName>
                                        </p:attrNameLst>
                                      </p:cBhvr>
                                      <p:to>
                                        <p:strVal val="visible"/>
                                      </p:to>
                                    </p:set>
                                    <p:animEffect transition="in" filter="blinds(horizontal)">
                                      <p:cBhvr>
                                        <p:cTn id="7"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
            <a:extLst>
              <a:ext uri="{FF2B5EF4-FFF2-40B4-BE49-F238E27FC236}">
                <a16:creationId xmlns:a16="http://schemas.microsoft.com/office/drawing/2014/main" id="{4F5BEB65-5B11-8447-9F12-76B15FAAB72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12463" t="6464" r="9500" b="16220"/>
          <a:stretch>
            <a:fillRect/>
          </a:stretch>
        </p:blipFill>
        <p:spPr bwMode="auto">
          <a:xfrm>
            <a:off x="1981200" y="1295400"/>
            <a:ext cx="59436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91138" name="Oval 8">
            <a:extLst>
              <a:ext uri="{FF2B5EF4-FFF2-40B4-BE49-F238E27FC236}">
                <a16:creationId xmlns:a16="http://schemas.microsoft.com/office/drawing/2014/main" id="{7F4E86F2-0668-B84B-BCFD-34F53FA44EDD}"/>
              </a:ext>
            </a:extLst>
          </p:cNvPr>
          <p:cNvSpPr>
            <a:spLocks noChangeArrowheads="1"/>
          </p:cNvSpPr>
          <p:nvPr/>
        </p:nvSpPr>
        <p:spPr bwMode="auto">
          <a:xfrm>
            <a:off x="7315200" y="4038600"/>
            <a:ext cx="2590800" cy="25146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a:latin typeface="Arial" panose="020B0604020202020204" pitchFamily="34" charset="0"/>
            </a:endParaRPr>
          </a:p>
        </p:txBody>
      </p:sp>
      <p:sp>
        <p:nvSpPr>
          <p:cNvPr id="91139" name="Oval 10">
            <a:extLst>
              <a:ext uri="{FF2B5EF4-FFF2-40B4-BE49-F238E27FC236}">
                <a16:creationId xmlns:a16="http://schemas.microsoft.com/office/drawing/2014/main" id="{B07D4AC8-3B77-8845-8654-5A41E0774344}"/>
              </a:ext>
            </a:extLst>
          </p:cNvPr>
          <p:cNvSpPr>
            <a:spLocks noChangeArrowheads="1"/>
          </p:cNvSpPr>
          <p:nvPr/>
        </p:nvSpPr>
        <p:spPr bwMode="auto">
          <a:xfrm>
            <a:off x="8077200" y="4800600"/>
            <a:ext cx="1066800" cy="1066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a:latin typeface="Arial" panose="020B0604020202020204" pitchFamily="34" charset="0"/>
            </a:endParaRPr>
          </a:p>
        </p:txBody>
      </p:sp>
      <p:sp>
        <p:nvSpPr>
          <p:cNvPr id="91140" name="Oval 11">
            <a:extLst>
              <a:ext uri="{FF2B5EF4-FFF2-40B4-BE49-F238E27FC236}">
                <a16:creationId xmlns:a16="http://schemas.microsoft.com/office/drawing/2014/main" id="{F8E7093A-260D-8B45-91E0-98470B6E3E07}"/>
              </a:ext>
            </a:extLst>
          </p:cNvPr>
          <p:cNvSpPr>
            <a:spLocks noChangeArrowheads="1"/>
          </p:cNvSpPr>
          <p:nvPr/>
        </p:nvSpPr>
        <p:spPr bwMode="auto">
          <a:xfrm>
            <a:off x="1905000" y="5105400"/>
            <a:ext cx="1219200" cy="9144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ru-RU" altLang="ru-RU" sz="1800" b="1">
              <a:latin typeface="Arial" panose="020B0604020202020204" pitchFamily="34" charset="0"/>
            </a:endParaRPr>
          </a:p>
          <a:p>
            <a:pPr algn="ctr">
              <a:lnSpc>
                <a:spcPct val="100000"/>
              </a:lnSpc>
              <a:spcBef>
                <a:spcPct val="0"/>
              </a:spcBef>
              <a:buFontTx/>
              <a:buNone/>
            </a:pPr>
            <a:endParaRPr lang="ru-RU" altLang="ru-RU" sz="1800" b="1">
              <a:latin typeface="Arial" panose="020B0604020202020204" pitchFamily="34" charset="0"/>
            </a:endParaRPr>
          </a:p>
          <a:p>
            <a:pPr algn="ctr">
              <a:lnSpc>
                <a:spcPct val="100000"/>
              </a:lnSpc>
              <a:spcBef>
                <a:spcPct val="0"/>
              </a:spcBef>
              <a:buFontTx/>
              <a:buNone/>
            </a:pPr>
            <a:endParaRPr lang="ru-RU" altLang="ru-RU" sz="1800" b="1">
              <a:latin typeface="Arial" panose="020B0604020202020204" pitchFamily="34" charset="0"/>
            </a:endParaRPr>
          </a:p>
          <a:p>
            <a:pPr algn="ctr">
              <a:lnSpc>
                <a:spcPct val="100000"/>
              </a:lnSpc>
              <a:spcBef>
                <a:spcPct val="0"/>
              </a:spcBef>
              <a:buFontTx/>
              <a:buNone/>
            </a:pPr>
            <a:endParaRPr lang="ru-RU" altLang="ru-RU" sz="1800" b="1">
              <a:latin typeface="Arial" panose="020B0604020202020204" pitchFamily="34" charset="0"/>
            </a:endParaRPr>
          </a:p>
          <a:p>
            <a:pPr algn="ctr">
              <a:lnSpc>
                <a:spcPct val="100000"/>
              </a:lnSpc>
              <a:spcBef>
                <a:spcPct val="0"/>
              </a:spcBef>
              <a:buFontTx/>
              <a:buNone/>
            </a:pPr>
            <a:r>
              <a:rPr lang="ru-RU" altLang="ru-RU" sz="1800" b="1">
                <a:latin typeface="Arial" panose="020B0604020202020204" pitchFamily="34" charset="0"/>
              </a:rPr>
              <a:t>         </a:t>
            </a:r>
            <a:endParaRPr lang="en-US" altLang="ru-RU" sz="3200" b="1">
              <a:latin typeface="Arial" panose="020B0604020202020204" pitchFamily="34" charset="0"/>
            </a:endParaRPr>
          </a:p>
        </p:txBody>
      </p:sp>
      <p:sp>
        <p:nvSpPr>
          <p:cNvPr id="91141" name="Rectangle 12">
            <a:extLst>
              <a:ext uri="{FF2B5EF4-FFF2-40B4-BE49-F238E27FC236}">
                <a16:creationId xmlns:a16="http://schemas.microsoft.com/office/drawing/2014/main" id="{D1E844C3-1290-6C46-B9F6-BEE05E32E4A9}"/>
              </a:ext>
            </a:extLst>
          </p:cNvPr>
          <p:cNvSpPr>
            <a:spLocks noChangeArrowheads="1"/>
          </p:cNvSpPr>
          <p:nvPr/>
        </p:nvSpPr>
        <p:spPr bwMode="auto">
          <a:xfrm>
            <a:off x="2971800" y="5562600"/>
            <a:ext cx="381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ru-RU" altLang="ru-RU" sz="1800">
              <a:latin typeface="Arial" panose="020B0604020202020204" pitchFamily="34" charset="0"/>
            </a:endParaRPr>
          </a:p>
        </p:txBody>
      </p:sp>
      <p:sp>
        <p:nvSpPr>
          <p:cNvPr id="91142" name="Line 14">
            <a:extLst>
              <a:ext uri="{FF2B5EF4-FFF2-40B4-BE49-F238E27FC236}">
                <a16:creationId xmlns:a16="http://schemas.microsoft.com/office/drawing/2014/main" id="{78845B1D-0B57-854D-8DA9-485077BA32AC}"/>
              </a:ext>
            </a:extLst>
          </p:cNvPr>
          <p:cNvSpPr>
            <a:spLocks noChangeShapeType="1"/>
          </p:cNvSpPr>
          <p:nvPr/>
        </p:nvSpPr>
        <p:spPr bwMode="auto">
          <a:xfrm flipV="1">
            <a:off x="1981200" y="3810000"/>
            <a:ext cx="2514600" cy="1828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1143" name="Line 15">
            <a:extLst>
              <a:ext uri="{FF2B5EF4-FFF2-40B4-BE49-F238E27FC236}">
                <a16:creationId xmlns:a16="http://schemas.microsoft.com/office/drawing/2014/main" id="{8B67A76F-5E88-214B-868A-3DF9ED98E0AB}"/>
              </a:ext>
            </a:extLst>
          </p:cNvPr>
          <p:cNvSpPr>
            <a:spLocks noChangeShapeType="1"/>
          </p:cNvSpPr>
          <p:nvPr/>
        </p:nvSpPr>
        <p:spPr bwMode="auto">
          <a:xfrm flipV="1">
            <a:off x="1981200" y="5334000"/>
            <a:ext cx="662940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1144" name="Text Box 18">
            <a:extLst>
              <a:ext uri="{FF2B5EF4-FFF2-40B4-BE49-F238E27FC236}">
                <a16:creationId xmlns:a16="http://schemas.microsoft.com/office/drawing/2014/main" id="{642127EC-C3A2-F84D-9A87-3E98C4C3CE17}"/>
              </a:ext>
            </a:extLst>
          </p:cNvPr>
          <p:cNvSpPr txBox="1">
            <a:spLocks noChangeArrowheads="1"/>
          </p:cNvSpPr>
          <p:nvPr/>
        </p:nvSpPr>
        <p:spPr bwMode="auto">
          <a:xfrm>
            <a:off x="4724400" y="3581401"/>
            <a:ext cx="1855788" cy="461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2400" b="1">
                <a:latin typeface="Arial" panose="020B0604020202020204" pitchFamily="34" charset="0"/>
              </a:rPr>
              <a:t>B=70000Gs</a:t>
            </a:r>
          </a:p>
        </p:txBody>
      </p:sp>
      <p:sp>
        <p:nvSpPr>
          <p:cNvPr id="91145" name="Text Box 19">
            <a:extLst>
              <a:ext uri="{FF2B5EF4-FFF2-40B4-BE49-F238E27FC236}">
                <a16:creationId xmlns:a16="http://schemas.microsoft.com/office/drawing/2014/main" id="{7A0A9E7D-5B3D-0D4C-A884-08944EBE78E6}"/>
              </a:ext>
            </a:extLst>
          </p:cNvPr>
          <p:cNvSpPr txBox="1">
            <a:spLocks noChangeArrowheads="1"/>
          </p:cNvSpPr>
          <p:nvPr/>
        </p:nvSpPr>
        <p:spPr bwMode="auto">
          <a:xfrm>
            <a:off x="6005307" y="2438401"/>
            <a:ext cx="1483740" cy="830997"/>
          </a:xfrm>
          <a:prstGeom prst="rect">
            <a:avLst/>
          </a:prstGeom>
          <a:solidFill>
            <a:schemeClr val="bg1"/>
          </a:solidFill>
          <a:ln w="9525">
            <a:solidFill>
              <a:schemeClr val="tx1"/>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2400" b="1" dirty="0">
                <a:latin typeface="Arial" panose="020B0604020202020204" pitchFamily="34" charset="0"/>
              </a:rPr>
              <a:t>Топливо</a:t>
            </a:r>
          </a:p>
          <a:p>
            <a:pPr algn="ctr">
              <a:lnSpc>
                <a:spcPct val="100000"/>
              </a:lnSpc>
              <a:spcBef>
                <a:spcPct val="0"/>
              </a:spcBef>
              <a:buFontTx/>
              <a:buNone/>
            </a:pPr>
            <a:endParaRPr lang="en-US" altLang="ru-RU" sz="2400" b="1" dirty="0">
              <a:latin typeface="Arial" panose="020B0604020202020204" pitchFamily="34" charset="0"/>
            </a:endParaRPr>
          </a:p>
        </p:txBody>
      </p:sp>
      <p:sp>
        <p:nvSpPr>
          <p:cNvPr id="91146" name="Line 20">
            <a:extLst>
              <a:ext uri="{FF2B5EF4-FFF2-40B4-BE49-F238E27FC236}">
                <a16:creationId xmlns:a16="http://schemas.microsoft.com/office/drawing/2014/main" id="{9957C150-F8C7-5042-A39B-0B6B4692C35E}"/>
              </a:ext>
            </a:extLst>
          </p:cNvPr>
          <p:cNvSpPr>
            <a:spLocks noChangeShapeType="1"/>
          </p:cNvSpPr>
          <p:nvPr/>
        </p:nvSpPr>
        <p:spPr bwMode="auto">
          <a:xfrm>
            <a:off x="6477000" y="3962400"/>
            <a:ext cx="13716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1147" name="Line 21">
            <a:extLst>
              <a:ext uri="{FF2B5EF4-FFF2-40B4-BE49-F238E27FC236}">
                <a16:creationId xmlns:a16="http://schemas.microsoft.com/office/drawing/2014/main" id="{DBFAC9EF-5CB5-B94B-8B78-63E4F2A02D95}"/>
              </a:ext>
            </a:extLst>
          </p:cNvPr>
          <p:cNvSpPr>
            <a:spLocks noChangeShapeType="1"/>
          </p:cNvSpPr>
          <p:nvPr/>
        </p:nvSpPr>
        <p:spPr bwMode="auto">
          <a:xfrm flipV="1">
            <a:off x="4800600" y="3276600"/>
            <a:ext cx="228600" cy="228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1148" name="Text Box 22">
            <a:extLst>
              <a:ext uri="{FF2B5EF4-FFF2-40B4-BE49-F238E27FC236}">
                <a16:creationId xmlns:a16="http://schemas.microsoft.com/office/drawing/2014/main" id="{C7EEA050-45E3-EA42-88F8-AB3A74A94C48}"/>
              </a:ext>
            </a:extLst>
          </p:cNvPr>
          <p:cNvSpPr txBox="1">
            <a:spLocks noChangeArrowheads="1"/>
          </p:cNvSpPr>
          <p:nvPr/>
        </p:nvSpPr>
        <p:spPr bwMode="auto">
          <a:xfrm>
            <a:off x="1905000" y="5715001"/>
            <a:ext cx="2438553" cy="830997"/>
          </a:xfrm>
          <a:prstGeom prst="rect">
            <a:avLst/>
          </a:prstGeom>
          <a:solidFill>
            <a:schemeClr val="bg1"/>
          </a:solidFill>
          <a:ln w="9525">
            <a:solidFill>
              <a:schemeClr val="tx1"/>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400" b="1" dirty="0">
                <a:latin typeface="Arial" panose="020B0604020202020204" pitchFamily="34" charset="0"/>
              </a:rPr>
              <a:t>Кабина пилота</a:t>
            </a:r>
          </a:p>
          <a:p>
            <a:pPr>
              <a:lnSpc>
                <a:spcPct val="100000"/>
              </a:lnSpc>
              <a:spcBef>
                <a:spcPct val="0"/>
              </a:spcBef>
              <a:buFontTx/>
              <a:buNone/>
            </a:pPr>
            <a:r>
              <a:rPr lang="ru-RU" altLang="ru-RU" sz="2400" b="1" dirty="0">
                <a:latin typeface="Arial" panose="020B0604020202020204" pitchFamily="34" charset="0"/>
              </a:rPr>
              <a:t>         </a:t>
            </a:r>
            <a:r>
              <a:rPr lang="en-US" altLang="ru-RU" sz="2400" b="1" dirty="0">
                <a:latin typeface="Arial" panose="020B0604020202020204" pitchFamily="34" charset="0"/>
              </a:rPr>
              <a:t>B=0</a:t>
            </a:r>
          </a:p>
        </p:txBody>
      </p:sp>
      <p:sp>
        <p:nvSpPr>
          <p:cNvPr id="91149" name="Freeform 24">
            <a:extLst>
              <a:ext uri="{FF2B5EF4-FFF2-40B4-BE49-F238E27FC236}">
                <a16:creationId xmlns:a16="http://schemas.microsoft.com/office/drawing/2014/main" id="{60D24E0D-C6E7-8246-9026-4D299517AAE2}"/>
              </a:ext>
            </a:extLst>
          </p:cNvPr>
          <p:cNvSpPr>
            <a:spLocks/>
          </p:cNvSpPr>
          <p:nvPr/>
        </p:nvSpPr>
        <p:spPr bwMode="auto">
          <a:xfrm>
            <a:off x="8496300" y="2971800"/>
            <a:ext cx="1485900" cy="1828800"/>
          </a:xfrm>
          <a:custGeom>
            <a:avLst/>
            <a:gdLst>
              <a:gd name="T0" fmla="*/ 2147483646 w 936"/>
              <a:gd name="T1" fmla="*/ 0 h 1152"/>
              <a:gd name="T2" fmla="*/ 2147483646 w 936"/>
              <a:gd name="T3" fmla="*/ 2147483646 h 1152"/>
              <a:gd name="T4" fmla="*/ 2147483646 w 936"/>
              <a:gd name="T5" fmla="*/ 2147483646 h 1152"/>
              <a:gd name="T6" fmla="*/ 0 60000 65536"/>
              <a:gd name="T7" fmla="*/ 0 60000 65536"/>
              <a:gd name="T8" fmla="*/ 0 60000 65536"/>
            </a:gdLst>
            <a:ahLst/>
            <a:cxnLst>
              <a:cxn ang="T6">
                <a:pos x="T0" y="T1"/>
              </a:cxn>
              <a:cxn ang="T7">
                <a:pos x="T2" y="T3"/>
              </a:cxn>
              <a:cxn ang="T8">
                <a:pos x="T4" y="T5"/>
              </a:cxn>
            </a:cxnLst>
            <a:rect l="0" t="0" r="r" b="b"/>
            <a:pathLst>
              <a:path w="936" h="1152">
                <a:moveTo>
                  <a:pt x="216" y="0"/>
                </a:moveTo>
                <a:cubicBezTo>
                  <a:pt x="108" y="480"/>
                  <a:pt x="0" y="960"/>
                  <a:pt x="120" y="1056"/>
                </a:cubicBezTo>
                <a:cubicBezTo>
                  <a:pt x="240" y="1152"/>
                  <a:pt x="800" y="656"/>
                  <a:pt x="936" y="576"/>
                </a:cubicBezTo>
              </a:path>
            </a:pathLst>
          </a:custGeom>
          <a:noFill/>
          <a:ln w="38100" cmpd="sng">
            <a:solidFill>
              <a:schemeClr val="tx1"/>
            </a:solidFill>
            <a:prstDash val="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1150" name="Freeform 28">
            <a:extLst>
              <a:ext uri="{FF2B5EF4-FFF2-40B4-BE49-F238E27FC236}">
                <a16:creationId xmlns:a16="http://schemas.microsoft.com/office/drawing/2014/main" id="{F57DED65-28FE-2B4E-B15C-4529F7888F49}"/>
              </a:ext>
            </a:extLst>
          </p:cNvPr>
          <p:cNvSpPr>
            <a:spLocks/>
          </p:cNvSpPr>
          <p:nvPr/>
        </p:nvSpPr>
        <p:spPr bwMode="auto">
          <a:xfrm>
            <a:off x="6781800" y="5600700"/>
            <a:ext cx="965200" cy="952500"/>
          </a:xfrm>
          <a:custGeom>
            <a:avLst/>
            <a:gdLst>
              <a:gd name="T0" fmla="*/ 0 w 608"/>
              <a:gd name="T1" fmla="*/ 2147483646 h 600"/>
              <a:gd name="T2" fmla="*/ 2147483646 w 608"/>
              <a:gd name="T3" fmla="*/ 2147483646 h 600"/>
              <a:gd name="T4" fmla="*/ 2147483646 w 608"/>
              <a:gd name="T5" fmla="*/ 2147483646 h 600"/>
              <a:gd name="T6" fmla="*/ 0 60000 65536"/>
              <a:gd name="T7" fmla="*/ 0 60000 65536"/>
              <a:gd name="T8" fmla="*/ 0 60000 65536"/>
            </a:gdLst>
            <a:ahLst/>
            <a:cxnLst>
              <a:cxn ang="T6">
                <a:pos x="T0" y="T1"/>
              </a:cxn>
              <a:cxn ang="T7">
                <a:pos x="T2" y="T3"/>
              </a:cxn>
              <a:cxn ang="T8">
                <a:pos x="T4" y="T5"/>
              </a:cxn>
            </a:cxnLst>
            <a:rect l="0" t="0" r="r" b="b"/>
            <a:pathLst>
              <a:path w="608" h="600">
                <a:moveTo>
                  <a:pt x="0" y="168"/>
                </a:moveTo>
                <a:cubicBezTo>
                  <a:pt x="224" y="84"/>
                  <a:pt x="448" y="0"/>
                  <a:pt x="528" y="72"/>
                </a:cubicBezTo>
                <a:cubicBezTo>
                  <a:pt x="608" y="144"/>
                  <a:pt x="488" y="520"/>
                  <a:pt x="480" y="600"/>
                </a:cubicBezTo>
              </a:path>
            </a:pathLst>
          </a:custGeom>
          <a:noFill/>
          <a:ln w="34925"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1151" name="Freeform 30">
            <a:extLst>
              <a:ext uri="{FF2B5EF4-FFF2-40B4-BE49-F238E27FC236}">
                <a16:creationId xmlns:a16="http://schemas.microsoft.com/office/drawing/2014/main" id="{2180BD19-05A3-0645-BDB7-7D7AD3D37E5C}"/>
              </a:ext>
            </a:extLst>
          </p:cNvPr>
          <p:cNvSpPr>
            <a:spLocks/>
          </p:cNvSpPr>
          <p:nvPr/>
        </p:nvSpPr>
        <p:spPr bwMode="auto">
          <a:xfrm>
            <a:off x="9271000" y="3352800"/>
            <a:ext cx="1168400" cy="2362200"/>
          </a:xfrm>
          <a:custGeom>
            <a:avLst/>
            <a:gdLst>
              <a:gd name="T0" fmla="*/ 2147483646 w 736"/>
              <a:gd name="T1" fmla="*/ 0 h 1488"/>
              <a:gd name="T2" fmla="*/ 2147483646 w 736"/>
              <a:gd name="T3" fmla="*/ 2147483646 h 1488"/>
              <a:gd name="T4" fmla="*/ 2147483646 w 736"/>
              <a:gd name="T5" fmla="*/ 2147483646 h 1488"/>
              <a:gd name="T6" fmla="*/ 0 60000 65536"/>
              <a:gd name="T7" fmla="*/ 0 60000 65536"/>
              <a:gd name="T8" fmla="*/ 0 60000 65536"/>
            </a:gdLst>
            <a:ahLst/>
            <a:cxnLst>
              <a:cxn ang="T6">
                <a:pos x="T0" y="T1"/>
              </a:cxn>
              <a:cxn ang="T7">
                <a:pos x="T2" y="T3"/>
              </a:cxn>
              <a:cxn ang="T8">
                <a:pos x="T4" y="T5"/>
              </a:cxn>
            </a:cxnLst>
            <a:rect l="0" t="0" r="r" b="b"/>
            <a:pathLst>
              <a:path w="736" h="1488">
                <a:moveTo>
                  <a:pt x="64" y="0"/>
                </a:moveTo>
                <a:cubicBezTo>
                  <a:pt x="32" y="504"/>
                  <a:pt x="0" y="1008"/>
                  <a:pt x="112" y="1248"/>
                </a:cubicBezTo>
                <a:cubicBezTo>
                  <a:pt x="224" y="1488"/>
                  <a:pt x="632" y="1408"/>
                  <a:pt x="736" y="1440"/>
                </a:cubicBezTo>
              </a:path>
            </a:pathLst>
          </a:custGeom>
          <a:noFill/>
          <a:ln w="38100"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1152" name="Freeform 31">
            <a:extLst>
              <a:ext uri="{FF2B5EF4-FFF2-40B4-BE49-F238E27FC236}">
                <a16:creationId xmlns:a16="http://schemas.microsoft.com/office/drawing/2014/main" id="{1EBC3B98-571D-6A4A-830C-4FF5F697E7F3}"/>
              </a:ext>
            </a:extLst>
          </p:cNvPr>
          <p:cNvSpPr>
            <a:spLocks/>
          </p:cNvSpPr>
          <p:nvPr/>
        </p:nvSpPr>
        <p:spPr bwMode="auto">
          <a:xfrm>
            <a:off x="7924800" y="6311900"/>
            <a:ext cx="533400" cy="393700"/>
          </a:xfrm>
          <a:custGeom>
            <a:avLst/>
            <a:gdLst>
              <a:gd name="T0" fmla="*/ 0 w 336"/>
              <a:gd name="T1" fmla="*/ 2147483646 h 248"/>
              <a:gd name="T2" fmla="*/ 2147483646 w 336"/>
              <a:gd name="T3" fmla="*/ 2147483646 h 248"/>
              <a:gd name="T4" fmla="*/ 2147483646 w 336"/>
              <a:gd name="T5" fmla="*/ 2147483646 h 248"/>
              <a:gd name="T6" fmla="*/ 0 60000 65536"/>
              <a:gd name="T7" fmla="*/ 0 60000 65536"/>
              <a:gd name="T8" fmla="*/ 0 60000 65536"/>
            </a:gdLst>
            <a:ahLst/>
            <a:cxnLst>
              <a:cxn ang="T6">
                <a:pos x="T0" y="T1"/>
              </a:cxn>
              <a:cxn ang="T7">
                <a:pos x="T2" y="T3"/>
              </a:cxn>
              <a:cxn ang="T8">
                <a:pos x="T4" y="T5"/>
              </a:cxn>
            </a:cxnLst>
            <a:rect l="0" t="0" r="r" b="b"/>
            <a:pathLst>
              <a:path w="336" h="248">
                <a:moveTo>
                  <a:pt x="0" y="200"/>
                </a:moveTo>
                <a:cubicBezTo>
                  <a:pt x="92" y="100"/>
                  <a:pt x="184" y="0"/>
                  <a:pt x="240" y="8"/>
                </a:cubicBezTo>
                <a:cubicBezTo>
                  <a:pt x="296" y="16"/>
                  <a:pt x="320" y="208"/>
                  <a:pt x="336" y="248"/>
                </a:cubicBezTo>
              </a:path>
            </a:pathLst>
          </a:custGeom>
          <a:noFill/>
          <a:ln w="38100"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1153" name="Text Box 33">
            <a:extLst>
              <a:ext uri="{FF2B5EF4-FFF2-40B4-BE49-F238E27FC236}">
                <a16:creationId xmlns:a16="http://schemas.microsoft.com/office/drawing/2014/main" id="{4B3710D2-7300-3D45-B5A2-03BBF622A594}"/>
              </a:ext>
            </a:extLst>
          </p:cNvPr>
          <p:cNvSpPr txBox="1">
            <a:spLocks noChangeArrowheads="1"/>
          </p:cNvSpPr>
          <p:nvPr/>
        </p:nvSpPr>
        <p:spPr bwMode="auto">
          <a:xfrm>
            <a:off x="8823326" y="2706688"/>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2400" b="1">
                <a:latin typeface="Arial" panose="020B0604020202020204" pitchFamily="34" charset="0"/>
              </a:rPr>
              <a:t>He</a:t>
            </a:r>
          </a:p>
        </p:txBody>
      </p:sp>
      <p:sp>
        <p:nvSpPr>
          <p:cNvPr id="91154" name="Text Box 34">
            <a:extLst>
              <a:ext uri="{FF2B5EF4-FFF2-40B4-BE49-F238E27FC236}">
                <a16:creationId xmlns:a16="http://schemas.microsoft.com/office/drawing/2014/main" id="{2372A613-4B0D-4D43-99B0-B01E7DC02A74}"/>
              </a:ext>
            </a:extLst>
          </p:cNvPr>
          <p:cNvSpPr txBox="1">
            <a:spLocks noChangeArrowheads="1"/>
          </p:cNvSpPr>
          <p:nvPr/>
        </p:nvSpPr>
        <p:spPr bwMode="auto">
          <a:xfrm>
            <a:off x="9432926" y="3087688"/>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2400" b="1">
                <a:latin typeface="Arial" panose="020B0604020202020204" pitchFamily="34" charset="0"/>
              </a:rPr>
              <a:t>H</a:t>
            </a:r>
          </a:p>
        </p:txBody>
      </p:sp>
      <p:sp>
        <p:nvSpPr>
          <p:cNvPr id="91155" name="Text Box 35">
            <a:extLst>
              <a:ext uri="{FF2B5EF4-FFF2-40B4-BE49-F238E27FC236}">
                <a16:creationId xmlns:a16="http://schemas.microsoft.com/office/drawing/2014/main" id="{33829282-0252-224D-822D-2EDE40A0BDC4}"/>
              </a:ext>
            </a:extLst>
          </p:cNvPr>
          <p:cNvSpPr txBox="1">
            <a:spLocks noChangeArrowheads="1"/>
          </p:cNvSpPr>
          <p:nvPr/>
        </p:nvSpPr>
        <p:spPr bwMode="auto">
          <a:xfrm>
            <a:off x="6689725" y="5907088"/>
            <a:ext cx="53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2400" b="1">
                <a:latin typeface="Arial" panose="020B0604020202020204" pitchFamily="34" charset="0"/>
              </a:rPr>
              <a:t>Fe</a:t>
            </a:r>
          </a:p>
        </p:txBody>
      </p:sp>
      <p:sp>
        <p:nvSpPr>
          <p:cNvPr id="91156" name="Text Box 36">
            <a:extLst>
              <a:ext uri="{FF2B5EF4-FFF2-40B4-BE49-F238E27FC236}">
                <a16:creationId xmlns:a16="http://schemas.microsoft.com/office/drawing/2014/main" id="{69931664-00C2-ED47-89EF-8B6C826ED5E3}"/>
              </a:ext>
            </a:extLst>
          </p:cNvPr>
          <p:cNvSpPr txBox="1">
            <a:spLocks noChangeArrowheads="1"/>
          </p:cNvSpPr>
          <p:nvPr/>
        </p:nvSpPr>
        <p:spPr bwMode="auto">
          <a:xfrm>
            <a:off x="8534401" y="64008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2400" b="1">
                <a:latin typeface="Arial" panose="020B0604020202020204" pitchFamily="34" charset="0"/>
              </a:rPr>
              <a:t>e</a:t>
            </a:r>
          </a:p>
        </p:txBody>
      </p:sp>
      <p:sp>
        <p:nvSpPr>
          <p:cNvPr id="91157" name="Text Box 39">
            <a:extLst>
              <a:ext uri="{FF2B5EF4-FFF2-40B4-BE49-F238E27FC236}">
                <a16:creationId xmlns:a16="http://schemas.microsoft.com/office/drawing/2014/main" id="{49CD8D1F-5D7D-A845-BEB8-90245CD0C3E1}"/>
              </a:ext>
            </a:extLst>
          </p:cNvPr>
          <p:cNvSpPr txBox="1">
            <a:spLocks noChangeArrowheads="1"/>
          </p:cNvSpPr>
          <p:nvPr/>
        </p:nvSpPr>
        <p:spPr bwMode="auto">
          <a:xfrm>
            <a:off x="1981200" y="1066801"/>
            <a:ext cx="4010072" cy="461665"/>
          </a:xfrm>
          <a:prstGeom prst="rect">
            <a:avLst/>
          </a:prstGeom>
          <a:solidFill>
            <a:schemeClr val="bg1"/>
          </a:solidFill>
          <a:ln w="9525">
            <a:solidFill>
              <a:schemeClr val="tx1"/>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400" b="1" dirty="0" err="1">
                <a:latin typeface="Arial" panose="020B0604020202020204" pitchFamily="34" charset="0"/>
              </a:rPr>
              <a:t>Сверхроводящий</a:t>
            </a:r>
            <a:r>
              <a:rPr lang="ru-RU" altLang="ru-RU" sz="2400" b="1" dirty="0">
                <a:latin typeface="Arial" panose="020B0604020202020204" pitchFamily="34" charset="0"/>
              </a:rPr>
              <a:t> магнит</a:t>
            </a:r>
            <a:endParaRPr lang="en-US" altLang="ru-RU" sz="2400" b="1" dirty="0">
              <a:latin typeface="Arial" panose="020B0604020202020204" pitchFamily="34" charset="0"/>
            </a:endParaRPr>
          </a:p>
        </p:txBody>
      </p:sp>
      <p:sp>
        <p:nvSpPr>
          <p:cNvPr id="91158" name="Line 40">
            <a:extLst>
              <a:ext uri="{FF2B5EF4-FFF2-40B4-BE49-F238E27FC236}">
                <a16:creationId xmlns:a16="http://schemas.microsoft.com/office/drawing/2014/main" id="{2AEDB217-5562-9B4D-8C7B-F544336D256A}"/>
              </a:ext>
            </a:extLst>
          </p:cNvPr>
          <p:cNvSpPr>
            <a:spLocks noChangeShapeType="1"/>
          </p:cNvSpPr>
          <p:nvPr/>
        </p:nvSpPr>
        <p:spPr bwMode="auto">
          <a:xfrm>
            <a:off x="2971800" y="1447800"/>
            <a:ext cx="1219200" cy="1219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1159" name="TextBox 1">
            <a:extLst>
              <a:ext uri="{FF2B5EF4-FFF2-40B4-BE49-F238E27FC236}">
                <a16:creationId xmlns:a16="http://schemas.microsoft.com/office/drawing/2014/main" id="{4F41A66B-A736-B241-A48B-1140AF41D854}"/>
              </a:ext>
            </a:extLst>
          </p:cNvPr>
          <p:cNvSpPr txBox="1">
            <a:spLocks noChangeArrowheads="1"/>
          </p:cNvSpPr>
          <p:nvPr/>
        </p:nvSpPr>
        <p:spPr bwMode="auto">
          <a:xfrm>
            <a:off x="8685213" y="2128837"/>
            <a:ext cx="955711" cy="584775"/>
          </a:xfrm>
          <a:prstGeom prst="rect">
            <a:avLst/>
          </a:prstGeom>
          <a:solidFill>
            <a:schemeClr val="bg1"/>
          </a:solidFill>
          <a:ln w="9525">
            <a:solidFill>
              <a:schemeClr val="tx1"/>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200" b="1" dirty="0">
                <a:latin typeface="Arial" panose="020B0604020202020204" pitchFamily="34" charset="0"/>
              </a:rPr>
              <a:t>ГКЛ</a:t>
            </a:r>
          </a:p>
        </p:txBody>
      </p:sp>
      <p:sp>
        <p:nvSpPr>
          <p:cNvPr id="91160" name="TextBox 2">
            <a:extLst>
              <a:ext uri="{FF2B5EF4-FFF2-40B4-BE49-F238E27FC236}">
                <a16:creationId xmlns:a16="http://schemas.microsoft.com/office/drawing/2014/main" id="{1871228F-E3AD-044D-A87C-206D6520DBB8}"/>
              </a:ext>
            </a:extLst>
          </p:cNvPr>
          <p:cNvSpPr txBox="1">
            <a:spLocks noChangeArrowheads="1"/>
          </p:cNvSpPr>
          <p:nvPr/>
        </p:nvSpPr>
        <p:spPr bwMode="auto">
          <a:xfrm>
            <a:off x="1355841" y="93802"/>
            <a:ext cx="91347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200" b="1" dirty="0">
                <a:latin typeface="Arial" panose="020B0604020202020204" pitchFamily="34" charset="0"/>
              </a:rPr>
              <a:t>Марсианский корабль с магнитной защитой</a:t>
            </a:r>
          </a:p>
        </p:txBody>
      </p:sp>
      <p:sp>
        <p:nvSpPr>
          <p:cNvPr id="2" name="TextBox 1">
            <a:extLst>
              <a:ext uri="{FF2B5EF4-FFF2-40B4-BE49-F238E27FC236}">
                <a16:creationId xmlns:a16="http://schemas.microsoft.com/office/drawing/2014/main" id="{8557EEE9-79ED-584E-996F-A15CB87AE28B}"/>
              </a:ext>
            </a:extLst>
          </p:cNvPr>
          <p:cNvSpPr txBox="1">
            <a:spLocks noChangeArrowheads="1"/>
          </p:cNvSpPr>
          <p:nvPr/>
        </p:nvSpPr>
        <p:spPr bwMode="auto">
          <a:xfrm rot="19803088">
            <a:off x="181701" y="2522304"/>
            <a:ext cx="2974148" cy="584200"/>
          </a:xfrm>
          <a:prstGeom prst="rect">
            <a:avLst/>
          </a:prstGeom>
          <a:solidFill>
            <a:schemeClr val="accent2"/>
          </a:solidFill>
          <a:ln w="9525">
            <a:solidFill>
              <a:schemeClr val="tx1"/>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ru-RU" sz="3200" b="1" dirty="0">
                <a:solidFill>
                  <a:schemeClr val="bg1"/>
                </a:solidFill>
                <a:latin typeface="Arial" panose="020B0604020202020204" pitchFamily="34" charset="0"/>
              </a:rPr>
              <a:t>FANTASTIC ! </a:t>
            </a:r>
            <a:endParaRPr lang="ru-RU" altLang="ru-RU" sz="3200" b="1" dirty="0">
              <a:solidFill>
                <a:schemeClr val="bg1"/>
              </a:solidFill>
              <a:latin typeface="Arial" panose="020B0604020202020204" pitchFamily="34" charset="0"/>
            </a:endParaRPr>
          </a:p>
        </p:txBody>
      </p:sp>
      <p:pic>
        <p:nvPicPr>
          <p:cNvPr id="3" name="Рисунок 2">
            <a:extLst>
              <a:ext uri="{FF2B5EF4-FFF2-40B4-BE49-F238E27FC236}">
                <a16:creationId xmlns:a16="http://schemas.microsoft.com/office/drawing/2014/main" id="{EAD597EA-631A-9943-BC19-6A1EC1113B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08456" y="1514475"/>
            <a:ext cx="1578769" cy="3643312"/>
          </a:xfrm>
          <a:prstGeom prst="rect">
            <a:avLst/>
          </a:prstGeom>
        </p:spPr>
      </p:pic>
      <p:sp>
        <p:nvSpPr>
          <p:cNvPr id="4" name="TextBox 3">
            <a:extLst>
              <a:ext uri="{FF2B5EF4-FFF2-40B4-BE49-F238E27FC236}">
                <a16:creationId xmlns:a16="http://schemas.microsoft.com/office/drawing/2014/main" id="{9B2A8F91-3CDF-5D42-B5BB-B43213755EA7}"/>
              </a:ext>
            </a:extLst>
          </p:cNvPr>
          <p:cNvSpPr txBox="1"/>
          <p:nvPr/>
        </p:nvSpPr>
        <p:spPr>
          <a:xfrm>
            <a:off x="10515599" y="1600201"/>
            <a:ext cx="755335" cy="523220"/>
          </a:xfrm>
          <a:prstGeom prst="rect">
            <a:avLst/>
          </a:prstGeom>
          <a:noFill/>
        </p:spPr>
        <p:txBody>
          <a:bodyPr wrap="none" rtlCol="0">
            <a:spAutoFit/>
          </a:bodyPr>
          <a:lstStyle/>
          <a:p>
            <a:r>
              <a:rPr lang="ru-RU" sz="2800" b="1" dirty="0">
                <a:solidFill>
                  <a:schemeClr val="bg1"/>
                </a:solidFill>
              </a:rPr>
              <a:t>СТК</a:t>
            </a:r>
          </a:p>
        </p:txBody>
      </p:sp>
      <p:sp>
        <p:nvSpPr>
          <p:cNvPr id="5" name="TextBox 4">
            <a:extLst>
              <a:ext uri="{FF2B5EF4-FFF2-40B4-BE49-F238E27FC236}">
                <a16:creationId xmlns:a16="http://schemas.microsoft.com/office/drawing/2014/main" id="{DE341B86-8F2D-3E44-92A1-E7C424D02338}"/>
              </a:ext>
            </a:extLst>
          </p:cNvPr>
          <p:cNvSpPr txBox="1"/>
          <p:nvPr/>
        </p:nvSpPr>
        <p:spPr>
          <a:xfrm>
            <a:off x="10708902" y="5343525"/>
            <a:ext cx="1588897" cy="1107996"/>
          </a:xfrm>
          <a:prstGeom prst="rect">
            <a:avLst/>
          </a:prstGeom>
          <a:noFill/>
        </p:spPr>
        <p:txBody>
          <a:bodyPr wrap="none" rtlCol="0">
            <a:spAutoFit/>
          </a:bodyPr>
          <a:lstStyle/>
          <a:p>
            <a:r>
              <a:rPr lang="en-US" sz="2400" b="1" dirty="0"/>
              <a:t>11</a:t>
            </a:r>
            <a:r>
              <a:rPr lang="ru-RU" sz="2400" b="1" dirty="0"/>
              <a:t>0 т</a:t>
            </a:r>
            <a:r>
              <a:rPr lang="en-US" sz="2400" b="1" dirty="0"/>
              <a:t> </a:t>
            </a:r>
            <a:r>
              <a:rPr lang="ru-RU" sz="2400" b="1" dirty="0"/>
              <a:t>НОО </a:t>
            </a:r>
            <a:endParaRPr lang="en-US" sz="2400" b="1" dirty="0"/>
          </a:p>
          <a:p>
            <a:r>
              <a:rPr lang="en-US" sz="2400" b="1" dirty="0"/>
              <a:t>20 </a:t>
            </a:r>
            <a:r>
              <a:rPr lang="ru-RU" sz="2400" b="1" dirty="0"/>
              <a:t>т  Луна</a:t>
            </a:r>
          </a:p>
          <a:p>
            <a:endParaRPr lang="ru-RU" dirty="0"/>
          </a:p>
        </p:txBody>
      </p:sp>
    </p:spTree>
    <p:extLst>
      <p:ext uri="{BB962C8B-B14F-4D97-AF65-F5344CB8AC3E}">
        <p14:creationId xmlns:p14="http://schemas.microsoft.com/office/powerpoint/2010/main" val="337867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88CF56C0-D85C-4D4F-9744-F8C39BC9F7F8}"/>
              </a:ext>
            </a:extLst>
          </p:cNvPr>
          <p:cNvSpPr>
            <a:spLocks noGrp="1" noChangeArrowheads="1"/>
          </p:cNvSpPr>
          <p:nvPr>
            <p:ph type="body" idx="4294967295"/>
          </p:nvPr>
        </p:nvSpPr>
        <p:spPr>
          <a:xfrm>
            <a:off x="794657" y="2173968"/>
            <a:ext cx="10515600" cy="4351338"/>
          </a:xfrm>
        </p:spPr>
        <p:txBody>
          <a:bodyPr>
            <a:normAutofit/>
          </a:bodyPr>
          <a:lstStyle/>
          <a:p>
            <a:pPr algn="ctr">
              <a:lnSpc>
                <a:spcPct val="90000"/>
              </a:lnSpc>
              <a:buFontTx/>
              <a:buNone/>
            </a:pPr>
            <a:r>
              <a:rPr lang="ru-RU" altLang="ru-RU" sz="3200" b="1" dirty="0">
                <a:solidFill>
                  <a:schemeClr val="bg1"/>
                </a:solidFill>
              </a:rPr>
              <a:t>Может ли человек выдержать путешествие на Марс?</a:t>
            </a:r>
          </a:p>
          <a:p>
            <a:pPr algn="ctr">
              <a:lnSpc>
                <a:spcPct val="90000"/>
              </a:lnSpc>
              <a:buFontTx/>
              <a:buNone/>
            </a:pPr>
            <a:endParaRPr lang="ru-RU" altLang="ru-RU" sz="3200" b="1" dirty="0">
              <a:solidFill>
                <a:schemeClr val="bg1"/>
              </a:solidFill>
            </a:endParaRPr>
          </a:p>
          <a:p>
            <a:pPr algn="ctr">
              <a:buNone/>
            </a:pPr>
            <a:r>
              <a:rPr lang="ru-RU" altLang="ru-RU" sz="3200" b="1" dirty="0">
                <a:solidFill>
                  <a:schemeClr val="accent4">
                    <a:lumMod val="20000"/>
                    <a:lumOff val="80000"/>
                  </a:schemeClr>
                </a:solidFill>
              </a:rPr>
              <a:t>Для принятия решения необходима корректная оценка радиационного риска :</a:t>
            </a:r>
          </a:p>
          <a:p>
            <a:pPr algn="ctr">
              <a:buNone/>
            </a:pPr>
            <a:r>
              <a:rPr lang="ru-RU" altLang="ru-RU" sz="3200" b="1" dirty="0">
                <a:solidFill>
                  <a:schemeClr val="accent4">
                    <a:lumMod val="20000"/>
                    <a:lumOff val="80000"/>
                  </a:schemeClr>
                </a:solidFill>
              </a:rPr>
              <a:t>необходимы дополнительные исследования, технологические прорывы и изучение/оценка</a:t>
            </a:r>
          </a:p>
          <a:p>
            <a:pPr algn="ctr">
              <a:buNone/>
            </a:pPr>
            <a:r>
              <a:rPr lang="ru-RU" altLang="ru-RU" sz="3200" b="1" dirty="0">
                <a:solidFill>
                  <a:schemeClr val="accent4">
                    <a:lumMod val="20000"/>
                    <a:lumOff val="80000"/>
                  </a:schemeClr>
                </a:solidFill>
              </a:rPr>
              <a:t>индивидуальных особенностей организма человека (радиационного иммунитета).  </a:t>
            </a:r>
          </a:p>
        </p:txBody>
      </p:sp>
      <p:pic>
        <p:nvPicPr>
          <p:cNvPr id="60419" name="Picture 4">
            <a:extLst>
              <a:ext uri="{FF2B5EF4-FFF2-40B4-BE49-F238E27FC236}">
                <a16:creationId xmlns:a16="http://schemas.microsoft.com/office/drawing/2014/main" id="{C7D382F7-27AB-E648-8524-1FB947D65EE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7938" y="363086"/>
            <a:ext cx="1900691" cy="152344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42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059">
                                            <p:txEl>
                                              <p:pRg st="2" end="2"/>
                                            </p:txEl>
                                          </p:spTgt>
                                        </p:tgtEl>
                                        <p:attrNameLst>
                                          <p:attrName>style.visibility</p:attrName>
                                        </p:attrNameLst>
                                      </p:cBhvr>
                                      <p:to>
                                        <p:strVal val="visible"/>
                                      </p:to>
                                    </p:set>
                                    <p:animEffect transition="in" filter="blinds(horizontal)">
                                      <p:cBhvr>
                                        <p:cTn id="7" dur="500"/>
                                        <p:tgtEl>
                                          <p:spTgt spid="4505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059">
                                            <p:txEl>
                                              <p:pRg st="3" end="3"/>
                                            </p:txEl>
                                          </p:spTgt>
                                        </p:tgtEl>
                                        <p:attrNameLst>
                                          <p:attrName>style.visibility</p:attrName>
                                        </p:attrNameLst>
                                      </p:cBhvr>
                                      <p:to>
                                        <p:strVal val="visible"/>
                                      </p:to>
                                    </p:set>
                                    <p:animEffect transition="in" filter="blinds(horizontal)">
                                      <p:cBhvr>
                                        <p:cTn id="12" dur="500"/>
                                        <p:tgtEl>
                                          <p:spTgt spid="4505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059">
                                            <p:txEl>
                                              <p:pRg st="4" end="4"/>
                                            </p:txEl>
                                          </p:spTgt>
                                        </p:tgtEl>
                                        <p:attrNameLst>
                                          <p:attrName>style.visibility</p:attrName>
                                        </p:attrNameLst>
                                      </p:cBhvr>
                                      <p:to>
                                        <p:strVal val="visible"/>
                                      </p:to>
                                    </p:set>
                                    <p:animEffect transition="in" filter="blinds(horizontal)">
                                      <p:cBhvr>
                                        <p:cTn id="17" dur="500"/>
                                        <p:tgtEl>
                                          <p:spTgt spid="45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75C52786-727B-F843-ACE1-5CBCC078F030}"/>
              </a:ext>
            </a:extLst>
          </p:cNvPr>
          <p:cNvSpPr>
            <a:spLocks noGrp="1" noChangeArrowheads="1"/>
          </p:cNvSpPr>
          <p:nvPr>
            <p:ph type="title"/>
          </p:nvPr>
        </p:nvSpPr>
        <p:spPr/>
        <p:txBody>
          <a:bodyPr>
            <a:normAutofit fontScale="90000"/>
          </a:bodyPr>
          <a:lstStyle/>
          <a:p>
            <a:pPr algn="ctr" eaLnBrk="1" hangingPunct="1"/>
            <a:r>
              <a:rPr lang="ru-RU" altLang="ru-RU" sz="4800" b="1" dirty="0">
                <a:solidFill>
                  <a:schemeClr val="accent5">
                    <a:lumMod val="20000"/>
                    <a:lumOff val="80000"/>
                  </a:schemeClr>
                </a:solidFill>
              </a:rPr>
              <a:t>Как минимизировать р-риск от воздействия ГКЛ (СКЛ)?</a:t>
            </a:r>
          </a:p>
        </p:txBody>
      </p:sp>
      <p:sp>
        <p:nvSpPr>
          <p:cNvPr id="31747" name="Rectangle 3">
            <a:extLst>
              <a:ext uri="{FF2B5EF4-FFF2-40B4-BE49-F238E27FC236}">
                <a16:creationId xmlns:a16="http://schemas.microsoft.com/office/drawing/2014/main" id="{1A2804E9-B04C-2D4B-A082-95A72445422D}"/>
              </a:ext>
            </a:extLst>
          </p:cNvPr>
          <p:cNvSpPr>
            <a:spLocks noGrp="1" noChangeArrowheads="1"/>
          </p:cNvSpPr>
          <p:nvPr>
            <p:ph type="body" idx="1"/>
          </p:nvPr>
        </p:nvSpPr>
        <p:spPr>
          <a:xfrm>
            <a:off x="763249" y="1675723"/>
            <a:ext cx="10515600" cy="4351338"/>
          </a:xfrm>
        </p:spPr>
        <p:txBody>
          <a:bodyPr/>
          <a:lstStyle/>
          <a:p>
            <a:pPr eaLnBrk="1" hangingPunct="1">
              <a:buFontTx/>
              <a:buNone/>
            </a:pPr>
            <a:r>
              <a:rPr lang="en-US" altLang="ru-RU" b="1" dirty="0"/>
              <a:t>                       </a:t>
            </a:r>
            <a:r>
              <a:rPr lang="ru-RU" altLang="ru-RU" b="1" dirty="0"/>
              <a:t>           </a:t>
            </a:r>
            <a:r>
              <a:rPr lang="ru-RU" altLang="ru-RU" sz="4800" b="1" dirty="0">
                <a:solidFill>
                  <a:schemeClr val="accent5">
                    <a:lumMod val="20000"/>
                    <a:lumOff val="80000"/>
                  </a:schemeClr>
                </a:solidFill>
              </a:rPr>
              <a:t>Для человека это: </a:t>
            </a:r>
            <a:endParaRPr lang="en-US" altLang="ru-RU" sz="4800" b="1" dirty="0">
              <a:solidFill>
                <a:schemeClr val="accent5">
                  <a:lumMod val="20000"/>
                  <a:lumOff val="80000"/>
                </a:schemeClr>
              </a:solidFill>
            </a:endParaRPr>
          </a:p>
          <a:p>
            <a:pPr eaLnBrk="1" hangingPunct="1">
              <a:buFontTx/>
              <a:buNone/>
            </a:pPr>
            <a:endParaRPr lang="en-US" altLang="ru-RU" dirty="0">
              <a:solidFill>
                <a:schemeClr val="accent5">
                  <a:lumMod val="20000"/>
                  <a:lumOff val="80000"/>
                </a:schemeClr>
              </a:solidFill>
            </a:endParaRPr>
          </a:p>
          <a:p>
            <a:pPr marL="0" indent="0" algn="ctr" eaLnBrk="1" hangingPunct="1">
              <a:buNone/>
            </a:pPr>
            <a:r>
              <a:rPr lang="ru-RU" altLang="ru-RU" sz="3600" b="1" dirty="0">
                <a:solidFill>
                  <a:schemeClr val="accent5">
                    <a:lumMod val="20000"/>
                    <a:lumOff val="80000"/>
                  </a:schemeClr>
                </a:solidFill>
              </a:rPr>
              <a:t>         </a:t>
            </a:r>
            <a:r>
              <a:rPr lang="ru-RU" altLang="ru-RU" sz="3600" b="1" dirty="0">
                <a:solidFill>
                  <a:srgbClr val="FFFF00"/>
                </a:solidFill>
              </a:rPr>
              <a:t>Планирование космических миссий:</a:t>
            </a:r>
          </a:p>
          <a:p>
            <a:pPr marL="0" indent="0" algn="ctr" eaLnBrk="1" hangingPunct="1">
              <a:buNone/>
            </a:pPr>
            <a:r>
              <a:rPr lang="ru-RU" altLang="ru-RU" sz="3600" b="1" dirty="0">
                <a:solidFill>
                  <a:schemeClr val="bg1"/>
                </a:solidFill>
              </a:rPr>
              <a:t>ВРЕМЯ</a:t>
            </a:r>
            <a:r>
              <a:rPr lang="ru-RU" altLang="ru-RU" sz="3600" b="1" dirty="0">
                <a:solidFill>
                  <a:srgbClr val="FFFF00"/>
                </a:solidFill>
              </a:rPr>
              <a:t> – наилучшая защита от радиации при длительных космических полетах</a:t>
            </a:r>
            <a:endParaRPr lang="en-US" altLang="ru-RU" sz="3600" b="1" dirty="0">
              <a:solidFill>
                <a:srgbClr val="FFFF00"/>
              </a:solidFill>
            </a:endParaRPr>
          </a:p>
          <a:p>
            <a:pPr eaLnBrk="1" hangingPunct="1">
              <a:buFontTx/>
              <a:buChar char="-"/>
            </a:pPr>
            <a:endParaRPr lang="en-US" altLang="ru-RU" b="1" dirty="0"/>
          </a:p>
          <a:p>
            <a:pPr eaLnBrk="1" hangingPunct="1">
              <a:buFontTx/>
              <a:buNone/>
            </a:pPr>
            <a:r>
              <a:rPr lang="en-US" altLang="ru-RU" dirty="0"/>
              <a:t>   </a:t>
            </a:r>
            <a:endParaRPr lang="ru-RU" altLang="ru-RU" dirty="0"/>
          </a:p>
        </p:txBody>
      </p:sp>
      <p:pic>
        <p:nvPicPr>
          <p:cNvPr id="2" name="Рисунок 1">
            <a:extLst>
              <a:ext uri="{FF2B5EF4-FFF2-40B4-BE49-F238E27FC236}">
                <a16:creationId xmlns:a16="http://schemas.microsoft.com/office/drawing/2014/main" id="{8697F826-C959-4F45-A6FB-770AC805E21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33000" contrast="43000"/>
                    </a14:imgEffect>
                  </a14:imgLayer>
                </a14:imgProps>
              </a:ext>
              <a:ext uri="{28A0092B-C50C-407E-A947-70E740481C1C}">
                <a14:useLocalDpi xmlns:a14="http://schemas.microsoft.com/office/drawing/2010/main"/>
              </a:ext>
            </a:extLst>
          </a:blip>
          <a:srcRect/>
          <a:stretch/>
        </p:blipFill>
        <p:spPr>
          <a:xfrm>
            <a:off x="3943350" y="4777903"/>
            <a:ext cx="3227239" cy="1903493"/>
          </a:xfrm>
          <a:prstGeom prst="rect">
            <a:avLst/>
          </a:prstGeom>
          <a:ln>
            <a:solidFill>
              <a:schemeClr val="bg1"/>
            </a:solidFill>
          </a:ln>
        </p:spPr>
      </p:pic>
      <p:sp>
        <p:nvSpPr>
          <p:cNvPr id="3" name="TextBox 2">
            <a:extLst>
              <a:ext uri="{FF2B5EF4-FFF2-40B4-BE49-F238E27FC236}">
                <a16:creationId xmlns:a16="http://schemas.microsoft.com/office/drawing/2014/main" id="{4D0F3054-36AE-9F43-8A32-07EFE91BD904}"/>
              </a:ext>
            </a:extLst>
          </p:cNvPr>
          <p:cNvSpPr txBox="1"/>
          <p:nvPr/>
        </p:nvSpPr>
        <p:spPr>
          <a:xfrm>
            <a:off x="7219638" y="5198542"/>
            <a:ext cx="2680349" cy="1077218"/>
          </a:xfrm>
          <a:prstGeom prst="rect">
            <a:avLst/>
          </a:prstGeom>
          <a:noFill/>
        </p:spPr>
        <p:txBody>
          <a:bodyPr wrap="none" rtlCol="0">
            <a:spAutoFit/>
          </a:bodyPr>
          <a:lstStyle/>
          <a:p>
            <a:r>
              <a:rPr lang="ru-RU" sz="3200" b="1" dirty="0">
                <a:solidFill>
                  <a:schemeClr val="bg1"/>
                </a:solidFill>
              </a:rPr>
              <a:t>КК с ядерным</a:t>
            </a:r>
          </a:p>
          <a:p>
            <a:r>
              <a:rPr lang="ru-RU" sz="3200" b="1" dirty="0">
                <a:solidFill>
                  <a:schemeClr val="bg1"/>
                </a:solidFill>
              </a:rPr>
              <a:t> двигателем</a:t>
            </a:r>
          </a:p>
        </p:txBody>
      </p:sp>
    </p:spTree>
    <p:extLst>
      <p:ext uri="{BB962C8B-B14F-4D97-AF65-F5344CB8AC3E}">
        <p14:creationId xmlns:p14="http://schemas.microsoft.com/office/powerpoint/2010/main" val="37672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1747">
                                            <p:txEl>
                                              <p:pRg st="2" end="2"/>
                                            </p:txEl>
                                          </p:spTgt>
                                        </p:tgtEl>
                                        <p:attrNameLst>
                                          <p:attrName>style.visibility</p:attrName>
                                        </p:attrNameLst>
                                      </p:cBhvr>
                                      <p:to>
                                        <p:strVal val="visible"/>
                                      </p:to>
                                    </p:set>
                                    <p:animEffect transition="in" filter="blinds(horizontal)">
                                      <p:cBhvr>
                                        <p:cTn id="7" dur="500"/>
                                        <p:tgtEl>
                                          <p:spTgt spid="3174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747">
                                            <p:txEl>
                                              <p:pRg st="3" end="3"/>
                                            </p:txEl>
                                          </p:spTgt>
                                        </p:tgtEl>
                                        <p:attrNameLst>
                                          <p:attrName>style.visibility</p:attrName>
                                        </p:attrNameLst>
                                      </p:cBhvr>
                                      <p:to>
                                        <p:strVal val="visible"/>
                                      </p:to>
                                    </p:set>
                                    <p:animEffect transition="in" filter="blinds(horizontal)">
                                      <p:cBhvr>
                                        <p:cTn id="12" dur="500"/>
                                        <p:tgtEl>
                                          <p:spTgt spid="3174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linds(horizontal)">
                                      <p:cBhvr>
                                        <p:cTn id="20" dur="500"/>
                                        <p:tgtEl>
                                          <p:spTgt spid="3">
                                            <p:txEl>
                                              <p:pRg st="0" end="0"/>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linds(horizontal)">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5">
            <a:extLst>
              <a:ext uri="{FF2B5EF4-FFF2-40B4-BE49-F238E27FC236}">
                <a16:creationId xmlns:a16="http://schemas.microsoft.com/office/drawing/2014/main" id="{1444C0BA-7C54-9D4B-91D1-76A7CD3FB1B6}"/>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a:ext>
            </a:extLst>
          </a:blip>
          <a:srcRect/>
          <a:stretch>
            <a:fillRect/>
          </a:stretch>
        </p:blipFill>
        <p:spPr>
          <a:xfrm>
            <a:off x="638805" y="350182"/>
            <a:ext cx="1514478" cy="1514478"/>
          </a:xfrm>
          <a:noFill/>
        </p:spPr>
      </p:pic>
      <p:sp>
        <p:nvSpPr>
          <p:cNvPr id="96260" name="Text Box 5">
            <a:extLst>
              <a:ext uri="{FF2B5EF4-FFF2-40B4-BE49-F238E27FC236}">
                <a16:creationId xmlns:a16="http://schemas.microsoft.com/office/drawing/2014/main" id="{1E546EBE-9709-AB41-BECA-947777E5DB97}"/>
              </a:ext>
            </a:extLst>
          </p:cNvPr>
          <p:cNvSpPr txBox="1">
            <a:spLocks noChangeArrowheads="1"/>
          </p:cNvSpPr>
          <p:nvPr/>
        </p:nvSpPr>
        <p:spPr bwMode="auto">
          <a:xfrm>
            <a:off x="2164980" y="161082"/>
            <a:ext cx="87713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ru-RU" altLang="ru-RU" sz="4000" b="1" dirty="0">
                <a:solidFill>
                  <a:schemeClr val="accent5">
                    <a:lumMod val="40000"/>
                    <a:lumOff val="60000"/>
                  </a:schemeClr>
                </a:solidFill>
              </a:rPr>
              <a:t>Лунная долговременная станция </a:t>
            </a:r>
          </a:p>
        </p:txBody>
      </p:sp>
      <p:pic>
        <p:nvPicPr>
          <p:cNvPr id="81924" name="Picture 7" descr="184329">
            <a:extLst>
              <a:ext uri="{FF2B5EF4-FFF2-40B4-BE49-F238E27FC236}">
                <a16:creationId xmlns:a16="http://schemas.microsoft.com/office/drawing/2014/main" id="{32967A8C-AF88-4D40-9555-93113E6852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6792" y="1077776"/>
            <a:ext cx="4045510" cy="243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925" name="Picture 1">
            <a:extLst>
              <a:ext uri="{FF2B5EF4-FFF2-40B4-BE49-F238E27FC236}">
                <a16:creationId xmlns:a16="http://schemas.microsoft.com/office/drawing/2014/main" id="{E6FF3A9D-9856-BB4A-B8FA-8E67035315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05287" y="3971765"/>
            <a:ext cx="3238500" cy="161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6" name="Line 9">
            <a:extLst>
              <a:ext uri="{FF2B5EF4-FFF2-40B4-BE49-F238E27FC236}">
                <a16:creationId xmlns:a16="http://schemas.microsoft.com/office/drawing/2014/main" id="{BBAD4D7D-A6F3-144E-ACDB-B9DF5755BC29}"/>
              </a:ext>
            </a:extLst>
          </p:cNvPr>
          <p:cNvSpPr>
            <a:spLocks noChangeShapeType="1"/>
          </p:cNvSpPr>
          <p:nvPr/>
        </p:nvSpPr>
        <p:spPr bwMode="auto">
          <a:xfrm flipH="1" flipV="1">
            <a:off x="7010399" y="4670428"/>
            <a:ext cx="1101726" cy="27146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1927" name="Text Box 10">
            <a:extLst>
              <a:ext uri="{FF2B5EF4-FFF2-40B4-BE49-F238E27FC236}">
                <a16:creationId xmlns:a16="http://schemas.microsoft.com/office/drawing/2014/main" id="{FBC524AC-24C4-D84E-BFD8-84D7F9CA9406}"/>
              </a:ext>
            </a:extLst>
          </p:cNvPr>
          <p:cNvSpPr txBox="1">
            <a:spLocks noChangeArrowheads="1"/>
          </p:cNvSpPr>
          <p:nvPr/>
        </p:nvSpPr>
        <p:spPr bwMode="auto">
          <a:xfrm>
            <a:off x="8235929" y="4780596"/>
            <a:ext cx="19157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1800" b="1" dirty="0">
                <a:solidFill>
                  <a:schemeClr val="bg1"/>
                </a:solidFill>
                <a:latin typeface="Arial" panose="020B0604020202020204" pitchFamily="34" charset="0"/>
              </a:rPr>
              <a:t>До 1,5 месяцев</a:t>
            </a:r>
          </a:p>
        </p:txBody>
      </p:sp>
      <p:sp>
        <p:nvSpPr>
          <p:cNvPr id="81928" name="Line 11">
            <a:extLst>
              <a:ext uri="{FF2B5EF4-FFF2-40B4-BE49-F238E27FC236}">
                <a16:creationId xmlns:a16="http://schemas.microsoft.com/office/drawing/2014/main" id="{A083067B-B766-0248-8D32-C44896D00172}"/>
              </a:ext>
            </a:extLst>
          </p:cNvPr>
          <p:cNvSpPr>
            <a:spLocks noChangeShapeType="1"/>
          </p:cNvSpPr>
          <p:nvPr/>
        </p:nvSpPr>
        <p:spPr bwMode="auto">
          <a:xfrm flipH="1">
            <a:off x="6508375" y="5357815"/>
            <a:ext cx="1656137" cy="15876"/>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1929" name="Text Box 12">
            <a:extLst>
              <a:ext uri="{FF2B5EF4-FFF2-40B4-BE49-F238E27FC236}">
                <a16:creationId xmlns:a16="http://schemas.microsoft.com/office/drawing/2014/main" id="{395A2672-6A7C-9E43-8592-FA980EFA297B}"/>
              </a:ext>
            </a:extLst>
          </p:cNvPr>
          <p:cNvSpPr txBox="1">
            <a:spLocks noChangeArrowheads="1"/>
          </p:cNvSpPr>
          <p:nvPr/>
        </p:nvSpPr>
        <p:spPr bwMode="auto">
          <a:xfrm>
            <a:off x="8301038" y="5141914"/>
            <a:ext cx="12554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sz="1800" b="1" dirty="0">
                <a:solidFill>
                  <a:srgbClr val="FFFF00"/>
                </a:solidFill>
                <a:latin typeface="Arial" panose="020B0604020202020204" pitchFamily="34" charset="0"/>
              </a:rPr>
              <a:t>До 1 года</a:t>
            </a:r>
          </a:p>
          <a:p>
            <a:pPr eaLnBrk="1" hangingPunct="1">
              <a:lnSpc>
                <a:spcPct val="100000"/>
              </a:lnSpc>
              <a:spcBef>
                <a:spcPct val="0"/>
              </a:spcBef>
              <a:buFontTx/>
              <a:buNone/>
            </a:pPr>
            <a:endParaRPr lang="ru-RU" altLang="ru-RU" sz="1800" b="1" dirty="0">
              <a:latin typeface="Arial" panose="020B0604020202020204" pitchFamily="34" charset="0"/>
            </a:endParaRPr>
          </a:p>
        </p:txBody>
      </p:sp>
      <p:sp>
        <p:nvSpPr>
          <p:cNvPr id="81930" name="Text Box 13">
            <a:extLst>
              <a:ext uri="{FF2B5EF4-FFF2-40B4-BE49-F238E27FC236}">
                <a16:creationId xmlns:a16="http://schemas.microsoft.com/office/drawing/2014/main" id="{95A8FE03-C83B-7B43-AFFF-242893DDCFC0}"/>
              </a:ext>
            </a:extLst>
          </p:cNvPr>
          <p:cNvSpPr txBox="1">
            <a:spLocks noChangeArrowheads="1"/>
          </p:cNvSpPr>
          <p:nvPr/>
        </p:nvSpPr>
        <p:spPr bwMode="auto">
          <a:xfrm>
            <a:off x="8235641" y="3890964"/>
            <a:ext cx="21563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000" b="1" dirty="0">
                <a:solidFill>
                  <a:srgbClr val="FFFF00"/>
                </a:solidFill>
                <a:latin typeface="Arial" panose="020B0604020202020204" pitchFamily="34" charset="0"/>
              </a:rPr>
              <a:t>Модель МГУ</a:t>
            </a:r>
            <a:endParaRPr lang="en-US" altLang="ru-RU" sz="2000" b="1" dirty="0">
              <a:solidFill>
                <a:srgbClr val="FFFF00"/>
              </a:solidFill>
              <a:latin typeface="Arial" panose="020B0604020202020204" pitchFamily="34" charset="0"/>
            </a:endParaRPr>
          </a:p>
          <a:p>
            <a:pPr algn="ctr" eaLnBrk="1" hangingPunct="1">
              <a:lnSpc>
                <a:spcPct val="100000"/>
              </a:lnSpc>
              <a:spcBef>
                <a:spcPct val="0"/>
              </a:spcBef>
              <a:buFontTx/>
              <a:buNone/>
            </a:pPr>
            <a:r>
              <a:rPr lang="en-US" altLang="ru-RU" sz="2000" b="1" dirty="0">
                <a:solidFill>
                  <a:srgbClr val="FFFF00"/>
                </a:solidFill>
                <a:latin typeface="Arial" panose="020B0604020202020204" pitchFamily="34" charset="0"/>
              </a:rPr>
              <a:t>  </a:t>
            </a:r>
            <a:r>
              <a:rPr lang="ru-RU" altLang="ru-RU" sz="2000" b="1" dirty="0">
                <a:solidFill>
                  <a:srgbClr val="FFFF00"/>
                </a:solidFill>
                <a:latin typeface="Arial" panose="020B0604020202020204" pitchFamily="34" charset="0"/>
              </a:rPr>
              <a:t>для </a:t>
            </a:r>
            <a:r>
              <a:rPr lang="en-US" altLang="ru-RU" sz="2000" b="1" dirty="0">
                <a:solidFill>
                  <a:srgbClr val="FFFF00"/>
                </a:solidFill>
                <a:latin typeface="Arial" panose="020B0604020202020204" pitchFamily="34" charset="0"/>
              </a:rPr>
              <a:t> </a:t>
            </a:r>
            <a:r>
              <a:rPr lang="ru-RU" altLang="ru-RU" sz="2000" b="1" dirty="0">
                <a:solidFill>
                  <a:srgbClr val="FFFF00"/>
                </a:solidFill>
                <a:latin typeface="Arial" panose="020B0604020202020204" pitchFamily="34" charset="0"/>
              </a:rPr>
              <a:t> 10 </a:t>
            </a:r>
            <a:r>
              <a:rPr lang="en-US" altLang="ru-RU" sz="2000" b="1" dirty="0">
                <a:solidFill>
                  <a:srgbClr val="FFFF00"/>
                </a:solidFill>
                <a:latin typeface="Arial" panose="020B0604020202020204" pitchFamily="34" charset="0"/>
              </a:rPr>
              <a:t>g/</a:t>
            </a:r>
            <a:r>
              <a:rPr lang="ru-RU" altLang="ru-RU" sz="2000" b="1" dirty="0">
                <a:solidFill>
                  <a:srgbClr val="FFFF00"/>
                </a:solidFill>
                <a:latin typeface="Arial" panose="020B0604020202020204" pitchFamily="34" charset="0"/>
              </a:rPr>
              <a:t>см-2</a:t>
            </a:r>
          </a:p>
        </p:txBody>
      </p:sp>
      <p:sp>
        <p:nvSpPr>
          <p:cNvPr id="81931" name="Rectangle 14">
            <a:extLst>
              <a:ext uri="{FF2B5EF4-FFF2-40B4-BE49-F238E27FC236}">
                <a16:creationId xmlns:a16="http://schemas.microsoft.com/office/drawing/2014/main" id="{24B53500-8DC9-7B48-BADB-30AD55A44EAC}"/>
              </a:ext>
            </a:extLst>
          </p:cNvPr>
          <p:cNvSpPr>
            <a:spLocks noChangeArrowheads="1"/>
          </p:cNvSpPr>
          <p:nvPr/>
        </p:nvSpPr>
        <p:spPr bwMode="auto">
          <a:xfrm>
            <a:off x="968188" y="3676650"/>
            <a:ext cx="10165977" cy="3113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latin typeface="Arial" panose="020B0604020202020204" pitchFamily="34" charset="0"/>
            </a:endParaRPr>
          </a:p>
        </p:txBody>
      </p:sp>
      <p:sp>
        <p:nvSpPr>
          <p:cNvPr id="81932" name="Rectangle 15">
            <a:extLst>
              <a:ext uri="{FF2B5EF4-FFF2-40B4-BE49-F238E27FC236}">
                <a16:creationId xmlns:a16="http://schemas.microsoft.com/office/drawing/2014/main" id="{6185363C-FCC4-5C4C-BF43-76D68E95D1D6}"/>
              </a:ext>
            </a:extLst>
          </p:cNvPr>
          <p:cNvSpPr>
            <a:spLocks noChangeArrowheads="1"/>
          </p:cNvSpPr>
          <p:nvPr/>
        </p:nvSpPr>
        <p:spPr bwMode="auto">
          <a:xfrm>
            <a:off x="3935414" y="6078538"/>
            <a:ext cx="6048375" cy="646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1800" b="1" dirty="0" err="1">
                <a:latin typeface="Arial" panose="020B0604020202020204" pitchFamily="34" charset="0"/>
              </a:rPr>
              <a:t>At</a:t>
            </a:r>
            <a:r>
              <a:rPr lang="ru-RU" altLang="ru-RU" sz="1800" b="1" dirty="0">
                <a:latin typeface="Arial" panose="020B0604020202020204" pitchFamily="34" charset="0"/>
              </a:rPr>
              <a:t> </a:t>
            </a:r>
            <a:r>
              <a:rPr lang="ru-RU" altLang="ru-RU" sz="1800" b="1" dirty="0" err="1">
                <a:latin typeface="Arial" panose="020B0604020202020204" pitchFamily="34" charset="0"/>
              </a:rPr>
              <a:t>solar</a:t>
            </a:r>
            <a:r>
              <a:rPr lang="ru-RU" altLang="ru-RU" sz="1800" b="1" dirty="0">
                <a:latin typeface="Arial" panose="020B0604020202020204" pitchFamily="34" charset="0"/>
              </a:rPr>
              <a:t> </a:t>
            </a:r>
            <a:r>
              <a:rPr lang="ru-RU" altLang="ru-RU" sz="1800" b="1" dirty="0" err="1">
                <a:latin typeface="Arial" panose="020B0604020202020204" pitchFamily="34" charset="0"/>
              </a:rPr>
              <a:t>minimum</a:t>
            </a:r>
            <a:r>
              <a:rPr lang="ru-RU" altLang="ru-RU" sz="1800" b="1" dirty="0">
                <a:latin typeface="Arial" panose="020B0604020202020204" pitchFamily="34" charset="0"/>
              </a:rPr>
              <a:t> (Y2028-2030) </a:t>
            </a:r>
            <a:r>
              <a:rPr lang="ru-RU" altLang="ru-RU" sz="1800" b="1" dirty="0" err="1">
                <a:latin typeface="Arial" panose="020B0604020202020204" pitchFamily="34" charset="0"/>
              </a:rPr>
              <a:t>lunar</a:t>
            </a:r>
            <a:r>
              <a:rPr lang="ru-RU" altLang="ru-RU" sz="1800" b="1" dirty="0">
                <a:latin typeface="Arial" panose="020B0604020202020204" pitchFamily="34" charset="0"/>
              </a:rPr>
              <a:t> </a:t>
            </a:r>
            <a:r>
              <a:rPr lang="ru-RU" altLang="ru-RU" sz="1800" b="1" dirty="0" err="1">
                <a:latin typeface="Arial" panose="020B0604020202020204" pitchFamily="34" charset="0"/>
              </a:rPr>
              <a:t>missions</a:t>
            </a:r>
            <a:r>
              <a:rPr lang="ru-RU" altLang="ru-RU" sz="1800" b="1" dirty="0">
                <a:latin typeface="Arial" panose="020B0604020202020204" pitchFamily="34" charset="0"/>
              </a:rPr>
              <a:t> </a:t>
            </a:r>
            <a:r>
              <a:rPr lang="ru-RU" altLang="ru-RU" sz="1800" b="1" dirty="0" err="1">
                <a:latin typeface="Arial" panose="020B0604020202020204" pitchFamily="34" charset="0"/>
              </a:rPr>
              <a:t>to</a:t>
            </a:r>
            <a:r>
              <a:rPr lang="ru-RU" altLang="ru-RU" sz="1800" b="1" dirty="0">
                <a:latin typeface="Arial" panose="020B0604020202020204" pitchFamily="34" charset="0"/>
              </a:rPr>
              <a:t> 90 </a:t>
            </a:r>
            <a:r>
              <a:rPr lang="ru-RU" altLang="ru-RU" sz="1800" b="1" dirty="0" err="1">
                <a:latin typeface="Arial" panose="020B0604020202020204" pitchFamily="34" charset="0"/>
              </a:rPr>
              <a:t>days</a:t>
            </a:r>
            <a:r>
              <a:rPr lang="ru-RU" altLang="ru-RU" sz="1800" b="1" dirty="0">
                <a:latin typeface="Arial" panose="020B0604020202020204" pitchFamily="34" charset="0"/>
              </a:rPr>
              <a:t> </a:t>
            </a:r>
            <a:r>
              <a:rPr lang="ru-RU" altLang="ru-RU" sz="1800" b="1" dirty="0" err="1">
                <a:latin typeface="Arial" panose="020B0604020202020204" pitchFamily="34" charset="0"/>
              </a:rPr>
              <a:t>allowed</a:t>
            </a:r>
            <a:r>
              <a:rPr lang="en-US" altLang="ru-RU" sz="1800" b="1" dirty="0">
                <a:latin typeface="Arial" panose="020B0604020202020204" pitchFamily="34" charset="0"/>
              </a:rPr>
              <a:t>; for solar max – 210 days</a:t>
            </a:r>
          </a:p>
        </p:txBody>
      </p:sp>
      <p:pic>
        <p:nvPicPr>
          <p:cNvPr id="81933" name="Picture 16">
            <a:extLst>
              <a:ext uri="{FF2B5EF4-FFF2-40B4-BE49-F238E27FC236}">
                <a16:creationId xmlns:a16="http://schemas.microsoft.com/office/drawing/2014/main" id="{E7017E41-55CB-0647-A4A7-790BD0CB49E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08486" y="5663375"/>
            <a:ext cx="1602843" cy="1194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34" name="Picture 3">
            <a:extLst>
              <a:ext uri="{FF2B5EF4-FFF2-40B4-BE49-F238E27FC236}">
                <a16:creationId xmlns:a16="http://schemas.microsoft.com/office/drawing/2014/main" id="{FD2AC5EB-0326-ED48-B0A8-7F943FD6E0CF}"/>
              </a:ext>
            </a:extLst>
          </p:cNvPr>
          <p:cNvPicPr>
            <a:picLocks noChangeAspect="1" noChangeArrowheads="1"/>
          </p:cNvPicPr>
          <p:nvPr/>
        </p:nvPicPr>
        <p:blipFill>
          <a:blip r:embed="rId6">
            <a:lum bright="-18000" contrast="30000"/>
            <a:extLst>
              <a:ext uri="{28A0092B-C50C-407E-A947-70E740481C1C}">
                <a14:useLocalDpi xmlns:a14="http://schemas.microsoft.com/office/drawing/2010/main"/>
              </a:ext>
            </a:extLst>
          </a:blip>
          <a:srcRect/>
          <a:stretch>
            <a:fillRect/>
          </a:stretch>
        </p:blipFill>
        <p:spPr bwMode="auto">
          <a:xfrm>
            <a:off x="2528077" y="3774663"/>
            <a:ext cx="1193048" cy="1790700"/>
          </a:xfrm>
          <a:prstGeom prst="rect">
            <a:avLst/>
          </a:prstGeom>
          <a:noFill/>
          <a:ln w="9360">
            <a:solidFill>
              <a:schemeClr val="bg1"/>
            </a:solidFill>
            <a:miter lim="800000"/>
            <a:headEnd/>
            <a:tailEnd/>
          </a:ln>
          <a:effectLst/>
          <a:extLst>
            <a:ext uri="{909E8E84-426E-40DD-AFC4-6F175D3DCCD1}">
              <a14:hiddenFill xmlns:a14="http://schemas.microsoft.com/office/drawing/2010/main">
                <a:blipFill dpi="0" rotWithShape="0">
                  <a:blip>
                    <a:lum bright="-18000" contrast="3000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Прямоугольник 1">
            <a:extLst>
              <a:ext uri="{FF2B5EF4-FFF2-40B4-BE49-F238E27FC236}">
                <a16:creationId xmlns:a16="http://schemas.microsoft.com/office/drawing/2014/main" id="{D373E693-AB7E-F549-9539-ADA793CE9557}"/>
              </a:ext>
            </a:extLst>
          </p:cNvPr>
          <p:cNvSpPr/>
          <p:nvPr/>
        </p:nvSpPr>
        <p:spPr>
          <a:xfrm>
            <a:off x="8162926" y="3703079"/>
            <a:ext cx="2127207" cy="18684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195114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a:extLst>
              <a:ext uri="{FF2B5EF4-FFF2-40B4-BE49-F238E27FC236}">
                <a16:creationId xmlns:a16="http://schemas.microsoft.com/office/drawing/2014/main" id="{C3044364-3142-BA4D-BE81-5B3BE8D01042}"/>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232452" y="1342233"/>
            <a:ext cx="9338411" cy="3587575"/>
          </a:xfrm>
          <a:ln>
            <a:solidFill>
              <a:schemeClr val="bg1"/>
            </a:solidFill>
            <a:miter lim="800000"/>
            <a:headEnd/>
            <a:tailEnd/>
          </a:ln>
        </p:spPr>
      </p:pic>
      <p:sp>
        <p:nvSpPr>
          <p:cNvPr id="79876" name="TextBox 1">
            <a:extLst>
              <a:ext uri="{FF2B5EF4-FFF2-40B4-BE49-F238E27FC236}">
                <a16:creationId xmlns:a16="http://schemas.microsoft.com/office/drawing/2014/main" id="{68B057E6-B7BF-CA4C-89B2-72BE5DB8D14C}"/>
              </a:ext>
            </a:extLst>
          </p:cNvPr>
          <p:cNvSpPr txBox="1">
            <a:spLocks noChangeArrowheads="1"/>
          </p:cNvSpPr>
          <p:nvPr/>
        </p:nvSpPr>
        <p:spPr bwMode="auto">
          <a:xfrm>
            <a:off x="1235628" y="5522364"/>
            <a:ext cx="89386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200" b="1" dirty="0">
                <a:solidFill>
                  <a:srgbClr val="FFFF00"/>
                </a:solidFill>
                <a:latin typeface="Arial" panose="020B0604020202020204" pitchFamily="34" charset="0"/>
              </a:rPr>
              <a:t>Лунная орбитальная станция: 10 - 14 дней </a:t>
            </a:r>
            <a:endParaRPr lang="en-US" altLang="ru-RU" sz="3200" b="1" dirty="0">
              <a:solidFill>
                <a:srgbClr val="FFFF00"/>
              </a:solidFill>
              <a:latin typeface="Arial" panose="020B0604020202020204" pitchFamily="34" charset="0"/>
            </a:endParaRPr>
          </a:p>
        </p:txBody>
      </p:sp>
      <p:sp>
        <p:nvSpPr>
          <p:cNvPr id="6" name="TextBox 5">
            <a:extLst>
              <a:ext uri="{FF2B5EF4-FFF2-40B4-BE49-F238E27FC236}">
                <a16:creationId xmlns:a16="http://schemas.microsoft.com/office/drawing/2014/main" id="{F88203FF-F0D1-CD49-8B31-664B00B24F15}"/>
              </a:ext>
            </a:extLst>
          </p:cNvPr>
          <p:cNvSpPr txBox="1"/>
          <p:nvPr/>
        </p:nvSpPr>
        <p:spPr>
          <a:xfrm>
            <a:off x="0" y="0"/>
            <a:ext cx="12277720" cy="646331"/>
          </a:xfrm>
          <a:prstGeom prst="rect">
            <a:avLst/>
          </a:prstGeom>
          <a:noFill/>
        </p:spPr>
        <p:txBody>
          <a:bodyPr wrap="none">
            <a:spAutoFit/>
          </a:bodyPr>
          <a:lstStyle/>
          <a:p>
            <a:pPr>
              <a:defRPr/>
            </a:pPr>
            <a:r>
              <a:rPr lang="ru-RU" sz="3600" b="1" dirty="0">
                <a:solidFill>
                  <a:schemeClr val="accent5">
                    <a:lumMod val="40000"/>
                    <a:lumOff val="60000"/>
                  </a:schemeClr>
                </a:solidFill>
              </a:rPr>
              <a:t>Радиационный риск долговременных космических полетов</a:t>
            </a:r>
          </a:p>
        </p:txBody>
      </p:sp>
    </p:spTree>
    <p:extLst>
      <p:ext uri="{BB962C8B-B14F-4D97-AF65-F5344CB8AC3E}">
        <p14:creationId xmlns:p14="http://schemas.microsoft.com/office/powerpoint/2010/main" val="30483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a:extLst>
              <a:ext uri="{FF2B5EF4-FFF2-40B4-BE49-F238E27FC236}">
                <a16:creationId xmlns:a16="http://schemas.microsoft.com/office/drawing/2014/main" id="{51C70C96-9A7D-6440-A04B-D71AD4582436}"/>
              </a:ext>
            </a:extLst>
          </p:cNvPr>
          <p:cNvPicPr>
            <a:picLocks noChangeAspect="1" noChangeArrowheads="1"/>
          </p:cNvPicPr>
          <p:nvPr/>
        </p:nvPicPr>
        <p:blipFill>
          <a:blip r:embed="rId3">
            <a:lum bright="-18000" contrast="36000"/>
            <a:extLst>
              <a:ext uri="{28A0092B-C50C-407E-A947-70E740481C1C}">
                <a14:useLocalDpi xmlns:a14="http://schemas.microsoft.com/office/drawing/2010/main"/>
              </a:ext>
            </a:extLst>
          </a:blip>
          <a:srcRect/>
          <a:stretch>
            <a:fillRect/>
          </a:stretch>
        </p:blipFill>
        <p:spPr bwMode="auto">
          <a:xfrm>
            <a:off x="2927350" y="1484313"/>
            <a:ext cx="7467600" cy="4876800"/>
          </a:xfrm>
          <a:prstGeom prst="rect">
            <a:avLst/>
          </a:prstGeom>
          <a:noFill/>
          <a:ln>
            <a:noFill/>
          </a:ln>
          <a:effectLst/>
          <a:extLst>
            <a:ext uri="{909E8E84-426E-40DD-AFC4-6F175D3DCCD1}">
              <a14:hiddenFill xmlns:a14="http://schemas.microsoft.com/office/drawing/2010/main">
                <a:blipFill dpi="0" rotWithShape="0">
                  <a:blip>
                    <a:lum bright="-18000" contrast="3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9986" name="Oval 3">
            <a:extLst>
              <a:ext uri="{FF2B5EF4-FFF2-40B4-BE49-F238E27FC236}">
                <a16:creationId xmlns:a16="http://schemas.microsoft.com/office/drawing/2014/main" id="{FEED03D4-9CA8-8C4C-B85E-F97DFDC24388}"/>
              </a:ext>
            </a:extLst>
          </p:cNvPr>
          <p:cNvSpPr>
            <a:spLocks noChangeArrowheads="1"/>
          </p:cNvSpPr>
          <p:nvPr/>
        </p:nvSpPr>
        <p:spPr bwMode="auto">
          <a:xfrm>
            <a:off x="5715000" y="4572000"/>
            <a:ext cx="914400" cy="9144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sp>
        <p:nvSpPr>
          <p:cNvPr id="117764" name="Oval 4">
            <a:extLst>
              <a:ext uri="{FF2B5EF4-FFF2-40B4-BE49-F238E27FC236}">
                <a16:creationId xmlns:a16="http://schemas.microsoft.com/office/drawing/2014/main" id="{A2492326-69CA-DA4E-9FA4-98DB8FDDA630}"/>
              </a:ext>
            </a:extLst>
          </p:cNvPr>
          <p:cNvSpPr>
            <a:spLocks noChangeArrowheads="1"/>
          </p:cNvSpPr>
          <p:nvPr/>
        </p:nvSpPr>
        <p:spPr bwMode="auto">
          <a:xfrm>
            <a:off x="4953000" y="3733800"/>
            <a:ext cx="1371600" cy="1219200"/>
          </a:xfrm>
          <a:prstGeom prst="ellipse">
            <a:avLst/>
          </a:prstGeom>
          <a:solidFill>
            <a:srgbClr val="B2B2B2">
              <a:alpha val="34117"/>
            </a:srgbClr>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sp>
        <p:nvSpPr>
          <p:cNvPr id="169988" name="Oval 5">
            <a:extLst>
              <a:ext uri="{FF2B5EF4-FFF2-40B4-BE49-F238E27FC236}">
                <a16:creationId xmlns:a16="http://schemas.microsoft.com/office/drawing/2014/main" id="{0B137167-B462-2243-B43C-038C6CD0CD87}"/>
              </a:ext>
            </a:extLst>
          </p:cNvPr>
          <p:cNvSpPr>
            <a:spLocks noChangeArrowheads="1"/>
          </p:cNvSpPr>
          <p:nvPr/>
        </p:nvSpPr>
        <p:spPr bwMode="auto">
          <a:xfrm>
            <a:off x="5486400" y="4419600"/>
            <a:ext cx="1219200" cy="9144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a:p>
        </p:txBody>
      </p:sp>
      <p:sp>
        <p:nvSpPr>
          <p:cNvPr id="117766" name="Text Box 6">
            <a:extLst>
              <a:ext uri="{FF2B5EF4-FFF2-40B4-BE49-F238E27FC236}">
                <a16:creationId xmlns:a16="http://schemas.microsoft.com/office/drawing/2014/main" id="{7FB01485-A662-E947-9267-5813437FB050}"/>
              </a:ext>
            </a:extLst>
          </p:cNvPr>
          <p:cNvSpPr txBox="1">
            <a:spLocks noChangeArrowheads="1"/>
          </p:cNvSpPr>
          <p:nvPr/>
        </p:nvSpPr>
        <p:spPr bwMode="auto">
          <a:xfrm>
            <a:off x="6475180" y="4941888"/>
            <a:ext cx="937093" cy="463846"/>
          </a:xfrm>
          <a:prstGeom prst="rect">
            <a:avLst/>
          </a:pr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algn="ctr">
              <a:spcBef>
                <a:spcPct val="0"/>
              </a:spcBef>
              <a:buClr>
                <a:srgbClr val="000000"/>
              </a:buClr>
              <a:buFontTx/>
              <a:buNone/>
            </a:pPr>
            <a:r>
              <a:rPr lang="ru-RU" altLang="ru-RU" sz="2400" b="1">
                <a:solidFill>
                  <a:srgbClr val="000000"/>
                </a:solidFill>
              </a:rPr>
              <a:t>ЮАА</a:t>
            </a:r>
            <a:endParaRPr lang="en-GB" altLang="ru-RU" sz="2400" b="1">
              <a:solidFill>
                <a:srgbClr val="000000"/>
              </a:solidFill>
            </a:endParaRPr>
          </a:p>
        </p:txBody>
      </p:sp>
      <p:sp>
        <p:nvSpPr>
          <p:cNvPr id="117767" name="Line 7">
            <a:extLst>
              <a:ext uri="{FF2B5EF4-FFF2-40B4-BE49-F238E27FC236}">
                <a16:creationId xmlns:a16="http://schemas.microsoft.com/office/drawing/2014/main" id="{93F142E4-E76D-1046-A5DF-2577B8026B53}"/>
              </a:ext>
            </a:extLst>
          </p:cNvPr>
          <p:cNvSpPr>
            <a:spLocks noChangeShapeType="1"/>
          </p:cNvSpPr>
          <p:nvPr/>
        </p:nvSpPr>
        <p:spPr bwMode="auto">
          <a:xfrm flipH="1" flipV="1">
            <a:off x="5637214" y="4570414"/>
            <a:ext cx="765175" cy="688975"/>
          </a:xfrm>
          <a:prstGeom prst="line">
            <a:avLst/>
          </a:prstGeom>
          <a:noFill/>
          <a:ln w="7632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169991" name="Text Box 8">
            <a:extLst>
              <a:ext uri="{FF2B5EF4-FFF2-40B4-BE49-F238E27FC236}">
                <a16:creationId xmlns:a16="http://schemas.microsoft.com/office/drawing/2014/main" id="{0A83D625-BE62-8D43-9324-EEB74CF60875}"/>
              </a:ext>
            </a:extLst>
          </p:cNvPr>
          <p:cNvSpPr txBox="1">
            <a:spLocks noChangeArrowheads="1"/>
          </p:cNvSpPr>
          <p:nvPr/>
        </p:nvSpPr>
        <p:spPr bwMode="auto">
          <a:xfrm rot="16200000">
            <a:off x="1108870" y="3544095"/>
            <a:ext cx="22050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a:spcBef>
                <a:spcPct val="0"/>
              </a:spcBef>
              <a:buClr>
                <a:srgbClr val="000000"/>
              </a:buClr>
              <a:buFontTx/>
              <a:buNone/>
            </a:pPr>
            <a:r>
              <a:rPr lang="en-GB" altLang="ru-RU" sz="2400" b="1">
                <a:solidFill>
                  <a:srgbClr val="000000"/>
                </a:solidFill>
              </a:rPr>
              <a:t>Широта, град</a:t>
            </a:r>
          </a:p>
        </p:txBody>
      </p:sp>
      <p:sp>
        <p:nvSpPr>
          <p:cNvPr id="169992" name="Text Box 9">
            <a:extLst>
              <a:ext uri="{FF2B5EF4-FFF2-40B4-BE49-F238E27FC236}">
                <a16:creationId xmlns:a16="http://schemas.microsoft.com/office/drawing/2014/main" id="{DD1C29C5-DE23-C54D-8EDE-17269598B544}"/>
              </a:ext>
            </a:extLst>
          </p:cNvPr>
          <p:cNvSpPr txBox="1">
            <a:spLocks noChangeArrowheads="1"/>
          </p:cNvSpPr>
          <p:nvPr/>
        </p:nvSpPr>
        <p:spPr bwMode="auto">
          <a:xfrm>
            <a:off x="5262563" y="6400801"/>
            <a:ext cx="22479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a:spcBef>
                <a:spcPct val="0"/>
              </a:spcBef>
              <a:buClr>
                <a:srgbClr val="000000"/>
              </a:buClr>
              <a:buFontTx/>
              <a:buNone/>
            </a:pPr>
            <a:r>
              <a:rPr lang="en-GB" altLang="ru-RU" sz="2400" b="1">
                <a:solidFill>
                  <a:srgbClr val="000000"/>
                </a:solidFill>
              </a:rPr>
              <a:t>Долгота, град</a:t>
            </a:r>
          </a:p>
        </p:txBody>
      </p:sp>
      <p:sp>
        <p:nvSpPr>
          <p:cNvPr id="169993" name="Text Box 10">
            <a:extLst>
              <a:ext uri="{FF2B5EF4-FFF2-40B4-BE49-F238E27FC236}">
                <a16:creationId xmlns:a16="http://schemas.microsoft.com/office/drawing/2014/main" id="{794FDE83-8205-4F46-AC2F-2CF818EDF4EC}"/>
              </a:ext>
            </a:extLst>
          </p:cNvPr>
          <p:cNvSpPr txBox="1">
            <a:spLocks noChangeArrowheads="1"/>
          </p:cNvSpPr>
          <p:nvPr/>
        </p:nvSpPr>
        <p:spPr bwMode="auto">
          <a:xfrm>
            <a:off x="3287713" y="188913"/>
            <a:ext cx="5754950"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FFFF00"/>
              </a:buClr>
              <a:buFontTx/>
              <a:buNone/>
            </a:pPr>
            <a:r>
              <a:rPr lang="ru-RU" altLang="ru-RU" sz="3600" b="1">
                <a:solidFill>
                  <a:srgbClr val="FFFFFF"/>
                </a:solidFill>
              </a:rPr>
              <a:t>Одиночные сбои в ЮАА</a:t>
            </a:r>
            <a:endParaRPr lang="en-GB" altLang="ru-RU" sz="3600" b="1">
              <a:solidFill>
                <a:srgbClr val="FFFFFF"/>
              </a:solidFill>
            </a:endParaRPr>
          </a:p>
        </p:txBody>
      </p:sp>
      <p:sp>
        <p:nvSpPr>
          <p:cNvPr id="117771" name="Line 11">
            <a:extLst>
              <a:ext uri="{FF2B5EF4-FFF2-40B4-BE49-F238E27FC236}">
                <a16:creationId xmlns:a16="http://schemas.microsoft.com/office/drawing/2014/main" id="{117921F4-C0CC-E548-9B14-8B5BA5583480}"/>
              </a:ext>
            </a:extLst>
          </p:cNvPr>
          <p:cNvSpPr>
            <a:spLocks noChangeShapeType="1"/>
          </p:cNvSpPr>
          <p:nvPr/>
        </p:nvSpPr>
        <p:spPr bwMode="auto">
          <a:xfrm flipV="1">
            <a:off x="4654551" y="3125788"/>
            <a:ext cx="2160587" cy="2449512"/>
          </a:xfrm>
          <a:prstGeom prst="line">
            <a:avLst/>
          </a:prstGeom>
          <a:noFill/>
          <a:ln w="7620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9995" name="Rectangle 12">
            <a:extLst>
              <a:ext uri="{FF2B5EF4-FFF2-40B4-BE49-F238E27FC236}">
                <a16:creationId xmlns:a16="http://schemas.microsoft.com/office/drawing/2014/main" id="{1271C4F7-8566-5541-A904-7153C3DC2534}"/>
              </a:ext>
            </a:extLst>
          </p:cNvPr>
          <p:cNvSpPr>
            <a:spLocks noChangeArrowheads="1"/>
          </p:cNvSpPr>
          <p:nvPr/>
        </p:nvSpPr>
        <p:spPr bwMode="auto">
          <a:xfrm>
            <a:off x="245973" y="0"/>
            <a:ext cx="119460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sz="3600" b="1" dirty="0"/>
              <a:t>Планирование околоземных космических  полетов</a:t>
            </a:r>
          </a:p>
        </p:txBody>
      </p:sp>
      <p:sp>
        <p:nvSpPr>
          <p:cNvPr id="169996" name="Text Box 13">
            <a:extLst>
              <a:ext uri="{FF2B5EF4-FFF2-40B4-BE49-F238E27FC236}">
                <a16:creationId xmlns:a16="http://schemas.microsoft.com/office/drawing/2014/main" id="{1270999C-0B2D-0746-A70B-5739F4D73A7A}"/>
              </a:ext>
            </a:extLst>
          </p:cNvPr>
          <p:cNvSpPr txBox="1">
            <a:spLocks noChangeArrowheads="1"/>
          </p:cNvSpPr>
          <p:nvPr/>
        </p:nvSpPr>
        <p:spPr bwMode="auto">
          <a:xfrm>
            <a:off x="1952625" y="765176"/>
            <a:ext cx="795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1800" b="1" dirty="0"/>
              <a:t>Spacecraft is a  robot, but with elements a manual management by man</a:t>
            </a:r>
            <a:endParaRPr lang="ru-RU" altLang="ru-RU" sz="1800" dirty="0"/>
          </a:p>
        </p:txBody>
      </p:sp>
      <p:pic>
        <p:nvPicPr>
          <p:cNvPr id="14" name="Picture 4">
            <a:extLst>
              <a:ext uri="{FF2B5EF4-FFF2-40B4-BE49-F238E27FC236}">
                <a16:creationId xmlns:a16="http://schemas.microsoft.com/office/drawing/2014/main" id="{F92FDCE9-1277-3348-A141-B0743ACE21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87677" y="3463474"/>
            <a:ext cx="1698624" cy="136148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a:extLst>
              <a:ext uri="{FF2B5EF4-FFF2-40B4-BE49-F238E27FC236}">
                <a16:creationId xmlns:a16="http://schemas.microsoft.com/office/drawing/2014/main" id="{0BA2543D-BEBB-1B48-AB7F-074B6FEF08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6044" y="1828800"/>
            <a:ext cx="1570464" cy="1570464"/>
          </a:xfrm>
          <a:prstGeom prst="rect">
            <a:avLst/>
          </a:prstGeom>
        </p:spPr>
      </p:pic>
      <p:sp>
        <p:nvSpPr>
          <p:cNvPr id="3" name="TextBox 2">
            <a:extLst>
              <a:ext uri="{FF2B5EF4-FFF2-40B4-BE49-F238E27FC236}">
                <a16:creationId xmlns:a16="http://schemas.microsoft.com/office/drawing/2014/main" id="{B27FA287-EAF2-1D4C-A481-45464362BD5D}"/>
              </a:ext>
            </a:extLst>
          </p:cNvPr>
          <p:cNvSpPr txBox="1"/>
          <p:nvPr/>
        </p:nvSpPr>
        <p:spPr>
          <a:xfrm>
            <a:off x="8318810" y="2274848"/>
            <a:ext cx="2609817" cy="646331"/>
          </a:xfrm>
          <a:prstGeom prst="rect">
            <a:avLst/>
          </a:prstGeom>
          <a:solidFill>
            <a:schemeClr val="bg1"/>
          </a:solidFill>
        </p:spPr>
        <p:txBody>
          <a:bodyPr wrap="none" rtlCol="0">
            <a:spAutoFit/>
          </a:bodyPr>
          <a:lstStyle/>
          <a:p>
            <a:r>
              <a:rPr lang="ru-RU" sz="3600" dirty="0"/>
              <a:t>Фобос-грунт</a:t>
            </a:r>
          </a:p>
        </p:txBody>
      </p:sp>
    </p:spTree>
    <p:extLst>
      <p:ext uri="{BB962C8B-B14F-4D97-AF65-F5344CB8AC3E}">
        <p14:creationId xmlns:p14="http://schemas.microsoft.com/office/powerpoint/2010/main" val="188936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7771"/>
                                        </p:tgtEl>
                                        <p:attrNameLst>
                                          <p:attrName>style.visibility</p:attrName>
                                        </p:attrNameLst>
                                      </p:cBhvr>
                                      <p:to>
                                        <p:strVal val="visible"/>
                                      </p:to>
                                    </p:set>
                                    <p:animEffect transition="in" filter="blinds(horizontal)">
                                      <p:cBhvr>
                                        <p:cTn id="12" dur="500"/>
                                        <p:tgtEl>
                                          <p:spTgt spid="117771"/>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13AB237C-7E2C-D64E-AFD6-B467BDA33A3F}"/>
              </a:ext>
            </a:extLst>
          </p:cNvPr>
          <p:cNvSpPr>
            <a:spLocks noGrp="1" noChangeArrowheads="1"/>
          </p:cNvSpPr>
          <p:nvPr>
            <p:ph type="title"/>
          </p:nvPr>
        </p:nvSpPr>
        <p:spPr>
          <a:xfrm>
            <a:off x="179295" y="365125"/>
            <a:ext cx="11743764" cy="1325563"/>
          </a:xfrm>
        </p:spPr>
        <p:txBody>
          <a:bodyPr>
            <a:normAutofit fontScale="90000"/>
          </a:bodyPr>
          <a:lstStyle/>
          <a:p>
            <a:r>
              <a:rPr lang="ru-RU" altLang="ru-RU" sz="4800" b="1" dirty="0">
                <a:solidFill>
                  <a:schemeClr val="accent5">
                    <a:lumMod val="20000"/>
                    <a:lumOff val="80000"/>
                  </a:schemeClr>
                </a:solidFill>
              </a:rPr>
              <a:t>        </a:t>
            </a:r>
            <a:r>
              <a:rPr lang="ru-RU" altLang="ru-RU" sz="5300" b="1" dirty="0">
                <a:solidFill>
                  <a:schemeClr val="accent5">
                    <a:lumMod val="20000"/>
                    <a:lumOff val="80000"/>
                  </a:schemeClr>
                </a:solidFill>
              </a:rPr>
              <a:t>Откуда эти «странники Вселенной»???</a:t>
            </a:r>
            <a:br>
              <a:rPr lang="ru-RU" altLang="ru-RU" sz="5300" b="1" dirty="0">
                <a:solidFill>
                  <a:schemeClr val="accent5">
                    <a:lumMod val="20000"/>
                    <a:lumOff val="80000"/>
                  </a:schemeClr>
                </a:solidFill>
              </a:rPr>
            </a:br>
            <a:endParaRPr lang="ru-RU" altLang="ru-RU" sz="4800" dirty="0">
              <a:solidFill>
                <a:schemeClr val="accent5">
                  <a:lumMod val="20000"/>
                  <a:lumOff val="80000"/>
                </a:schemeClr>
              </a:solidFill>
            </a:endParaRPr>
          </a:p>
        </p:txBody>
      </p:sp>
      <p:pic>
        <p:nvPicPr>
          <p:cNvPr id="80899" name="Picture 4">
            <a:extLst>
              <a:ext uri="{FF2B5EF4-FFF2-40B4-BE49-F238E27FC236}">
                <a16:creationId xmlns:a16="http://schemas.microsoft.com/office/drawing/2014/main" id="{68C250A3-D8E9-F441-814C-8DA812921E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8893" y="1323975"/>
            <a:ext cx="10470777"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75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90200" y="174267"/>
            <a:ext cx="11360800" cy="763600"/>
          </a:xfrm>
          <a:prstGeom prst="rect">
            <a:avLst/>
          </a:prstGeom>
        </p:spPr>
        <p:txBody>
          <a:bodyPr spcFirstLastPara="1" vert="horz" wrap="square" lIns="121900" tIns="121900" rIns="121900" bIns="121900" rtlCol="0" anchor="t" anchorCtr="0">
            <a:noAutofit/>
          </a:bodyPr>
          <a:lstStyle/>
          <a:p>
            <a:pPr algn="ctr"/>
            <a:r>
              <a:rPr lang="ru" b="1" dirty="0">
                <a:solidFill>
                  <a:schemeClr val="accent5">
                    <a:lumMod val="20000"/>
                    <a:lumOff val="80000"/>
                  </a:schemeClr>
                </a:solidFill>
              </a:rPr>
              <a:t>Последние новости из межзвездного пространства</a:t>
            </a:r>
            <a:endParaRPr b="1" dirty="0">
              <a:solidFill>
                <a:schemeClr val="accent5">
                  <a:lumMod val="20000"/>
                  <a:lumOff val="80000"/>
                </a:schemeClr>
              </a:solidFill>
            </a:endParaRPr>
          </a:p>
        </p:txBody>
      </p:sp>
      <p:sp>
        <p:nvSpPr>
          <p:cNvPr id="63" name="Google Shape;63;p14"/>
          <p:cNvSpPr txBox="1"/>
          <p:nvPr/>
        </p:nvSpPr>
        <p:spPr>
          <a:xfrm>
            <a:off x="0" y="6271500"/>
            <a:ext cx="8458200" cy="431200"/>
          </a:xfrm>
          <a:prstGeom prst="rect">
            <a:avLst/>
          </a:prstGeom>
          <a:noFill/>
          <a:ln>
            <a:noFill/>
          </a:ln>
        </p:spPr>
        <p:txBody>
          <a:bodyPr spcFirstLastPara="1" wrap="square" lIns="121900" tIns="121900" rIns="121900" bIns="121900" anchor="t" anchorCtr="0">
            <a:noAutofit/>
          </a:bodyPr>
          <a:lstStyle/>
          <a:p>
            <a:r>
              <a:rPr lang="ru" sz="2400" dirty="0">
                <a:solidFill>
                  <a:schemeClr val="accent5">
                    <a:lumMod val="20000"/>
                    <a:lumOff val="80000"/>
                  </a:schemeClr>
                </a:solidFill>
              </a:rPr>
              <a:t>https://nplus1.ru/news/2019/11/06/Voyager2-interstellar</a:t>
            </a:r>
            <a:endParaRPr sz="2400" dirty="0">
              <a:solidFill>
                <a:schemeClr val="accent5">
                  <a:lumMod val="20000"/>
                  <a:lumOff val="80000"/>
                </a:schemeClr>
              </a:solidFill>
            </a:endParaRPr>
          </a:p>
        </p:txBody>
      </p:sp>
      <p:pic>
        <p:nvPicPr>
          <p:cNvPr id="9" name="Рисунок 8">
            <a:extLst>
              <a:ext uri="{FF2B5EF4-FFF2-40B4-BE49-F238E27FC236}">
                <a16:creationId xmlns:a16="http://schemas.microsoft.com/office/drawing/2014/main" id="{05AEA9EE-6439-CC47-B11E-18A8BBC875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79938"/>
            <a:ext cx="5516880" cy="4597400"/>
          </a:xfrm>
          <a:prstGeom prst="rect">
            <a:avLst/>
          </a:prstGeom>
          <a:ln>
            <a:solidFill>
              <a:schemeClr val="bg1"/>
            </a:solidFill>
          </a:ln>
        </p:spPr>
      </p:pic>
      <p:sp>
        <p:nvSpPr>
          <p:cNvPr id="7" name="TextBox 6">
            <a:extLst>
              <a:ext uri="{FF2B5EF4-FFF2-40B4-BE49-F238E27FC236}">
                <a16:creationId xmlns:a16="http://schemas.microsoft.com/office/drawing/2014/main" id="{E140B257-6FD9-8A44-AFD9-E5B24F974081}"/>
              </a:ext>
            </a:extLst>
          </p:cNvPr>
          <p:cNvSpPr txBox="1"/>
          <p:nvPr/>
        </p:nvSpPr>
        <p:spPr>
          <a:xfrm>
            <a:off x="3638939" y="2668556"/>
            <a:ext cx="1859740" cy="584775"/>
          </a:xfrm>
          <a:prstGeom prst="rect">
            <a:avLst/>
          </a:prstGeom>
          <a:noFill/>
        </p:spPr>
        <p:txBody>
          <a:bodyPr wrap="none" rtlCol="0">
            <a:spAutoFit/>
          </a:bodyPr>
          <a:lstStyle/>
          <a:p>
            <a:r>
              <a:rPr lang="en-US" sz="3200" b="1" dirty="0">
                <a:solidFill>
                  <a:schemeClr val="accent5">
                    <a:lumMod val="20000"/>
                    <a:lumOff val="80000"/>
                  </a:schemeClr>
                </a:solidFill>
              </a:rPr>
              <a:t>Voyager 1</a:t>
            </a:r>
            <a:endParaRPr lang="ru-RU" sz="3200" b="1" dirty="0">
              <a:solidFill>
                <a:schemeClr val="accent5">
                  <a:lumMod val="20000"/>
                  <a:lumOff val="80000"/>
                </a:schemeClr>
              </a:solidFill>
            </a:endParaRPr>
          </a:p>
        </p:txBody>
      </p:sp>
      <p:sp>
        <p:nvSpPr>
          <p:cNvPr id="8" name="Прямоугольник 7">
            <a:extLst>
              <a:ext uri="{FF2B5EF4-FFF2-40B4-BE49-F238E27FC236}">
                <a16:creationId xmlns:a16="http://schemas.microsoft.com/office/drawing/2014/main" id="{C74480FF-BC8E-C149-A3B7-EE02F6D16E7B}"/>
              </a:ext>
            </a:extLst>
          </p:cNvPr>
          <p:cNvSpPr/>
          <p:nvPr/>
        </p:nvSpPr>
        <p:spPr>
          <a:xfrm>
            <a:off x="3536627" y="4643927"/>
            <a:ext cx="1859740" cy="584775"/>
          </a:xfrm>
          <a:prstGeom prst="rect">
            <a:avLst/>
          </a:prstGeom>
        </p:spPr>
        <p:txBody>
          <a:bodyPr wrap="none">
            <a:spAutoFit/>
          </a:bodyPr>
          <a:lstStyle/>
          <a:p>
            <a:r>
              <a:rPr lang="en-US" sz="3200" b="1" dirty="0">
                <a:solidFill>
                  <a:schemeClr val="accent5">
                    <a:lumMod val="20000"/>
                    <a:lumOff val="80000"/>
                  </a:schemeClr>
                </a:solidFill>
              </a:rPr>
              <a:t>Voyager 2</a:t>
            </a:r>
            <a:endParaRPr lang="ru-RU" sz="3200" b="1" dirty="0">
              <a:solidFill>
                <a:schemeClr val="accent5">
                  <a:lumMod val="20000"/>
                  <a:lumOff val="80000"/>
                </a:schemeClr>
              </a:solidFill>
            </a:endParaRPr>
          </a:p>
        </p:txBody>
      </p:sp>
    </p:spTree>
    <p:extLst>
      <p:ext uri="{BB962C8B-B14F-4D97-AF65-F5344CB8AC3E}">
        <p14:creationId xmlns:p14="http://schemas.microsoft.com/office/powerpoint/2010/main" val="116930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90200" y="174267"/>
            <a:ext cx="11360800" cy="763600"/>
          </a:xfrm>
          <a:prstGeom prst="rect">
            <a:avLst/>
          </a:prstGeom>
        </p:spPr>
        <p:txBody>
          <a:bodyPr spcFirstLastPara="1" vert="horz" wrap="square" lIns="121900" tIns="121900" rIns="121900" bIns="121900" rtlCol="0" anchor="t" anchorCtr="0">
            <a:noAutofit/>
          </a:bodyPr>
          <a:lstStyle/>
          <a:p>
            <a:pPr algn="ctr"/>
            <a:r>
              <a:rPr lang="ru" b="1" dirty="0">
                <a:solidFill>
                  <a:schemeClr val="accent5">
                    <a:lumMod val="20000"/>
                    <a:lumOff val="80000"/>
                  </a:schemeClr>
                </a:solidFill>
              </a:rPr>
              <a:t>Последние новости из межзвездного пространства</a:t>
            </a:r>
            <a:endParaRPr b="1" dirty="0">
              <a:solidFill>
                <a:schemeClr val="accent5">
                  <a:lumMod val="20000"/>
                  <a:lumOff val="80000"/>
                </a:schemeClr>
              </a:solidFill>
            </a:endParaRPr>
          </a:p>
        </p:txBody>
      </p:sp>
      <p:sp>
        <p:nvSpPr>
          <p:cNvPr id="63" name="Google Shape;63;p14"/>
          <p:cNvSpPr txBox="1"/>
          <p:nvPr/>
        </p:nvSpPr>
        <p:spPr>
          <a:xfrm>
            <a:off x="0" y="6271500"/>
            <a:ext cx="8458200" cy="431200"/>
          </a:xfrm>
          <a:prstGeom prst="rect">
            <a:avLst/>
          </a:prstGeom>
          <a:noFill/>
          <a:ln>
            <a:noFill/>
          </a:ln>
        </p:spPr>
        <p:txBody>
          <a:bodyPr spcFirstLastPara="1" wrap="square" lIns="121900" tIns="121900" rIns="121900" bIns="121900" anchor="t" anchorCtr="0">
            <a:noAutofit/>
          </a:bodyPr>
          <a:lstStyle/>
          <a:p>
            <a:r>
              <a:rPr lang="ru" sz="2400" dirty="0">
                <a:solidFill>
                  <a:schemeClr val="accent5">
                    <a:lumMod val="20000"/>
                    <a:lumOff val="80000"/>
                  </a:schemeClr>
                </a:solidFill>
              </a:rPr>
              <a:t>https://nplus1.ru/news/2019/11/06/Voyager2-interstellar</a:t>
            </a:r>
            <a:endParaRPr sz="2400" dirty="0">
              <a:solidFill>
                <a:schemeClr val="accent5">
                  <a:lumMod val="20000"/>
                  <a:lumOff val="80000"/>
                </a:schemeClr>
              </a:solidFill>
            </a:endParaRPr>
          </a:p>
        </p:txBody>
      </p:sp>
      <p:pic>
        <p:nvPicPr>
          <p:cNvPr id="64" name="Google Shape;64;p14"/>
          <p:cNvPicPr preferRelativeResize="0"/>
          <p:nvPr/>
        </p:nvPicPr>
        <p:blipFill>
          <a:blip r:embed="rId3">
            <a:alphaModFix/>
          </a:blip>
          <a:stretch>
            <a:fillRect/>
          </a:stretch>
        </p:blipFill>
        <p:spPr>
          <a:xfrm>
            <a:off x="5831145" y="1504339"/>
            <a:ext cx="6360855" cy="4555200"/>
          </a:xfrm>
          <a:prstGeom prst="rect">
            <a:avLst/>
          </a:prstGeom>
          <a:noFill/>
          <a:ln>
            <a:solidFill>
              <a:schemeClr val="bg1"/>
            </a:solidFill>
          </a:ln>
        </p:spPr>
      </p:pic>
      <p:pic>
        <p:nvPicPr>
          <p:cNvPr id="9" name="Рисунок 8">
            <a:extLst>
              <a:ext uri="{FF2B5EF4-FFF2-40B4-BE49-F238E27FC236}">
                <a16:creationId xmlns:a16="http://schemas.microsoft.com/office/drawing/2014/main" id="{05AEA9EE-6439-CC47-B11E-18A8BBC875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79938"/>
            <a:ext cx="5516880" cy="4597400"/>
          </a:xfrm>
          <a:prstGeom prst="rect">
            <a:avLst/>
          </a:prstGeom>
          <a:ln>
            <a:solidFill>
              <a:schemeClr val="bg1"/>
            </a:solidFill>
          </a:ln>
        </p:spPr>
      </p:pic>
      <p:sp>
        <p:nvSpPr>
          <p:cNvPr id="7" name="TextBox 6">
            <a:extLst>
              <a:ext uri="{FF2B5EF4-FFF2-40B4-BE49-F238E27FC236}">
                <a16:creationId xmlns:a16="http://schemas.microsoft.com/office/drawing/2014/main" id="{E140B257-6FD9-8A44-AFD9-E5B24F974081}"/>
              </a:ext>
            </a:extLst>
          </p:cNvPr>
          <p:cNvSpPr txBox="1"/>
          <p:nvPr/>
        </p:nvSpPr>
        <p:spPr>
          <a:xfrm>
            <a:off x="3638939" y="2668556"/>
            <a:ext cx="1859740" cy="584775"/>
          </a:xfrm>
          <a:prstGeom prst="rect">
            <a:avLst/>
          </a:prstGeom>
          <a:noFill/>
        </p:spPr>
        <p:txBody>
          <a:bodyPr wrap="none" rtlCol="0">
            <a:spAutoFit/>
          </a:bodyPr>
          <a:lstStyle/>
          <a:p>
            <a:r>
              <a:rPr lang="en-US" sz="3200" b="1" dirty="0">
                <a:solidFill>
                  <a:schemeClr val="accent5">
                    <a:lumMod val="20000"/>
                    <a:lumOff val="80000"/>
                  </a:schemeClr>
                </a:solidFill>
              </a:rPr>
              <a:t>Voyager 1</a:t>
            </a:r>
            <a:endParaRPr lang="ru-RU" sz="3200" b="1" dirty="0">
              <a:solidFill>
                <a:schemeClr val="accent5">
                  <a:lumMod val="20000"/>
                  <a:lumOff val="80000"/>
                </a:schemeClr>
              </a:solidFill>
            </a:endParaRPr>
          </a:p>
        </p:txBody>
      </p:sp>
      <p:sp>
        <p:nvSpPr>
          <p:cNvPr id="8" name="Прямоугольник 7">
            <a:extLst>
              <a:ext uri="{FF2B5EF4-FFF2-40B4-BE49-F238E27FC236}">
                <a16:creationId xmlns:a16="http://schemas.microsoft.com/office/drawing/2014/main" id="{C74480FF-BC8E-C149-A3B7-EE02F6D16E7B}"/>
              </a:ext>
            </a:extLst>
          </p:cNvPr>
          <p:cNvSpPr/>
          <p:nvPr/>
        </p:nvSpPr>
        <p:spPr>
          <a:xfrm>
            <a:off x="3536627" y="4643927"/>
            <a:ext cx="1859740" cy="584775"/>
          </a:xfrm>
          <a:prstGeom prst="rect">
            <a:avLst/>
          </a:prstGeom>
        </p:spPr>
        <p:txBody>
          <a:bodyPr wrap="none">
            <a:spAutoFit/>
          </a:bodyPr>
          <a:lstStyle/>
          <a:p>
            <a:r>
              <a:rPr lang="en-US" sz="3200" b="1" dirty="0">
                <a:solidFill>
                  <a:schemeClr val="accent5">
                    <a:lumMod val="20000"/>
                    <a:lumOff val="80000"/>
                  </a:schemeClr>
                </a:solidFill>
              </a:rPr>
              <a:t>Voyager 2</a:t>
            </a:r>
            <a:endParaRPr lang="ru-RU" sz="3200" b="1" dirty="0">
              <a:solidFill>
                <a:schemeClr val="accent5">
                  <a:lumMod val="20000"/>
                  <a:lumOff val="80000"/>
                </a:schemeClr>
              </a:solidFill>
            </a:endParaRPr>
          </a:p>
        </p:txBody>
      </p:sp>
      <p:sp>
        <p:nvSpPr>
          <p:cNvPr id="2" name="TextBox 1">
            <a:extLst>
              <a:ext uri="{FF2B5EF4-FFF2-40B4-BE49-F238E27FC236}">
                <a16:creationId xmlns:a16="http://schemas.microsoft.com/office/drawing/2014/main" id="{0CA2CAAE-7D07-5F4A-B865-51F9076B4BC2}"/>
              </a:ext>
            </a:extLst>
          </p:cNvPr>
          <p:cNvSpPr txBox="1"/>
          <p:nvPr/>
        </p:nvSpPr>
        <p:spPr>
          <a:xfrm>
            <a:off x="1" y="5816183"/>
            <a:ext cx="12192000" cy="584775"/>
          </a:xfrm>
          <a:prstGeom prst="rect">
            <a:avLst/>
          </a:prstGeom>
          <a:solidFill>
            <a:schemeClr val="accent4">
              <a:lumMod val="40000"/>
              <a:lumOff val="60000"/>
            </a:schemeClr>
          </a:solidFill>
        </p:spPr>
        <p:txBody>
          <a:bodyPr wrap="square" rtlCol="0">
            <a:spAutoFit/>
          </a:bodyPr>
          <a:lstStyle/>
          <a:p>
            <a:r>
              <a:rPr lang="ru-RU" sz="3200" b="1" dirty="0"/>
              <a:t>В межзвездном пространстве радиационная опасность больше!</a:t>
            </a:r>
          </a:p>
        </p:txBody>
      </p:sp>
      <p:sp>
        <p:nvSpPr>
          <p:cNvPr id="3" name="TextBox 2">
            <a:extLst>
              <a:ext uri="{FF2B5EF4-FFF2-40B4-BE49-F238E27FC236}">
                <a16:creationId xmlns:a16="http://schemas.microsoft.com/office/drawing/2014/main" id="{96CA1574-A491-C047-A991-18FAD416F596}"/>
              </a:ext>
            </a:extLst>
          </p:cNvPr>
          <p:cNvSpPr txBox="1"/>
          <p:nvPr/>
        </p:nvSpPr>
        <p:spPr>
          <a:xfrm>
            <a:off x="0" y="3880625"/>
            <a:ext cx="2717411" cy="707886"/>
          </a:xfrm>
          <a:prstGeom prst="rect">
            <a:avLst/>
          </a:prstGeom>
          <a:noFill/>
        </p:spPr>
        <p:txBody>
          <a:bodyPr wrap="none" rtlCol="0">
            <a:spAutoFit/>
          </a:bodyPr>
          <a:lstStyle/>
          <a:p>
            <a:r>
              <a:rPr lang="ru-RU" sz="4000" dirty="0" err="1">
                <a:solidFill>
                  <a:schemeClr val="accent5">
                    <a:lumMod val="20000"/>
                    <a:lumOff val="80000"/>
                  </a:schemeClr>
                </a:solidFill>
              </a:rPr>
              <a:t>Гелиосфера</a:t>
            </a:r>
            <a:endParaRPr lang="ru-RU" sz="4000" dirty="0">
              <a:solidFill>
                <a:schemeClr val="accent5">
                  <a:lumMod val="20000"/>
                  <a:lumOff val="80000"/>
                </a:schemeClr>
              </a:solidFill>
            </a:endParaRPr>
          </a:p>
        </p:txBody>
      </p:sp>
      <p:sp>
        <p:nvSpPr>
          <p:cNvPr id="4" name="Стрелка влево 3">
            <a:extLst>
              <a:ext uri="{FF2B5EF4-FFF2-40B4-BE49-F238E27FC236}">
                <a16:creationId xmlns:a16="http://schemas.microsoft.com/office/drawing/2014/main" id="{11A31868-9018-8642-982D-E8DCB148CB70}"/>
              </a:ext>
            </a:extLst>
          </p:cNvPr>
          <p:cNvSpPr/>
          <p:nvPr/>
        </p:nvSpPr>
        <p:spPr>
          <a:xfrm>
            <a:off x="3969834" y="3501483"/>
            <a:ext cx="978408" cy="484632"/>
          </a:xfrm>
          <a:prstGeom prst="lef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2534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186" name="TextBox 3">
            <a:extLst>
              <a:ext uri="{FF2B5EF4-FFF2-40B4-BE49-F238E27FC236}">
                <a16:creationId xmlns:a16="http://schemas.microsoft.com/office/drawing/2014/main" id="{E74033B0-FBD6-8C42-AF7B-AC3E760B20A2}"/>
              </a:ext>
            </a:extLst>
          </p:cNvPr>
          <p:cNvSpPr txBox="1">
            <a:spLocks noChangeArrowheads="1"/>
          </p:cNvSpPr>
          <p:nvPr/>
        </p:nvSpPr>
        <p:spPr bwMode="auto">
          <a:xfrm>
            <a:off x="2778019" y="3567409"/>
            <a:ext cx="64267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4800" dirty="0">
                <a:solidFill>
                  <a:schemeClr val="bg2"/>
                </a:solidFill>
                <a:latin typeface="Arial" panose="020B0604020202020204" pitchFamily="34" charset="0"/>
              </a:rPr>
              <a:t>Спасибо за внимание</a:t>
            </a:r>
          </a:p>
        </p:txBody>
      </p:sp>
      <p:pic>
        <p:nvPicPr>
          <p:cNvPr id="93187" name="Picture 4">
            <a:extLst>
              <a:ext uri="{FF2B5EF4-FFF2-40B4-BE49-F238E27FC236}">
                <a16:creationId xmlns:a16="http://schemas.microsoft.com/office/drawing/2014/main" id="{EC8EC3EF-2D8E-D046-85C8-DC0EC3FD93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49197" y="824924"/>
            <a:ext cx="3118907" cy="250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661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2C889DA-E72D-F74E-99F4-D2F4DB72DD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1949" y="0"/>
            <a:ext cx="4843819" cy="6858000"/>
          </a:xfrm>
          <a:prstGeom prst="rect">
            <a:avLst/>
          </a:prstGeom>
          <a:ln>
            <a:solidFill>
              <a:schemeClr val="bg1"/>
            </a:solidFill>
          </a:ln>
        </p:spPr>
      </p:pic>
      <p:sp>
        <p:nvSpPr>
          <p:cNvPr id="6" name="TextBox 5">
            <a:extLst>
              <a:ext uri="{FF2B5EF4-FFF2-40B4-BE49-F238E27FC236}">
                <a16:creationId xmlns:a16="http://schemas.microsoft.com/office/drawing/2014/main" id="{D4806C14-2474-6F49-94B8-DFE191E1137E}"/>
              </a:ext>
            </a:extLst>
          </p:cNvPr>
          <p:cNvSpPr txBox="1"/>
          <p:nvPr/>
        </p:nvSpPr>
        <p:spPr>
          <a:xfrm>
            <a:off x="6339840" y="3495040"/>
            <a:ext cx="4535601" cy="769441"/>
          </a:xfrm>
          <a:prstGeom prst="rect">
            <a:avLst/>
          </a:prstGeom>
          <a:noFill/>
        </p:spPr>
        <p:txBody>
          <a:bodyPr wrap="none" rtlCol="0">
            <a:spAutoFit/>
          </a:bodyPr>
          <a:lstStyle/>
          <a:p>
            <a:r>
              <a:rPr lang="en-US" sz="4400" b="1" dirty="0" err="1">
                <a:solidFill>
                  <a:schemeClr val="bg1"/>
                </a:solidFill>
              </a:rPr>
              <a:t>galaxy.sinp.msu.ru</a:t>
            </a:r>
            <a:endParaRPr lang="ru-RU" sz="4400" b="1" dirty="0">
              <a:solidFill>
                <a:schemeClr val="bg1"/>
              </a:solidFill>
            </a:endParaRPr>
          </a:p>
        </p:txBody>
      </p:sp>
    </p:spTree>
    <p:extLst>
      <p:ext uri="{BB962C8B-B14F-4D97-AF65-F5344CB8AC3E}">
        <p14:creationId xmlns:p14="http://schemas.microsoft.com/office/powerpoint/2010/main" val="276640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8DC0FF-311E-E148-9997-E0A8A5302E12}"/>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B14276A1-CC44-2846-9657-79D9C5392AF3}"/>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88822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3572B6-7F1E-254E-878B-7BCCD384EB5C}"/>
              </a:ext>
            </a:extLst>
          </p:cNvPr>
          <p:cNvSpPr>
            <a:spLocks noGrp="1"/>
          </p:cNvSpPr>
          <p:nvPr>
            <p:ph type="title"/>
          </p:nvPr>
        </p:nvSpPr>
        <p:spPr>
          <a:xfrm>
            <a:off x="2152650" y="1"/>
            <a:ext cx="7886700" cy="1325563"/>
          </a:xfrm>
          <a:solidFill>
            <a:schemeClr val="tx1"/>
          </a:solidFill>
        </p:spPr>
        <p:txBody>
          <a:bodyPr>
            <a:noAutofit/>
          </a:bodyPr>
          <a:lstStyle/>
          <a:p>
            <a:pPr algn="ctr">
              <a:defRPr/>
            </a:pPr>
            <a:r>
              <a:rPr lang="ru-RU" altLang="ru-RU" sz="3600" dirty="0">
                <a:solidFill>
                  <a:schemeClr val="accent5">
                    <a:lumMod val="40000"/>
                    <a:lumOff val="60000"/>
                  </a:schemeClr>
                </a:solidFill>
                <a:latin typeface="Arial" panose="020B0604020202020204" pitchFamily="34" charset="0"/>
                <a:cs typeface="Arial" panose="020B0604020202020204" pitchFamily="34" charset="0"/>
              </a:rPr>
              <a:t>Результаты прогностических моделей солнечной активности для 24 цикла</a:t>
            </a:r>
            <a:endParaRPr lang="ru-RU" sz="3600" dirty="0"/>
          </a:p>
        </p:txBody>
      </p:sp>
      <p:pic>
        <p:nvPicPr>
          <p:cNvPr id="86019" name="Picture 2">
            <a:extLst>
              <a:ext uri="{FF2B5EF4-FFF2-40B4-BE49-F238E27FC236}">
                <a16:creationId xmlns:a16="http://schemas.microsoft.com/office/drawing/2014/main" id="{9866AD00-CEB4-7C42-B644-494FB585C96B}"/>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924051" y="1382714"/>
            <a:ext cx="8543925" cy="4624387"/>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0" name="TextBox 4">
            <a:extLst>
              <a:ext uri="{FF2B5EF4-FFF2-40B4-BE49-F238E27FC236}">
                <a16:creationId xmlns:a16="http://schemas.microsoft.com/office/drawing/2014/main" id="{DE938E27-CEDA-144A-BF74-F658CFA5D5B2}"/>
              </a:ext>
            </a:extLst>
          </p:cNvPr>
          <p:cNvSpPr txBox="1">
            <a:spLocks noChangeArrowheads="1"/>
          </p:cNvSpPr>
          <p:nvPr/>
        </p:nvSpPr>
        <p:spPr bwMode="auto">
          <a:xfrm>
            <a:off x="5145089" y="6211888"/>
            <a:ext cx="1972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600" b="1" dirty="0">
                <a:solidFill>
                  <a:schemeClr val="bg1"/>
                </a:solidFill>
                <a:latin typeface="Arial" panose="020B0604020202020204" pitchFamily="34" charset="0"/>
              </a:rPr>
              <a:t>Модели</a:t>
            </a:r>
          </a:p>
        </p:txBody>
      </p:sp>
      <p:sp>
        <p:nvSpPr>
          <p:cNvPr id="86021" name="TextBox 5">
            <a:extLst>
              <a:ext uri="{FF2B5EF4-FFF2-40B4-BE49-F238E27FC236}">
                <a16:creationId xmlns:a16="http://schemas.microsoft.com/office/drawing/2014/main" id="{A18404CD-2309-7B4E-BD3D-0FB2D68A8BC7}"/>
              </a:ext>
            </a:extLst>
          </p:cNvPr>
          <p:cNvSpPr txBox="1">
            <a:spLocks noChangeArrowheads="1"/>
          </p:cNvSpPr>
          <p:nvPr/>
        </p:nvSpPr>
        <p:spPr bwMode="auto">
          <a:xfrm rot="16200000">
            <a:off x="-79547" y="3384519"/>
            <a:ext cx="443583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000" b="1" dirty="0">
                <a:latin typeface="Arial" panose="020B0604020202020204" pitchFamily="34" charset="0"/>
              </a:rPr>
              <a:t>Индекс солнечной активности</a:t>
            </a:r>
            <a:r>
              <a:rPr lang="en-US" altLang="ru-RU" sz="2000" b="1" dirty="0">
                <a:latin typeface="Arial" panose="020B0604020202020204" pitchFamily="34" charset="0"/>
              </a:rPr>
              <a:t>,</a:t>
            </a:r>
            <a:r>
              <a:rPr lang="en-US" altLang="ru-RU" sz="2000" b="1" dirty="0" err="1">
                <a:latin typeface="Arial" panose="020B0604020202020204" pitchFamily="34" charset="0"/>
              </a:rPr>
              <a:t>Rz</a:t>
            </a:r>
            <a:endParaRPr lang="ru-RU" altLang="ru-RU" sz="2000" b="1" dirty="0">
              <a:latin typeface="Arial" panose="020B0604020202020204" pitchFamily="34" charset="0"/>
            </a:endParaRPr>
          </a:p>
        </p:txBody>
      </p:sp>
      <p:sp>
        <p:nvSpPr>
          <p:cNvPr id="86022" name="Прямоугольник 7">
            <a:extLst>
              <a:ext uri="{FF2B5EF4-FFF2-40B4-BE49-F238E27FC236}">
                <a16:creationId xmlns:a16="http://schemas.microsoft.com/office/drawing/2014/main" id="{BEC82DFA-C1BE-B346-960B-7FC06CCC2B8B}"/>
              </a:ext>
            </a:extLst>
          </p:cNvPr>
          <p:cNvSpPr>
            <a:spLocks noChangeArrowheads="1"/>
          </p:cNvSpPr>
          <p:nvPr/>
        </p:nvSpPr>
        <p:spPr bwMode="auto">
          <a:xfrm>
            <a:off x="2514601" y="1587500"/>
            <a:ext cx="3679212" cy="584775"/>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200" b="1" dirty="0">
                <a:latin typeface="Arial" panose="020B0604020202020204" pitchFamily="34" charset="0"/>
              </a:rPr>
              <a:t>Реально</a:t>
            </a:r>
            <a:r>
              <a:rPr lang="en-US" altLang="ru-RU" sz="3200" b="1" dirty="0">
                <a:latin typeface="Arial" panose="020B0604020202020204" pitchFamily="34" charset="0"/>
              </a:rPr>
              <a:t> </a:t>
            </a:r>
            <a:r>
              <a:rPr lang="en-US" altLang="ru-RU" sz="3200" b="1" dirty="0" err="1">
                <a:latin typeface="Arial" panose="020B0604020202020204" pitchFamily="34" charset="0"/>
              </a:rPr>
              <a:t>Rz</a:t>
            </a:r>
            <a:r>
              <a:rPr lang="en-US" altLang="ru-RU" sz="3200" b="1" dirty="0">
                <a:latin typeface="Arial" panose="020B0604020202020204" pitchFamily="34" charset="0"/>
              </a:rPr>
              <a:t>= 110!</a:t>
            </a:r>
            <a:endParaRPr lang="ru-RU" altLang="ru-RU" sz="3200" dirty="0">
              <a:latin typeface="Arial" panose="020B0604020202020204" pitchFamily="34" charset="0"/>
            </a:endParaRPr>
          </a:p>
        </p:txBody>
      </p:sp>
      <p:pic>
        <p:nvPicPr>
          <p:cNvPr id="86023" name="Picture 2" descr="https://upload.wikimedia.org/wikipedia/ru/timeline/5eab33f367be7f5c3c5b6a3e225e6554.png">
            <a:extLst>
              <a:ext uri="{FF2B5EF4-FFF2-40B4-BE49-F238E27FC236}">
                <a16:creationId xmlns:a16="http://schemas.microsoft.com/office/drawing/2014/main" id="{3A6E303A-4EA3-0842-B93C-6CEF0B4E932F}"/>
              </a:ext>
            </a:extLst>
          </p:cNvPr>
          <p:cNvPicPr>
            <a:picLocks noChangeAspect="1" noChangeArrowheads="1"/>
          </p:cNvPicPr>
          <p:nvPr/>
        </p:nvPicPr>
        <p:blipFill>
          <a:blip r:embed="rId4">
            <a:grayscl/>
            <a:extLst>
              <a:ext uri="{28A0092B-C50C-407E-A947-70E740481C1C}">
                <a14:useLocalDpi xmlns:a14="http://schemas.microsoft.com/office/drawing/2010/main"/>
              </a:ext>
            </a:extLst>
          </a:blip>
          <a:srcRect/>
          <a:stretch>
            <a:fillRect/>
          </a:stretch>
        </p:blipFill>
        <p:spPr bwMode="auto">
          <a:xfrm>
            <a:off x="6423026" y="1354138"/>
            <a:ext cx="2156770" cy="1166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Стрелка вниз 9">
            <a:extLst>
              <a:ext uri="{FF2B5EF4-FFF2-40B4-BE49-F238E27FC236}">
                <a16:creationId xmlns:a16="http://schemas.microsoft.com/office/drawing/2014/main" id="{F18C72F1-CA39-3F42-8CCD-D7931751D90A}"/>
              </a:ext>
            </a:extLst>
          </p:cNvPr>
          <p:cNvSpPr/>
          <p:nvPr/>
        </p:nvSpPr>
        <p:spPr>
          <a:xfrm rot="2249524">
            <a:off x="6688139" y="2085976"/>
            <a:ext cx="166687" cy="1419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 name="TextBox 8">
            <a:extLst>
              <a:ext uri="{FF2B5EF4-FFF2-40B4-BE49-F238E27FC236}">
                <a16:creationId xmlns:a16="http://schemas.microsoft.com/office/drawing/2014/main" id="{FC3F818F-C62C-7946-AD53-BF088245D7E0}"/>
              </a:ext>
            </a:extLst>
          </p:cNvPr>
          <p:cNvSpPr txBox="1"/>
          <p:nvPr/>
        </p:nvSpPr>
        <p:spPr>
          <a:xfrm>
            <a:off x="0" y="2616078"/>
            <a:ext cx="3512860" cy="2246769"/>
          </a:xfrm>
          <a:prstGeom prst="rect">
            <a:avLst/>
          </a:prstGeom>
          <a:solidFill>
            <a:schemeClr val="accent4"/>
          </a:solidFill>
          <a:ln>
            <a:solidFill>
              <a:schemeClr val="tx1"/>
            </a:solidFill>
          </a:ln>
        </p:spPr>
        <p:txBody>
          <a:bodyPr wrap="square" rtlCol="0">
            <a:spAutoFit/>
          </a:bodyPr>
          <a:lstStyle/>
          <a:p>
            <a:pPr algn="ctr"/>
            <a:r>
              <a:rPr lang="ru-RU" sz="2800" b="1" dirty="0"/>
              <a:t>Необходимость</a:t>
            </a:r>
          </a:p>
          <a:p>
            <a:pPr algn="ctr"/>
            <a:r>
              <a:rPr lang="ru-RU" sz="2800" b="1" dirty="0"/>
              <a:t>развития моделей</a:t>
            </a:r>
          </a:p>
          <a:p>
            <a:pPr algn="ctr"/>
            <a:r>
              <a:rPr lang="ru-RU" sz="2800" b="1" dirty="0"/>
              <a:t> солнечной </a:t>
            </a:r>
          </a:p>
          <a:p>
            <a:pPr algn="ctr"/>
            <a:r>
              <a:rPr lang="ru-RU" sz="2800" b="1" dirty="0"/>
              <a:t>активности, ГКЛ и СКЛ </a:t>
            </a:r>
            <a:endParaRPr lang="ru-RU" b="1" dirty="0"/>
          </a:p>
        </p:txBody>
      </p:sp>
    </p:spTree>
    <p:extLst>
      <p:ext uri="{BB962C8B-B14F-4D97-AF65-F5344CB8AC3E}">
        <p14:creationId xmlns:p14="http://schemas.microsoft.com/office/powerpoint/2010/main" val="61004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3170" name="Text Box 2">
            <a:extLst>
              <a:ext uri="{FF2B5EF4-FFF2-40B4-BE49-F238E27FC236}">
                <a16:creationId xmlns:a16="http://schemas.microsoft.com/office/drawing/2014/main" id="{A56709E9-356F-114A-873A-8CC85ED64FA4}"/>
              </a:ext>
            </a:extLst>
          </p:cNvPr>
          <p:cNvSpPr txBox="1">
            <a:spLocks noChangeArrowheads="1"/>
          </p:cNvSpPr>
          <p:nvPr/>
        </p:nvSpPr>
        <p:spPr bwMode="auto">
          <a:xfrm>
            <a:off x="404006" y="1"/>
            <a:ext cx="117586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altLang="ru-RU" sz="3200" b="1" dirty="0">
                <a:solidFill>
                  <a:schemeClr val="accent5">
                    <a:lumMod val="20000"/>
                    <a:lumOff val="80000"/>
                  </a:schemeClr>
                </a:solidFill>
              </a:rPr>
              <a:t>Немецкие ракеты </a:t>
            </a:r>
            <a:r>
              <a:rPr lang="ru-RU" altLang="ru-RU" sz="3200" b="1" dirty="0" err="1">
                <a:solidFill>
                  <a:schemeClr val="accent5">
                    <a:lumMod val="20000"/>
                    <a:lumOff val="80000"/>
                  </a:schemeClr>
                </a:solidFill>
              </a:rPr>
              <a:t>Фау</a:t>
            </a:r>
            <a:r>
              <a:rPr lang="ru-RU" altLang="ru-RU" sz="3200" b="1" dirty="0">
                <a:solidFill>
                  <a:schemeClr val="accent5">
                    <a:lumMod val="20000"/>
                    <a:lumOff val="80000"/>
                  </a:schemeClr>
                </a:solidFill>
              </a:rPr>
              <a:t> -2 и советские Р-1 на службе астрофизики</a:t>
            </a:r>
          </a:p>
        </p:txBody>
      </p:sp>
      <p:sp>
        <p:nvSpPr>
          <p:cNvPr id="263172" name="Text Box 4">
            <a:extLst>
              <a:ext uri="{FF2B5EF4-FFF2-40B4-BE49-F238E27FC236}">
                <a16:creationId xmlns:a16="http://schemas.microsoft.com/office/drawing/2014/main" id="{F02611D1-6FC9-3B46-9454-493B4BB80853}"/>
              </a:ext>
            </a:extLst>
          </p:cNvPr>
          <p:cNvSpPr txBox="1">
            <a:spLocks noChangeArrowheads="1"/>
          </p:cNvSpPr>
          <p:nvPr/>
        </p:nvSpPr>
        <p:spPr bwMode="auto">
          <a:xfrm>
            <a:off x="8229600" y="434340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ru-RU" sz="1600"/>
          </a:p>
        </p:txBody>
      </p:sp>
      <p:pic>
        <p:nvPicPr>
          <p:cNvPr id="263173" name="Picture 5">
            <a:extLst>
              <a:ext uri="{FF2B5EF4-FFF2-40B4-BE49-F238E27FC236}">
                <a16:creationId xmlns:a16="http://schemas.microsoft.com/office/drawing/2014/main" id="{DA195537-10B2-5A49-839C-3C495F9174FB}"/>
              </a:ext>
            </a:extLst>
          </p:cNvPr>
          <p:cNvPicPr>
            <a:picLocks noChangeAspect="1" noChangeArrowheads="1"/>
          </p:cNvPicPr>
          <p:nvPr/>
        </p:nvPicPr>
        <p:blipFill>
          <a:blip r:embed="rId2">
            <a:grayscl/>
            <a:extLst>
              <a:ext uri="{28A0092B-C50C-407E-A947-70E740481C1C}">
                <a14:useLocalDpi xmlns:a14="http://schemas.microsoft.com/office/drawing/2010/main"/>
              </a:ext>
            </a:extLst>
          </a:blip>
          <a:srcRect/>
          <a:stretch>
            <a:fillRect/>
          </a:stretch>
        </p:blipFill>
        <p:spPr bwMode="auto">
          <a:xfrm>
            <a:off x="9531351" y="962865"/>
            <a:ext cx="2352898" cy="314296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174" name="Rectangle 6">
            <a:extLst>
              <a:ext uri="{FF2B5EF4-FFF2-40B4-BE49-F238E27FC236}">
                <a16:creationId xmlns:a16="http://schemas.microsoft.com/office/drawing/2014/main" id="{F2F4DB3A-A0DD-B24B-A797-5C4B13E92D9F}"/>
              </a:ext>
            </a:extLst>
          </p:cNvPr>
          <p:cNvSpPr>
            <a:spLocks noChangeArrowheads="1"/>
          </p:cNvSpPr>
          <p:nvPr/>
        </p:nvSpPr>
        <p:spPr bwMode="auto">
          <a:xfrm>
            <a:off x="8576795" y="4361049"/>
            <a:ext cx="3220758" cy="23083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GB" altLang="ru-RU" b="1" dirty="0"/>
              <a:t>US: German V-2 rockets were brought to the US and </a:t>
            </a:r>
          </a:p>
          <a:p>
            <a:pPr eaLnBrk="0" hangingPunct="0"/>
            <a:r>
              <a:rPr lang="en-GB" altLang="ru-RU" b="1" dirty="0"/>
              <a:t>used there for high-altitude research, continued with vehicles specifically </a:t>
            </a:r>
          </a:p>
          <a:p>
            <a:pPr eaLnBrk="0" hangingPunct="0"/>
            <a:r>
              <a:rPr lang="en-GB" altLang="ru-RU" b="1" dirty="0"/>
              <a:t>designed for science, in particular the "</a:t>
            </a:r>
            <a:r>
              <a:rPr lang="en-GB" altLang="ru-RU" b="1" dirty="0" err="1"/>
              <a:t>Aerobee</a:t>
            </a:r>
            <a:r>
              <a:rPr lang="en-GB" altLang="ru-RU" b="1" dirty="0"/>
              <a:t>“ (Van Allen, et al) . </a:t>
            </a:r>
            <a:endParaRPr lang="en-US" altLang="ru-RU" b="1" dirty="0"/>
          </a:p>
        </p:txBody>
      </p:sp>
      <p:pic>
        <p:nvPicPr>
          <p:cNvPr id="263175" name="Picture 7" descr="medium">
            <a:extLst>
              <a:ext uri="{FF2B5EF4-FFF2-40B4-BE49-F238E27FC236}">
                <a16:creationId xmlns:a16="http://schemas.microsoft.com/office/drawing/2014/main" id="{3D810E6D-D320-9546-950D-BDF4061E04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037" y="964638"/>
            <a:ext cx="2831348" cy="1635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3176" name="Text Box 8">
            <a:extLst>
              <a:ext uri="{FF2B5EF4-FFF2-40B4-BE49-F238E27FC236}">
                <a16:creationId xmlns:a16="http://schemas.microsoft.com/office/drawing/2014/main" id="{B97AE59D-F409-7148-BB68-A7A07DCE90F9}"/>
              </a:ext>
            </a:extLst>
          </p:cNvPr>
          <p:cNvSpPr txBox="1">
            <a:spLocks noChangeArrowheads="1"/>
          </p:cNvSpPr>
          <p:nvPr/>
        </p:nvSpPr>
        <p:spPr bwMode="auto">
          <a:xfrm>
            <a:off x="3075828" y="1629803"/>
            <a:ext cx="11196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ru-RU" altLang="ru-RU" sz="2400" b="1" dirty="0">
                <a:solidFill>
                  <a:schemeClr val="bg1"/>
                </a:solidFill>
              </a:rPr>
              <a:t>СССР</a:t>
            </a:r>
          </a:p>
        </p:txBody>
      </p:sp>
      <p:sp>
        <p:nvSpPr>
          <p:cNvPr id="263177" name="Text Box 9">
            <a:extLst>
              <a:ext uri="{FF2B5EF4-FFF2-40B4-BE49-F238E27FC236}">
                <a16:creationId xmlns:a16="http://schemas.microsoft.com/office/drawing/2014/main" id="{E9AAE6EF-CA11-1348-A1FC-FBB8206DC4FE}"/>
              </a:ext>
            </a:extLst>
          </p:cNvPr>
          <p:cNvSpPr txBox="1">
            <a:spLocks noChangeArrowheads="1"/>
          </p:cNvSpPr>
          <p:nvPr/>
        </p:nvSpPr>
        <p:spPr bwMode="auto">
          <a:xfrm>
            <a:off x="7694518" y="643686"/>
            <a:ext cx="8098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ru-RU" altLang="ru-RU" sz="2400" b="1" dirty="0">
                <a:solidFill>
                  <a:schemeClr val="bg1"/>
                </a:solidFill>
              </a:rPr>
              <a:t>США</a:t>
            </a:r>
          </a:p>
        </p:txBody>
      </p:sp>
      <p:sp>
        <p:nvSpPr>
          <p:cNvPr id="263178" name="Text Box 10">
            <a:extLst>
              <a:ext uri="{FF2B5EF4-FFF2-40B4-BE49-F238E27FC236}">
                <a16:creationId xmlns:a16="http://schemas.microsoft.com/office/drawing/2014/main" id="{F153EFFD-72FE-9A4D-A7F5-6205A34B5CD0}"/>
              </a:ext>
            </a:extLst>
          </p:cNvPr>
          <p:cNvSpPr txBox="1">
            <a:spLocks noChangeArrowheads="1"/>
          </p:cNvSpPr>
          <p:nvPr/>
        </p:nvSpPr>
        <p:spPr bwMode="auto">
          <a:xfrm>
            <a:off x="1827213" y="3089275"/>
            <a:ext cx="7216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ru-RU"/>
              <a:t>USSR </a:t>
            </a:r>
            <a:endParaRPr lang="ru-RU" altLang="ru-RU"/>
          </a:p>
        </p:txBody>
      </p:sp>
      <p:sp>
        <p:nvSpPr>
          <p:cNvPr id="263179" name="Text Box 11">
            <a:extLst>
              <a:ext uri="{FF2B5EF4-FFF2-40B4-BE49-F238E27FC236}">
                <a16:creationId xmlns:a16="http://schemas.microsoft.com/office/drawing/2014/main" id="{6E4AEB2C-E0E0-2245-B3A0-2C6CCA590D35}"/>
              </a:ext>
            </a:extLst>
          </p:cNvPr>
          <p:cNvSpPr txBox="1">
            <a:spLocks noChangeArrowheads="1"/>
          </p:cNvSpPr>
          <p:nvPr/>
        </p:nvSpPr>
        <p:spPr bwMode="auto">
          <a:xfrm>
            <a:off x="377360" y="4904254"/>
            <a:ext cx="2663825" cy="1739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ru-RU" b="1" dirty="0"/>
              <a:t>USSR: V2 &amp; R1-3</a:t>
            </a:r>
          </a:p>
          <a:p>
            <a:pPr eaLnBrk="0" hangingPunct="0"/>
            <a:r>
              <a:rPr lang="en-US" altLang="ru-RU" b="1" dirty="0"/>
              <a:t> launchers were used study of cosmic rays</a:t>
            </a:r>
            <a:r>
              <a:rPr lang="en-US" altLang="ru-RU" dirty="0"/>
              <a:t> </a:t>
            </a:r>
            <a:r>
              <a:rPr lang="en-US" altLang="ru-RU" b="1" dirty="0"/>
              <a:t>in the</a:t>
            </a:r>
            <a:r>
              <a:rPr lang="en-US" altLang="ru-RU" dirty="0"/>
              <a:t> s</a:t>
            </a:r>
            <a:r>
              <a:rPr lang="en-US" altLang="ru-RU" b="1" dirty="0"/>
              <a:t>tratosphere.</a:t>
            </a:r>
          </a:p>
          <a:p>
            <a:pPr eaLnBrk="0" hangingPunct="0"/>
            <a:r>
              <a:rPr lang="en-US" altLang="ru-RU" b="1" dirty="0"/>
              <a:t>(Kapustin </a:t>
            </a:r>
            <a:r>
              <a:rPr lang="en-US" altLang="ru-RU" b="1" dirty="0" err="1"/>
              <a:t>Yar</a:t>
            </a:r>
            <a:r>
              <a:rPr lang="en-US" altLang="ru-RU" b="1" dirty="0"/>
              <a:t> experiments). </a:t>
            </a:r>
            <a:endParaRPr lang="ru-RU" altLang="ru-RU" dirty="0"/>
          </a:p>
        </p:txBody>
      </p:sp>
      <p:pic>
        <p:nvPicPr>
          <p:cNvPr id="263180" name="Picture 9" descr="vernov">
            <a:extLst>
              <a:ext uri="{FF2B5EF4-FFF2-40B4-BE49-F238E27FC236}">
                <a16:creationId xmlns:a16="http://schemas.microsoft.com/office/drawing/2014/main" id="{6CDCAEBD-BBCD-E84F-A829-32744705F25F}"/>
              </a:ext>
            </a:extLst>
          </p:cNvPr>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2423365" y="2117910"/>
            <a:ext cx="1610753" cy="2193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3181" name="Picture 13" descr="james-van-allen-3">
            <a:extLst>
              <a:ext uri="{FF2B5EF4-FFF2-40B4-BE49-F238E27FC236}">
                <a16:creationId xmlns:a16="http://schemas.microsoft.com/office/drawing/2014/main" id="{4BFCB822-DC28-0B45-949C-2E9868D5960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97270" y="1170447"/>
            <a:ext cx="1793623" cy="1967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3182" name="Text Box 14">
            <a:extLst>
              <a:ext uri="{FF2B5EF4-FFF2-40B4-BE49-F238E27FC236}">
                <a16:creationId xmlns:a16="http://schemas.microsoft.com/office/drawing/2014/main" id="{C0B9B06D-9962-394B-8A71-2DA7C262F98F}"/>
              </a:ext>
            </a:extLst>
          </p:cNvPr>
          <p:cNvSpPr txBox="1">
            <a:spLocks noChangeArrowheads="1"/>
          </p:cNvSpPr>
          <p:nvPr/>
        </p:nvSpPr>
        <p:spPr bwMode="auto">
          <a:xfrm>
            <a:off x="4513451" y="5205788"/>
            <a:ext cx="30652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ru-RU" altLang="ru-RU" sz="3200" b="1" dirty="0">
                <a:solidFill>
                  <a:schemeClr val="bg1"/>
                </a:solidFill>
              </a:rPr>
              <a:t>После второй </a:t>
            </a:r>
          </a:p>
          <a:p>
            <a:pPr algn="ctr" eaLnBrk="0" hangingPunct="0"/>
            <a:r>
              <a:rPr lang="ru-RU" altLang="ru-RU" sz="3200" b="1" dirty="0">
                <a:solidFill>
                  <a:schemeClr val="bg1"/>
                </a:solidFill>
              </a:rPr>
              <a:t>мировой войны</a:t>
            </a:r>
          </a:p>
        </p:txBody>
      </p:sp>
      <p:sp>
        <p:nvSpPr>
          <p:cNvPr id="263183" name="Text Box 15">
            <a:extLst>
              <a:ext uri="{FF2B5EF4-FFF2-40B4-BE49-F238E27FC236}">
                <a16:creationId xmlns:a16="http://schemas.microsoft.com/office/drawing/2014/main" id="{3694C3DA-9885-DD48-975B-EE2F2886BF41}"/>
              </a:ext>
            </a:extLst>
          </p:cNvPr>
          <p:cNvSpPr txBox="1">
            <a:spLocks noChangeArrowheads="1"/>
          </p:cNvSpPr>
          <p:nvPr/>
        </p:nvSpPr>
        <p:spPr bwMode="auto">
          <a:xfrm>
            <a:off x="2548872" y="4273924"/>
            <a:ext cx="13260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ru-RU" altLang="ru-RU" sz="2800" b="1" dirty="0">
                <a:solidFill>
                  <a:schemeClr val="accent5">
                    <a:lumMod val="20000"/>
                    <a:lumOff val="80000"/>
                  </a:schemeClr>
                </a:solidFill>
              </a:rPr>
              <a:t>Вернов</a:t>
            </a:r>
          </a:p>
        </p:txBody>
      </p:sp>
      <p:sp>
        <p:nvSpPr>
          <p:cNvPr id="263184" name="Text Box 16">
            <a:extLst>
              <a:ext uri="{FF2B5EF4-FFF2-40B4-BE49-F238E27FC236}">
                <a16:creationId xmlns:a16="http://schemas.microsoft.com/office/drawing/2014/main" id="{0EBF3768-23E6-B84E-9F9D-174A7F223F3C}"/>
              </a:ext>
            </a:extLst>
          </p:cNvPr>
          <p:cNvSpPr txBox="1">
            <a:spLocks noChangeArrowheads="1"/>
          </p:cNvSpPr>
          <p:nvPr/>
        </p:nvSpPr>
        <p:spPr bwMode="auto">
          <a:xfrm>
            <a:off x="7388972" y="3356444"/>
            <a:ext cx="16498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ru-RU" altLang="ru-RU" sz="2400" b="1" dirty="0">
                <a:solidFill>
                  <a:schemeClr val="bg1"/>
                </a:solidFill>
              </a:rPr>
              <a:t>Ван  Аллен</a:t>
            </a:r>
          </a:p>
        </p:txBody>
      </p:sp>
    </p:spTree>
    <p:extLst>
      <p:ext uri="{BB962C8B-B14F-4D97-AF65-F5344CB8AC3E}">
        <p14:creationId xmlns:p14="http://schemas.microsoft.com/office/powerpoint/2010/main" val="26632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3" name="Picture 3" descr="2nd">
            <a:extLst>
              <a:ext uri="{FF2B5EF4-FFF2-40B4-BE49-F238E27FC236}">
                <a16:creationId xmlns:a16="http://schemas.microsoft.com/office/drawing/2014/main" id="{161D50BA-6A35-1940-976E-171941C5093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7365" y="1192306"/>
            <a:ext cx="4419600" cy="3836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7045" name="Picture 5" descr="26K">
            <a:extLst>
              <a:ext uri="{FF2B5EF4-FFF2-40B4-BE49-F238E27FC236}">
                <a16:creationId xmlns:a16="http://schemas.microsoft.com/office/drawing/2014/main" id="{176A3C5B-9D37-E649-A200-CAFB3C9FD6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34672" y="645458"/>
            <a:ext cx="3730625" cy="548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7047" name="Text Box 7">
            <a:extLst>
              <a:ext uri="{FF2B5EF4-FFF2-40B4-BE49-F238E27FC236}">
                <a16:creationId xmlns:a16="http://schemas.microsoft.com/office/drawing/2014/main" id="{2D131D80-D368-EA4F-ACDC-8E01F5B04CDA}"/>
              </a:ext>
            </a:extLst>
          </p:cNvPr>
          <p:cNvSpPr txBox="1">
            <a:spLocks noChangeArrowheads="1"/>
          </p:cNvSpPr>
          <p:nvPr/>
        </p:nvSpPr>
        <p:spPr bwMode="auto">
          <a:xfrm>
            <a:off x="6915719" y="5220179"/>
            <a:ext cx="31581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400" b="1" dirty="0">
                <a:solidFill>
                  <a:schemeClr val="accent5">
                    <a:lumMod val="20000"/>
                    <a:lumOff val="80000"/>
                  </a:schemeClr>
                </a:solidFill>
              </a:rPr>
              <a:t>CCC</a:t>
            </a:r>
            <a:r>
              <a:rPr lang="ru-RU" altLang="ru-RU" sz="2400" b="1" dirty="0">
                <a:solidFill>
                  <a:schemeClr val="accent5">
                    <a:lumMod val="20000"/>
                    <a:lumOff val="80000"/>
                  </a:schemeClr>
                </a:solidFill>
              </a:rPr>
              <a:t>Р,  ноябрь 1957</a:t>
            </a:r>
          </a:p>
          <a:p>
            <a:pPr algn="ctr" eaLnBrk="1" hangingPunct="1">
              <a:spcBef>
                <a:spcPct val="0"/>
              </a:spcBef>
              <a:buFontTx/>
              <a:buNone/>
            </a:pPr>
            <a:r>
              <a:rPr lang="ru-RU" altLang="ru-RU" sz="2400" b="1" dirty="0">
                <a:solidFill>
                  <a:schemeClr val="accent5">
                    <a:lumMod val="20000"/>
                    <a:lumOff val="80000"/>
                  </a:schemeClr>
                </a:solidFill>
              </a:rPr>
              <a:t>Запуск 2-го ИСЗ </a:t>
            </a:r>
          </a:p>
        </p:txBody>
      </p:sp>
      <p:sp>
        <p:nvSpPr>
          <p:cNvPr id="87048" name="Text Box 8">
            <a:extLst>
              <a:ext uri="{FF2B5EF4-FFF2-40B4-BE49-F238E27FC236}">
                <a16:creationId xmlns:a16="http://schemas.microsoft.com/office/drawing/2014/main" id="{0ACB2ED7-997A-F941-9FD2-5605446CD5BE}"/>
              </a:ext>
            </a:extLst>
          </p:cNvPr>
          <p:cNvSpPr txBox="1">
            <a:spLocks noChangeArrowheads="1"/>
          </p:cNvSpPr>
          <p:nvPr/>
        </p:nvSpPr>
        <p:spPr bwMode="auto">
          <a:xfrm>
            <a:off x="2469777" y="6131858"/>
            <a:ext cx="25066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ru-RU" altLang="ru-RU" b="1" dirty="0" err="1">
                <a:solidFill>
                  <a:schemeClr val="accent5">
                    <a:lumMod val="20000"/>
                    <a:lumOff val="80000"/>
                  </a:schemeClr>
                </a:solidFill>
              </a:rPr>
              <a:t>С.Н.Вернов</a:t>
            </a:r>
            <a:endParaRPr lang="ru-RU" altLang="ru-RU" b="1" dirty="0">
              <a:solidFill>
                <a:schemeClr val="accent5">
                  <a:lumMod val="20000"/>
                  <a:lumOff val="80000"/>
                </a:schemeClr>
              </a:solidFill>
            </a:endParaRPr>
          </a:p>
        </p:txBody>
      </p:sp>
      <p:sp>
        <p:nvSpPr>
          <p:cNvPr id="2" name="TextBox 1">
            <a:extLst>
              <a:ext uri="{FF2B5EF4-FFF2-40B4-BE49-F238E27FC236}">
                <a16:creationId xmlns:a16="http://schemas.microsoft.com/office/drawing/2014/main" id="{F3C22F3F-32C4-0240-8B3E-677A8E235A3D}"/>
              </a:ext>
            </a:extLst>
          </p:cNvPr>
          <p:cNvSpPr txBox="1"/>
          <p:nvPr/>
        </p:nvSpPr>
        <p:spPr>
          <a:xfrm>
            <a:off x="1286893" y="0"/>
            <a:ext cx="10076541" cy="707886"/>
          </a:xfrm>
          <a:prstGeom prst="rect">
            <a:avLst/>
          </a:prstGeom>
          <a:noFill/>
        </p:spPr>
        <p:txBody>
          <a:bodyPr wrap="none" rtlCol="0">
            <a:spAutoFit/>
          </a:bodyPr>
          <a:lstStyle/>
          <a:p>
            <a:r>
              <a:rPr lang="ru-RU" sz="4000" b="1" dirty="0">
                <a:solidFill>
                  <a:schemeClr val="accent5">
                    <a:lumMod val="20000"/>
                    <a:lumOff val="80000"/>
                  </a:schemeClr>
                </a:solidFill>
              </a:rPr>
              <a:t>Первый физический эксперимент в космосе</a:t>
            </a:r>
          </a:p>
        </p:txBody>
      </p:sp>
      <p:sp>
        <p:nvSpPr>
          <p:cNvPr id="3" name="TextBox 2">
            <a:extLst>
              <a:ext uri="{FF2B5EF4-FFF2-40B4-BE49-F238E27FC236}">
                <a16:creationId xmlns:a16="http://schemas.microsoft.com/office/drawing/2014/main" id="{480F4A15-9348-1C45-8D4E-AFBDD0F11393}"/>
              </a:ext>
            </a:extLst>
          </p:cNvPr>
          <p:cNvSpPr txBox="1"/>
          <p:nvPr/>
        </p:nvSpPr>
        <p:spPr>
          <a:xfrm>
            <a:off x="17534965" y="1775012"/>
            <a:ext cx="184731" cy="369332"/>
          </a:xfrm>
          <a:prstGeom prst="rect">
            <a:avLst/>
          </a:prstGeom>
          <a:solidFill>
            <a:schemeClr val="tx1"/>
          </a:solidFill>
        </p:spPr>
        <p:txBody>
          <a:bodyPr wrap="none" rtlCol="0">
            <a:spAutoFit/>
          </a:bodyPr>
          <a:lstStyle/>
          <a:p>
            <a:endParaRPr lang="ru-RU" dirty="0"/>
          </a:p>
        </p:txBody>
      </p:sp>
    </p:spTree>
    <p:extLst>
      <p:ext uri="{BB962C8B-B14F-4D97-AF65-F5344CB8AC3E}">
        <p14:creationId xmlns:p14="http://schemas.microsoft.com/office/powerpoint/2010/main" val="400280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2753</TotalTime>
  <Words>1757</Words>
  <Application>Microsoft Macintosh PowerPoint</Application>
  <PresentationFormat>Широкоэкранный</PresentationFormat>
  <Paragraphs>442</Paragraphs>
  <Slides>75</Slides>
  <Notes>28</Notes>
  <HiddenSlides>0</HiddenSlides>
  <MMClips>6</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3</vt:i4>
      </vt:variant>
      <vt:variant>
        <vt:lpstr>Заголовки слайдов</vt:lpstr>
      </vt:variant>
      <vt:variant>
        <vt:i4>75</vt:i4>
      </vt:variant>
    </vt:vector>
  </HeadingPairs>
  <TitlesOfParts>
    <vt:vector size="87" baseType="lpstr">
      <vt:lpstr>Arial</vt:lpstr>
      <vt:lpstr>Arial Narrow</vt:lpstr>
      <vt:lpstr>Calibri</vt:lpstr>
      <vt:lpstr>Calibri Light</vt:lpstr>
      <vt:lpstr>Comic Sans MS</vt:lpstr>
      <vt:lpstr>Symbol</vt:lpstr>
      <vt:lpstr>Times New Roman</vt:lpstr>
      <vt:lpstr>Wingdings</vt:lpstr>
      <vt:lpstr>Тема Office</vt:lpstr>
      <vt:lpstr>PhotoSuite Image</vt:lpstr>
      <vt:lpstr>Presentation</vt:lpstr>
      <vt:lpstr>SPW 6.0 Graph</vt:lpstr>
      <vt:lpstr>Презентация PowerPoint</vt:lpstr>
      <vt:lpstr>Презентация PowerPoint</vt:lpstr>
      <vt:lpstr>Презентация PowerPoint</vt:lpstr>
      <vt:lpstr>Презентация PowerPoint</vt:lpstr>
      <vt:lpstr>Презентация PowerPoint</vt:lpstr>
      <vt:lpstr>Макроскопические энергии космических лучей соответствуют….     ~ 10 J ~ 1020 эВ </vt:lpstr>
      <vt:lpstr>        Откуда эти «странники Вселенной»???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Важность прогноза солнечной активности</vt:lpstr>
      <vt:lpstr>Презентация PowerPoint</vt:lpstr>
      <vt:lpstr>Радиационная опасность вблизи Земли: солнечные космические лучи </vt:lpstr>
      <vt:lpstr>Презентация PowerPoint</vt:lpstr>
      <vt:lpstr>Презентация PowerPoint</vt:lpstr>
      <vt:lpstr>Солнечные космические лучи </vt:lpstr>
      <vt:lpstr>Презентация PowerPoint</vt:lpstr>
      <vt:lpstr>Мирное звездное небо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Эффекты воздействия тяжелых заряженных  частиц</vt:lpstr>
      <vt:lpstr>Презентация PowerPoint</vt:lpstr>
      <vt:lpstr>Презентация PowerPoint</vt:lpstr>
      <vt:lpstr>Презентация PowerPoint</vt:lpstr>
      <vt:lpstr>Презентация PowerPoint</vt:lpstr>
      <vt:lpstr>Презентация PowerPoint</vt:lpstr>
      <vt:lpstr>ИССЛЕДОВАНИЕ ЭФФЕКТОВ ОБЛУЧЕНИЯ  ПРОТОНАМИ ВЫСОКОЙ ЭНЕРГИИ И ИОНАМИ 12С НА КОГНИТИВНЫЕ ФУНКЦИИ ОБЕЗЬЯН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Как минимизировать р-риск от воздействия ГКЛ (СКЛ)?</vt:lpstr>
      <vt:lpstr>Презентация PowerPoint</vt:lpstr>
      <vt:lpstr>Презентация PowerPoint</vt:lpstr>
      <vt:lpstr>Презентация PowerPoint</vt:lpstr>
      <vt:lpstr>Последние новости из межзвездного пространства</vt:lpstr>
      <vt:lpstr>Последние новости из межзвездного пространства</vt:lpstr>
      <vt:lpstr>Презентация PowerPoint</vt:lpstr>
      <vt:lpstr>Презентация PowerPoint</vt:lpstr>
      <vt:lpstr>Презентация PowerPoint</vt:lpstr>
      <vt:lpstr>Результаты прогностических моделей солнечной активности для 24 цикла</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Panasyuk Mikhail</dc:creator>
  <cp:lastModifiedBy>Microsoft Office User</cp:lastModifiedBy>
  <cp:revision>132</cp:revision>
  <dcterms:created xsi:type="dcterms:W3CDTF">2019-03-30T13:52:21Z</dcterms:created>
  <dcterms:modified xsi:type="dcterms:W3CDTF">2019-11-26T12:45:09Z</dcterms:modified>
</cp:coreProperties>
</file>