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644" r:id="rId3"/>
    <p:sldId id="295" r:id="rId4"/>
    <p:sldId id="265" r:id="rId5"/>
    <p:sldId id="267" r:id="rId6"/>
    <p:sldId id="270" r:id="rId7"/>
    <p:sldId id="268" r:id="rId8"/>
    <p:sldId id="640" r:id="rId9"/>
    <p:sldId id="271" r:id="rId10"/>
    <p:sldId id="637" r:id="rId11"/>
    <p:sldId id="474" r:id="rId12"/>
    <p:sldId id="516" r:id="rId13"/>
    <p:sldId id="475" r:id="rId14"/>
    <p:sldId id="638" r:id="rId15"/>
    <p:sldId id="520" r:id="rId16"/>
    <p:sldId id="630" r:id="rId17"/>
    <p:sldId id="634" r:id="rId18"/>
    <p:sldId id="642" r:id="rId19"/>
    <p:sldId id="650" r:id="rId20"/>
    <p:sldId id="471" r:id="rId21"/>
    <p:sldId id="29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9"/>
    <p:restoredTop sz="94729"/>
  </p:normalViewPr>
  <p:slideViewPr>
    <p:cSldViewPr snapToGrid="0" snapToObjects="1">
      <p:cViewPr varScale="1">
        <p:scale>
          <a:sx n="80" d="100"/>
          <a:sy n="80" d="100"/>
        </p:scale>
        <p:origin x="20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B5298-786A-EE43-8C22-2EA44A8A61B1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BB361-29DB-5B4E-AD6E-373751CA5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14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56DCD1F-698F-8746-9FC2-FC0F97A7EE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C67612-F49A-9843-9B69-EFE58F9D9E47}" type="slidenum">
              <a:rPr lang="ru-RU" altLang="ru-RU" smtClean="0"/>
              <a:pPr/>
              <a:t>4</a:t>
            </a:fld>
            <a:endParaRPr lang="ru-RU" altLang="ru-RU"/>
          </a:p>
        </p:txBody>
      </p:sp>
      <p:sp>
        <p:nvSpPr>
          <p:cNvPr id="23554" name="Rectangle 7">
            <a:extLst>
              <a:ext uri="{FF2B5EF4-FFF2-40B4-BE49-F238E27FC236}">
                <a16:creationId xmlns:a16="http://schemas.microsoft.com/office/drawing/2014/main" id="{E04AC672-002B-7247-BB23-7BEB1BA9D0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325A9E-54DE-2E4D-8F30-09206CC4E4F5}" type="slidenum">
              <a:rPr lang="ru-RU" altLang="ru-RU"/>
              <a:pPr algn="r" eaLnBrk="1" hangingPunct="1"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85B82BA-E711-A947-A958-D1BE8C4FE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A00E5EA-AA56-4541-8CD2-CFC3218AD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861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9A72F40A-2E93-0940-B438-685AB6985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17C6B0-87C4-A548-A27D-C6ECF12288E2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34818" name="Rectangle 7">
            <a:extLst>
              <a:ext uri="{FF2B5EF4-FFF2-40B4-BE49-F238E27FC236}">
                <a16:creationId xmlns:a16="http://schemas.microsoft.com/office/drawing/2014/main" id="{DBA583D5-CE5E-CF46-8141-2DD24F3B5F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B9A45B6-1870-3045-9CE3-0853FAA1B6AA}" type="slidenum">
              <a:rPr kumimoji="1" lang="en-US" altLang="ko-KR" sz="1200">
                <a:latin typeface="Gulim" panose="020B0600000101010101" pitchFamily="34" charset="-127"/>
                <a:ea typeface="Gulim" panose="020B0600000101010101" pitchFamily="34" charset="-127"/>
                <a:cs typeface="Helvetica Light" panose="020B0403020202020204" pitchFamily="34" charset="0"/>
                <a:sym typeface="Helvetica Light" panose="020B0403020202020204" pitchFamily="34" charset="0"/>
              </a:rPr>
              <a:pPr algn="ctr" eaLnBrk="1" hangingPunct="1"/>
              <a:t>7</a:t>
            </a:fld>
            <a:endParaRPr kumimoji="1" lang="en-US" altLang="ko-KR" sz="1200">
              <a:latin typeface="Gulim" panose="020B0600000101010101" pitchFamily="34" charset="-127"/>
              <a:ea typeface="Gulim" panose="020B0600000101010101" pitchFamily="34" charset="-127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896F431-7702-A241-A4C4-B592A3644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21463" cy="3725862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4FB7729-4A61-8A48-BAFA-914ECE6E8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8050"/>
            <a:ext cx="498475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z="800">
              <a:solidFill>
                <a:srgbClr val="000000"/>
              </a:solidFill>
              <a:latin typeface="Comic Sans MS" panose="030F09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4821" name="바닥글 개체 틀 4">
            <a:extLst>
              <a:ext uri="{FF2B5EF4-FFF2-40B4-BE49-F238E27FC236}">
                <a16:creationId xmlns:a16="http://schemas.microsoft.com/office/drawing/2014/main" id="{02AE89BC-5BAC-FE45-ACC7-4BBEC64BA481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9432925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82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ko-KR" sz="1200">
                <a:latin typeface="Gulim" panose="020B0600000101010101" pitchFamily="34" charset="-127"/>
                <a:ea typeface="Gulim" panose="020B0600000101010101" pitchFamily="34" charset="-127"/>
                <a:cs typeface="Helvetica Light" panose="020B0403020202020204" pitchFamily="34" charset="0"/>
                <a:sym typeface="Helvetica Light" panose="020B0403020202020204" pitchFamily="34" charset="0"/>
              </a:rPr>
              <a:t>MEMS </a:t>
            </a:r>
            <a:r>
              <a:rPr kumimoji="1" lang="ko-KR" altLang="en-US" sz="1200">
                <a:latin typeface="Gulim" panose="020B0600000101010101" pitchFamily="34" charset="-127"/>
                <a:ea typeface="Gulim" panose="020B0600000101010101" pitchFamily="34" charset="-127"/>
                <a:cs typeface="Helvetica Light" panose="020B0403020202020204" pitchFamily="34" charset="0"/>
                <a:sym typeface="Helvetica Light" panose="020B0403020202020204" pitchFamily="34" charset="0"/>
              </a:rPr>
              <a:t>우주망원경 연구단</a:t>
            </a:r>
            <a:endParaRPr kumimoji="1" lang="en-US" altLang="ko-KR" sz="1200">
              <a:latin typeface="Gulim" panose="020B0600000101010101" pitchFamily="34" charset="-127"/>
              <a:ea typeface="Gulim" panose="020B0600000101010101" pitchFamily="34" charset="-127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4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6">
            <a:extLst>
              <a:ext uri="{FF2B5EF4-FFF2-40B4-BE49-F238E27FC236}">
                <a16:creationId xmlns:a16="http://schemas.microsoft.com/office/drawing/2014/main" id="{F93F5776-C1E1-7746-8A23-5FBD4FDE8C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4863" indent="-309563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238250" indent="-2476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33550" indent="-2476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228850" indent="-247650" defTabSz="990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1040759-7712-EA47-A1BE-A137BCA91D33}" type="slidenum">
              <a:rPr lang="en-US" altLang="ru-RU" sz="1300">
                <a:latin typeface="Times New Roman" panose="02020603050405020304" pitchFamily="18" charset="0"/>
              </a:rPr>
              <a:pPr algn="r" eaLnBrk="1" hangingPunct="1"/>
              <a:t>13</a:t>
            </a:fld>
            <a:endParaRPr lang="en-US" altLang="ru-RU" sz="1300">
              <a:latin typeface="Times New Roman" panose="02020603050405020304" pitchFamily="18" charset="0"/>
            </a:endParaRPr>
          </a:p>
        </p:txBody>
      </p:sp>
      <p:sp>
        <p:nvSpPr>
          <p:cNvPr id="673795" name="Rectangle 1">
            <a:extLst>
              <a:ext uri="{FF2B5EF4-FFF2-40B4-BE49-F238E27FC236}">
                <a16:creationId xmlns:a16="http://schemas.microsoft.com/office/drawing/2014/main" id="{4B9F48F3-BA8B-CE4E-B00B-3800A01D5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113" y="776288"/>
            <a:ext cx="6823075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3796" name="Rectangle 2">
            <a:extLst>
              <a:ext uri="{FF2B5EF4-FFF2-40B4-BE49-F238E27FC236}">
                <a16:creationId xmlns:a16="http://schemas.microsoft.com/office/drawing/2014/main" id="{8B5AF0BE-4A3B-0A4F-ABA3-74E90ECCB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1662" cy="4605337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487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>
            <a:extLst>
              <a:ext uri="{FF2B5EF4-FFF2-40B4-BE49-F238E27FC236}">
                <a16:creationId xmlns:a16="http://schemas.microsoft.com/office/drawing/2014/main" id="{01F338D2-D509-A448-9AE6-272DC4500E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Заметки 2">
            <a:extLst>
              <a:ext uri="{FF2B5EF4-FFF2-40B4-BE49-F238E27FC236}">
                <a16:creationId xmlns:a16="http://schemas.microsoft.com/office/drawing/2014/main" id="{B5EE2A1E-56A1-FC4B-8CED-1B799ADEE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59" name="Номер слайда 3">
            <a:extLst>
              <a:ext uri="{FF2B5EF4-FFF2-40B4-BE49-F238E27FC236}">
                <a16:creationId xmlns:a16="http://schemas.microsoft.com/office/drawing/2014/main" id="{AC147D71-FD96-AC48-A565-7B380B306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033A4C-7569-3B48-8BDE-ACF98DDECE8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8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29D75C2C-9DBE-A242-8142-3A284D7DD3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9AE0D478-6AF1-B743-B901-D3AAB8831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1A3BDF3-DC26-C64F-86FE-41432346EF5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884F1-3D65-1D4E-8685-394D0F3F8B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1331B57-0BE5-4F82-AA58-76F53EFF3ADA}" type="datetime8">
              <a:rPr lang="en-US">
                <a:solidFill>
                  <a:prstClr val="black"/>
                </a:solidFill>
              </a:rPr>
              <a:pPr>
                <a:defRPr/>
              </a:pPr>
              <a:t>12/23/19 9:09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3AF3C-D1C9-704C-B40E-4D7700C1EE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>
              <a:defRPr/>
            </a:pPr>
            <a:r>
              <a:rPr lang="en-US" sz="500" dirty="0">
                <a:solidFill>
                  <a:srgbClr val="000000"/>
                </a:solidFill>
              </a:rPr>
              <a:t>© Корпорация </a:t>
            </a:r>
            <a:r>
              <a:rPr lang="en-US" sz="500" dirty="0" err="1">
                <a:solidFill>
                  <a:srgbClr val="000000"/>
                </a:solidFill>
              </a:rPr>
              <a:t>Майкрософт</a:t>
            </a:r>
            <a:r>
              <a:rPr lang="en-US" sz="500" dirty="0">
                <a:solidFill>
                  <a:srgbClr val="000000"/>
                </a:solidFill>
              </a:rPr>
              <a:t> (Microsoft Corporation), 2007. </a:t>
            </a:r>
            <a:r>
              <a:rPr lang="en-US" sz="500" dirty="0" err="1">
                <a:solidFill>
                  <a:srgbClr val="000000"/>
                </a:solidFill>
              </a:rPr>
              <a:t>Все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права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защищены</a:t>
            </a:r>
            <a:r>
              <a:rPr lang="en-US" sz="500" dirty="0">
                <a:solidFill>
                  <a:srgbClr val="000000"/>
                </a:solidFill>
              </a:rPr>
              <a:t>. Microsoft, Windows, Windows Vista и </a:t>
            </a:r>
            <a:r>
              <a:rPr lang="en-US" sz="500" dirty="0" err="1">
                <a:solidFill>
                  <a:srgbClr val="000000"/>
                </a:solidFill>
              </a:rPr>
              <a:t>другие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названия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продуктов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являются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или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могут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являться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зарегистрированными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товарными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знаками</a:t>
            </a:r>
            <a:r>
              <a:rPr lang="en-US" sz="500" dirty="0">
                <a:solidFill>
                  <a:srgbClr val="000000"/>
                </a:solidFill>
              </a:rPr>
              <a:t> и/</a:t>
            </a:r>
            <a:r>
              <a:rPr lang="en-US" sz="500" dirty="0" err="1">
                <a:solidFill>
                  <a:srgbClr val="000000"/>
                </a:solidFill>
              </a:rPr>
              <a:t>или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товарными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знаками</a:t>
            </a:r>
            <a:r>
              <a:rPr lang="en-US" sz="500" dirty="0">
                <a:solidFill>
                  <a:srgbClr val="000000"/>
                </a:solidFill>
              </a:rPr>
              <a:t> в США и/</a:t>
            </a:r>
            <a:r>
              <a:rPr lang="en-US" sz="500" dirty="0" err="1">
                <a:solidFill>
                  <a:srgbClr val="000000"/>
                </a:solidFill>
              </a:rPr>
              <a:t>или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других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странах</a:t>
            </a:r>
            <a:r>
              <a:rPr lang="en-US" sz="500" dirty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r>
              <a:rPr lang="en-US" sz="500" dirty="0" err="1">
                <a:solidFill>
                  <a:srgbClr val="000000"/>
                </a:solidFill>
              </a:rPr>
              <a:t>Информация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приведена</a:t>
            </a:r>
            <a:r>
              <a:rPr lang="en-US" sz="500" dirty="0">
                <a:solidFill>
                  <a:srgbClr val="000000"/>
                </a:solidFill>
              </a:rPr>
              <a:t> в </a:t>
            </a:r>
            <a:r>
              <a:rPr lang="en-US" sz="500" dirty="0" err="1">
                <a:solidFill>
                  <a:srgbClr val="000000"/>
                </a:solidFill>
              </a:rPr>
              <a:t>этом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документе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только</a:t>
            </a:r>
            <a:r>
              <a:rPr lang="en-US" sz="500" dirty="0">
                <a:solidFill>
                  <a:srgbClr val="000000"/>
                </a:solidFill>
              </a:rPr>
              <a:t> в </a:t>
            </a:r>
            <a:r>
              <a:rPr lang="en-US" sz="500" dirty="0" err="1">
                <a:solidFill>
                  <a:srgbClr val="000000"/>
                </a:solidFill>
              </a:rPr>
              <a:t>демонстрационных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целях</a:t>
            </a:r>
            <a:r>
              <a:rPr lang="en-US" sz="500" dirty="0">
                <a:solidFill>
                  <a:srgbClr val="000000"/>
                </a:solidFill>
              </a:rPr>
              <a:t> и </a:t>
            </a:r>
            <a:r>
              <a:rPr lang="en-US" sz="500" dirty="0" err="1">
                <a:solidFill>
                  <a:srgbClr val="000000"/>
                </a:solidFill>
              </a:rPr>
              <a:t>не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отражает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точку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зрения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представителей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корпорации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Майкрософт</a:t>
            </a:r>
            <a:r>
              <a:rPr lang="en-US" sz="500" dirty="0">
                <a:solidFill>
                  <a:srgbClr val="000000"/>
                </a:solidFill>
              </a:rPr>
              <a:t> на </a:t>
            </a:r>
            <a:r>
              <a:rPr lang="en-US" sz="500" dirty="0" err="1">
                <a:solidFill>
                  <a:srgbClr val="000000"/>
                </a:solidFill>
              </a:rPr>
              <a:t>момент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составления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данной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презентации</a:t>
            </a:r>
            <a:r>
              <a:rPr lang="en-US" sz="500" dirty="0">
                <a:solidFill>
                  <a:srgbClr val="000000"/>
                </a:solidFill>
              </a:rPr>
              <a:t>.  </a:t>
            </a:r>
            <a:r>
              <a:rPr lang="en-US" sz="500" dirty="0" err="1">
                <a:solidFill>
                  <a:srgbClr val="000000"/>
                </a:solidFill>
              </a:rPr>
              <a:t>Поскольку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корпорация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Майкрософт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вынуждена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учитывать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меняющиеся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рыночные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условия</a:t>
            </a:r>
            <a:r>
              <a:rPr lang="en-US" sz="500" dirty="0">
                <a:solidFill>
                  <a:srgbClr val="000000"/>
                </a:solidFill>
              </a:rPr>
              <a:t>, </a:t>
            </a:r>
            <a:r>
              <a:rPr lang="en-US" sz="500" dirty="0" err="1">
                <a:solidFill>
                  <a:srgbClr val="000000"/>
                </a:solidFill>
              </a:rPr>
              <a:t>она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не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гарантирует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точность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информации</a:t>
            </a:r>
            <a:r>
              <a:rPr lang="en-US" sz="500" dirty="0">
                <a:solidFill>
                  <a:srgbClr val="000000"/>
                </a:solidFill>
              </a:rPr>
              <a:t>, </a:t>
            </a:r>
            <a:r>
              <a:rPr lang="en-US" sz="500" dirty="0" err="1">
                <a:solidFill>
                  <a:srgbClr val="000000"/>
                </a:solidFill>
              </a:rPr>
              <a:t>указанной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после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составления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этой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презентации</a:t>
            </a:r>
            <a:r>
              <a:rPr lang="en-US" sz="500" dirty="0">
                <a:solidFill>
                  <a:srgbClr val="000000"/>
                </a:solidFill>
              </a:rPr>
              <a:t>, а </a:t>
            </a:r>
            <a:r>
              <a:rPr lang="en-US" sz="500" dirty="0" err="1">
                <a:solidFill>
                  <a:srgbClr val="000000"/>
                </a:solidFill>
              </a:rPr>
              <a:t>также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не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берет</a:t>
            </a:r>
            <a:r>
              <a:rPr lang="en-US" sz="500" dirty="0">
                <a:solidFill>
                  <a:srgbClr val="000000"/>
                </a:solidFill>
              </a:rPr>
              <a:t> на </a:t>
            </a:r>
            <a:r>
              <a:rPr lang="en-US" sz="500" dirty="0" err="1">
                <a:solidFill>
                  <a:srgbClr val="000000"/>
                </a:solidFill>
              </a:rPr>
              <a:t>себя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подобной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  <a:r>
              <a:rPr lang="en-US" sz="500" dirty="0" err="1">
                <a:solidFill>
                  <a:srgbClr val="000000"/>
                </a:solidFill>
              </a:rPr>
              <a:t>обязанности</a:t>
            </a:r>
            <a:r>
              <a:rPr lang="en-US" sz="500" dirty="0">
                <a:solidFill>
                  <a:srgbClr val="000000"/>
                </a:solidFill>
              </a:rPr>
              <a:t>.  </a:t>
            </a:r>
            <a:br>
              <a:rPr lang="en-US" sz="500" dirty="0">
                <a:solidFill>
                  <a:srgbClr val="000000"/>
                </a:solidFill>
              </a:rPr>
            </a:br>
            <a:r>
              <a:rPr lang="en-US" sz="500" dirty="0">
                <a:solidFill>
                  <a:srgbClr val="000000"/>
                </a:solidFill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>
              <a:defRPr/>
            </a:pPr>
            <a:endParaRPr lang="en-US" sz="5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26A59-5FED-254E-9517-23563D365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172200" y="8685213"/>
            <a:ext cx="684213" cy="457200"/>
          </a:xfrm>
        </p:spPr>
        <p:txBody>
          <a:bodyPr/>
          <a:lstStyle/>
          <a:p>
            <a:pPr>
              <a:defRPr/>
            </a:pPr>
            <a:fld id="{FCE47A08-DB3B-DF4F-A34C-7FA78EC3C800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4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>
            <a:extLst>
              <a:ext uri="{FF2B5EF4-FFF2-40B4-BE49-F238E27FC236}">
                <a16:creationId xmlns:a16="http://schemas.microsoft.com/office/drawing/2014/main" id="{D68782AD-66BF-504F-BF59-548F8597A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Заметки 2">
            <a:extLst>
              <a:ext uri="{FF2B5EF4-FFF2-40B4-BE49-F238E27FC236}">
                <a16:creationId xmlns:a16="http://schemas.microsoft.com/office/drawing/2014/main" id="{BB4BA44A-DBDE-2143-9B9E-F3DBBED3E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4275" name="Номер слайда 3">
            <a:extLst>
              <a:ext uri="{FF2B5EF4-FFF2-40B4-BE49-F238E27FC236}">
                <a16:creationId xmlns:a16="http://schemas.microsoft.com/office/drawing/2014/main" id="{D08F75B5-AC49-B945-9DF6-9E1ED8564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70E2EF-D910-544B-8B8E-6BF9028DCF0E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8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462E1-55A3-B24F-90AE-ACBD01EE3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C6243C-47E7-A044-8CE4-FA3EEF072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5C4338-0F91-B64B-A0DA-B9BB005E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1171F2-B9FD-5740-B8C8-35DE3EA8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9D045-682F-364A-A483-561C0921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8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9463F-4C45-BB4B-AF75-65911D2C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8AEDBF-10FF-1646-B8F3-0644F135E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6C586-EB01-8143-92A1-2E7016A7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AFC5A9-AA2C-2944-8744-4D8C7283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9E480-3DF4-9045-83C6-472BE24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0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7FA859-87B2-0344-AA21-DE3B05770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05ACDB-AA6A-CA4F-B536-CDB00EC81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5A6BE2-8341-E348-A266-3A31B21F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0EE05-625B-6143-AD05-FEBED6F6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8F100E-9264-C14B-ACA6-D7688F79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9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329D7-6D84-9B43-B630-A4961670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6B55E-9182-EE49-92DC-EAFFAF89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FD8DF-A92E-B741-B056-BB1DF88F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F1794-9D7C-9A44-A557-C0B18FCC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E8B08-67EC-B84A-A468-6FD2D3C1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8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E43D0-7989-7742-8CCC-642DAEED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1BED1D-87D9-074E-BA07-B1E850AA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91D19D-0EBA-A640-9D6C-49574C0F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E1998F-7C46-BB49-A248-122A12BF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21810B-E0D6-EA48-8171-7DE41A89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9DA16-986E-7D42-869B-CD492F2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4F7795-39C1-9A41-88B3-DD892BBE8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B0ED87-617E-FD45-B260-60A536ED3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E36D43-751B-A244-ABCD-AF613F0B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BC2AFE-8316-2243-B787-FB20BE1D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EA49F0-0089-0849-BC12-F1652B5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0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CB0A-A321-9D42-996B-720F145B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ACFF50-70C6-664B-A937-80442454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791616-51ED-8947-8163-9B3D0DC2E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E264F0-B5CB-B044-ABCF-1CF611538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15F87C-7873-9449-9D9C-EB5DEB178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DB58DC-2730-2B46-B1B8-11C6E67A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6485ED-2D51-5C4F-A524-A816092D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45B2D3-66E6-3D46-A765-C5DF08D9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2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A286F-2F23-074D-A07F-E2F08F48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3D9AC1-9F11-AA48-814D-A344E522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964B84-8946-A447-9CF7-5A29F5EB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B9F9E1-618C-434C-8C5D-9BEBDFBD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1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7FDD6-986F-A445-84F3-12D03A1F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194D80-54F6-F847-95BE-A46E3B615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51E477-F996-904D-A5AB-AF431F5A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8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4565A-7C67-E749-AF2A-8999A687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90326-2604-9F42-9C93-5D94A0E6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408BBA-C29A-8746-8058-4FDC80FAF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B5FF7E-D777-8D47-B446-79E8F7A2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42EAC8-5DB1-5548-866E-59654921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D62D5F-5BEA-9740-8D25-D7A870F1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A1C78-9566-1C4E-996D-89213C24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D81BDE-AA46-A74B-9FE8-A4ADE7D5B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D55580-9E4A-6A4B-BA99-4F79E0D78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F71F8-C0D0-FD43-975E-A72DB79E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FC5EE-CFD7-AC41-8B0E-005736AE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634F-7BD4-8947-BF88-0D690DCB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8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E1089-2CDB-C74C-A616-637528A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E43022-E3D1-A54A-A3B4-622F471A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65F95-B662-804F-9568-8D9C1352E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5EF94-C52B-1F49-9563-4A025F2DB7F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1A47A-A313-B64B-828F-73F9A616A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60843E-8AD8-584F-B16D-E7842BAC5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07C02-8778-4744-8093-FC1133E9C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3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video" Target="file:////C:/Users/Panasyuk/Desktop/&#1041;&#1040;&#1050;&#1059;/&#1041;&#1040;&#1050;&#1059;%202016/radbeltsanim-SwRIAnn.mpg" TargetMode="External"/><Relationship Id="rId16" Type="http://schemas.openxmlformats.org/officeDocument/2006/relationships/image" Target="../media/image54.tiff"/><Relationship Id="rId1" Type="http://schemas.microsoft.com/office/2007/relationships/media" Target="file:////C:/Users/Panasyuk/Desktop/&#1041;&#1040;&#1050;&#1059;/&#1041;&#1040;&#1050;&#1059;%202016/radbeltsanim-SwRIAnn.mpg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EDBF55-666C-BC46-A573-2DE42CAB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6" y="160421"/>
            <a:ext cx="4605877" cy="65211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EFFD3-121C-FB4F-AE59-A95E5EA401A3}"/>
              </a:ext>
            </a:extLst>
          </p:cNvPr>
          <p:cNvSpPr txBox="1"/>
          <p:nvPr/>
        </p:nvSpPr>
        <p:spPr>
          <a:xfrm>
            <a:off x="5279704" y="1620150"/>
            <a:ext cx="6729046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 программе: </a:t>
            </a:r>
            <a:endParaRPr lang="en-US" sz="3600" dirty="0"/>
          </a:p>
          <a:p>
            <a:pPr algn="ctr"/>
            <a:endParaRPr lang="en-US" dirty="0"/>
          </a:p>
          <a:p>
            <a:pPr algn="ctr"/>
            <a:endParaRPr lang="ru-RU" dirty="0"/>
          </a:p>
          <a:p>
            <a:pPr marL="342900" indent="-342900" algn="ctr">
              <a:buAutoNum type="arabicPeriod"/>
            </a:pPr>
            <a:r>
              <a:rPr lang="ru-RU" sz="2000" b="1" dirty="0"/>
              <a:t>Вступительное</a:t>
            </a:r>
            <a:r>
              <a:rPr lang="en-US" sz="2000" b="1" dirty="0"/>
              <a:t> </a:t>
            </a:r>
            <a:r>
              <a:rPr lang="ru-RU" sz="2000" b="1" dirty="0"/>
              <a:t>слово</a:t>
            </a:r>
            <a:r>
              <a:rPr lang="en-US" sz="2000" b="1" dirty="0"/>
              <a:t> </a:t>
            </a:r>
            <a:r>
              <a:rPr lang="ru-RU" sz="2000" b="1" dirty="0" err="1"/>
              <a:t>М.И.Панасюка</a:t>
            </a:r>
            <a:r>
              <a:rPr lang="ru-RU" sz="2000" b="1" dirty="0"/>
              <a:t>,</a:t>
            </a:r>
            <a:r>
              <a:rPr lang="en-US" sz="2000" b="1" dirty="0"/>
              <a:t> </a:t>
            </a:r>
            <a:r>
              <a:rPr lang="ru-RU" sz="2000" b="1" dirty="0"/>
              <a:t>заведующего</a:t>
            </a:r>
            <a:r>
              <a:rPr lang="en-US" sz="2000" b="1" dirty="0"/>
              <a:t> </a:t>
            </a:r>
            <a:r>
              <a:rPr lang="ru-RU" sz="2000" b="1" dirty="0" err="1"/>
              <a:t>кафедрои</a:t>
            </a:r>
            <a:r>
              <a:rPr lang="ru-RU" sz="2000" b="1" dirty="0"/>
              <a:t>̆</a:t>
            </a:r>
            <a:r>
              <a:rPr lang="en-US" sz="2000" b="1" dirty="0"/>
              <a:t> </a:t>
            </a:r>
            <a:r>
              <a:rPr lang="ru-RU" sz="2000" b="1" dirty="0"/>
              <a:t>физики космоса физического факультета, директора НИИЯФ МГУ: «Космическая программа МГУ». </a:t>
            </a:r>
            <a:endParaRPr lang="en-US" sz="2000" b="1" dirty="0"/>
          </a:p>
          <a:p>
            <a:pPr algn="ctr"/>
            <a:endParaRPr lang="ru-RU" sz="2000" dirty="0"/>
          </a:p>
          <a:p>
            <a:pPr algn="ctr"/>
            <a:r>
              <a:rPr lang="ru-RU" sz="2000" b="1" dirty="0"/>
              <a:t>2. Выступление профессора, главного научного сотрудника НИИЯФ МГУ, участника первых космических экспериментов в СССР, начиная </a:t>
            </a:r>
            <a:endParaRPr lang="ru-RU" sz="2000" dirty="0"/>
          </a:p>
          <a:p>
            <a:pPr algn="ctr"/>
            <a:r>
              <a:rPr lang="ru-RU" sz="2000" b="1" dirty="0"/>
              <a:t>с 1957 г., Ю. И. </a:t>
            </a:r>
            <a:r>
              <a:rPr lang="ru-RU" sz="2000" b="1" dirty="0" err="1"/>
              <a:t>Логачева</a:t>
            </a:r>
            <a:r>
              <a:rPr lang="ru-RU" sz="2000" b="1" dirty="0"/>
              <a:t>: «Как это было».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E4A7E-BEC5-4648-B894-79198324E6DC}"/>
              </a:ext>
            </a:extLst>
          </p:cNvPr>
          <p:cNvSpPr txBox="1"/>
          <p:nvPr/>
        </p:nvSpPr>
        <p:spPr>
          <a:xfrm>
            <a:off x="5502442" y="6112043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Космический форум «Галактика», НИИЯФ МГУ 24.12.2019 г.</a:t>
            </a:r>
          </a:p>
        </p:txBody>
      </p:sp>
    </p:spTree>
    <p:extLst>
      <p:ext uri="{BB962C8B-B14F-4D97-AF65-F5344CB8AC3E}">
        <p14:creationId xmlns:p14="http://schemas.microsoft.com/office/powerpoint/2010/main" val="279671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-jemeuso">
            <a:extLst>
              <a:ext uri="{FF2B5EF4-FFF2-40B4-BE49-F238E27FC236}">
                <a16:creationId xmlns:a16="http://schemas.microsoft.com/office/drawing/2014/main" id="{9777F842-DDEC-C64C-B961-8F754F54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8" y="901450"/>
            <a:ext cx="5923366" cy="5956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341417F7-9839-B545-804D-21D4305D3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521" y="0"/>
            <a:ext cx="8045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EXTREME UNIVERSE SPACE OBSERVATORY 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C99855FD-7E02-7B44-9AC4-7C24BEE2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69" y="829164"/>
            <a:ext cx="25266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chemeClr val="bg1"/>
                </a:solidFill>
              </a:rPr>
              <a:t>Russian (MSU)  </a:t>
            </a:r>
          </a:p>
          <a:p>
            <a:pPr eaLnBrk="1" hangingPunct="1"/>
            <a:r>
              <a:rPr lang="en-US" altLang="ru-RU" sz="2400" b="1" dirty="0">
                <a:solidFill>
                  <a:schemeClr val="bg1"/>
                </a:solidFill>
              </a:rPr>
              <a:t>participation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9E9664DB-9064-D343-BE14-23F88E829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502" y="2939994"/>
            <a:ext cx="1095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dirty="0">
                <a:solidFill>
                  <a:schemeClr val="bg1"/>
                </a:solidFill>
              </a:rPr>
              <a:t>2016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B6F2EE79-B6A1-9840-A921-B8197D52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12553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chemeClr val="bg1"/>
                </a:solidFill>
              </a:rPr>
              <a:t>2021?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673A9E32-1DC1-0540-B264-F70697D4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007" y="1499065"/>
            <a:ext cx="13227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dirty="0">
                <a:solidFill>
                  <a:schemeClr val="bg1"/>
                </a:solidFill>
              </a:rPr>
              <a:t>2027?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202ED92F-DB25-3A45-93DD-01057332F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42211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C6438C-32A8-2F4A-BC15-C6E029DF9047}"/>
              </a:ext>
            </a:extLst>
          </p:cNvPr>
          <p:cNvSpPr/>
          <p:nvPr/>
        </p:nvSpPr>
        <p:spPr>
          <a:xfrm>
            <a:off x="475989" y="1990304"/>
            <a:ext cx="25553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SOYUZ -13 </a:t>
            </a:r>
          </a:p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SUCESSEFULLY DOCKED </a:t>
            </a:r>
          </a:p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 AUGUST 27, 2019!!!</a:t>
            </a:r>
            <a:endParaRPr lang="ru-RU" altLang="ru-RU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>
            <a:extLst>
              <a:ext uri="{FF2B5EF4-FFF2-40B4-BE49-F238E27FC236}">
                <a16:creationId xmlns:a16="http://schemas.microsoft.com/office/drawing/2014/main" id="{EC3D53D3-F633-894D-A547-6276B664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5" y="1331425"/>
            <a:ext cx="2351086" cy="13388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700" dirty="0">
                <a:solidFill>
                  <a:srgbClr val="FFFFFF"/>
                </a:solidFill>
              </a:rPr>
              <a:t>Optical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700" dirty="0">
                <a:solidFill>
                  <a:srgbClr val="FFFFFF"/>
                </a:solidFill>
              </a:rPr>
              <a:t> observations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700" dirty="0">
                <a:solidFill>
                  <a:srgbClr val="FFFFFF"/>
                </a:solidFill>
              </a:rPr>
              <a:t>of GRB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48178C73-02EE-4A47-BA76-12B6731D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3"/>
          <a:stretch>
            <a:fillRect/>
          </a:stretch>
        </p:blipFill>
        <p:spPr bwMode="auto">
          <a:xfrm>
            <a:off x="4140200" y="628649"/>
            <a:ext cx="3806484" cy="305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6">
            <a:extLst>
              <a:ext uri="{FF2B5EF4-FFF2-40B4-BE49-F238E27FC236}">
                <a16:creationId xmlns:a16="http://schemas.microsoft.com/office/drawing/2014/main" id="{EEC29A2C-C1AC-1A48-90DF-E87FA4C1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8713">
            <a:off x="3325813" y="1779590"/>
            <a:ext cx="153828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TextBox 3">
            <a:extLst>
              <a:ext uri="{FF2B5EF4-FFF2-40B4-BE49-F238E27FC236}">
                <a16:creationId xmlns:a16="http://schemas.microsoft.com/office/drawing/2014/main" id="{7B8A78E3-FD10-5B40-B023-B31ED1DB9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4" y="101600"/>
            <a:ext cx="8993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SHOK ONBOARD AND MASTER ONGROUND</a:t>
            </a:r>
            <a:endParaRPr lang="ru-RU" altLang="ru-RU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5302" name="Picture 8" descr="map_2015sep">
            <a:extLst>
              <a:ext uri="{FF2B5EF4-FFF2-40B4-BE49-F238E27FC236}">
                <a16:creationId xmlns:a16="http://schemas.microsoft.com/office/drawing/2014/main" id="{53470C48-3582-F043-9970-2663F614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4" y="3449052"/>
            <a:ext cx="7379368" cy="32490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3" name="Rectangle 7">
            <a:extLst>
              <a:ext uri="{FF2B5EF4-FFF2-40B4-BE49-F238E27FC236}">
                <a16:creationId xmlns:a16="http://schemas.microsoft.com/office/drawing/2014/main" id="{4265AFC8-9916-ED49-898C-C859246A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036639"/>
            <a:ext cx="3708400" cy="181588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Wide-angle optical cameras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2X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12 </a:t>
            </a:r>
            <a:r>
              <a:rPr lang="en-US" altLang="ru-RU" sz="28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Mpx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CCD 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24</a:t>
            </a: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*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36 </a:t>
            </a: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mm</a:t>
            </a:r>
            <a:r>
              <a:rPr lang="ru-RU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79CBE-4654-434E-8C48-7F63547BAF7F}"/>
              </a:ext>
            </a:extLst>
          </p:cNvPr>
          <p:cNvSpPr txBox="1"/>
          <p:nvPr/>
        </p:nvSpPr>
        <p:spPr>
          <a:xfrm>
            <a:off x="7652220" y="5803900"/>
            <a:ext cx="431118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MASTER robotized </a:t>
            </a:r>
          </a:p>
          <a:p>
            <a:pPr algn="ctr"/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wide-angle telescopes on ground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7C0A7C90-519B-1743-8004-A6C3B570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91" y="1198816"/>
            <a:ext cx="9262080" cy="542709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>
            <a:extLst>
              <a:ext uri="{FF2B5EF4-FFF2-40B4-BE49-F238E27FC236}">
                <a16:creationId xmlns:a16="http://schemas.microsoft.com/office/drawing/2014/main" id="{480B06F3-5BB2-6A4C-997D-61443313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900"/>
            <a:ext cx="119126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ru-RU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By-product of Lomonosov </a:t>
            </a:r>
            <a:r>
              <a:rPr lang="ru-RU" altLang="ru-RU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en-US" altLang="ru-RU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technogenic objects </a:t>
            </a:r>
          </a:p>
          <a:p>
            <a:pPr algn="ctr"/>
            <a:r>
              <a:rPr lang="en-US" altLang="ru-RU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in the near Earth’s space</a:t>
            </a:r>
            <a:endParaRPr lang="ru-RU" altLang="ru-RU" sz="360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그림 18">
            <a:extLst>
              <a:ext uri="{FF2B5EF4-FFF2-40B4-BE49-F238E27FC236}">
                <a16:creationId xmlns:a16="http://schemas.microsoft.com/office/drawing/2014/main" id="{5802B1E9-0839-2D47-8853-721D1F0305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202" y="1340284"/>
            <a:ext cx="1524086" cy="12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0" name="Picture 1">
            <a:extLst>
              <a:ext uri="{FF2B5EF4-FFF2-40B4-BE49-F238E27FC236}">
                <a16:creationId xmlns:a16="http://schemas.microsoft.com/office/drawing/2014/main" id="{C3FE821C-C820-B34B-8A48-568CE818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025" y="968376"/>
            <a:ext cx="254158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1" name="Picture 2">
            <a:extLst>
              <a:ext uri="{FF2B5EF4-FFF2-40B4-BE49-F238E27FC236}">
                <a16:creationId xmlns:a16="http://schemas.microsoft.com/office/drawing/2014/main" id="{8BB2E89B-DA8B-6048-82FA-FD6471362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4" y="973139"/>
            <a:ext cx="22113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2" name="Picture 3">
            <a:extLst>
              <a:ext uri="{FF2B5EF4-FFF2-40B4-BE49-F238E27FC236}">
                <a16:creationId xmlns:a16="http://schemas.microsoft.com/office/drawing/2014/main" id="{A7542452-98E1-0743-BB00-635A0292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788" y="3856038"/>
            <a:ext cx="254635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3" name="Picture 4">
            <a:extLst>
              <a:ext uri="{FF2B5EF4-FFF2-40B4-BE49-F238E27FC236}">
                <a16:creationId xmlns:a16="http://schemas.microsoft.com/office/drawing/2014/main" id="{AC617801-9B45-CB4D-AA40-5E56195F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063" y="3840163"/>
            <a:ext cx="254635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4" name="Picture 5">
            <a:extLst>
              <a:ext uri="{FF2B5EF4-FFF2-40B4-BE49-F238E27FC236}">
                <a16:creationId xmlns:a16="http://schemas.microsoft.com/office/drawing/2014/main" id="{EB934217-34A3-494D-A291-DA3C52F8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8913" y="3840163"/>
            <a:ext cx="2544762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2775" name="Picture 6">
            <a:extLst>
              <a:ext uri="{FF2B5EF4-FFF2-40B4-BE49-F238E27FC236}">
                <a16:creationId xmlns:a16="http://schemas.microsoft.com/office/drawing/2014/main" id="{E8929427-0049-4A47-925E-C202E572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0" y="966788"/>
            <a:ext cx="254635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2776" name="Text Box 7">
            <a:extLst>
              <a:ext uri="{FF2B5EF4-FFF2-40B4-BE49-F238E27FC236}">
                <a16:creationId xmlns:a16="http://schemas.microsoft.com/office/drawing/2014/main" id="{908501E0-65DB-B949-86CE-B262EDB79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9" y="50801"/>
            <a:ext cx="87090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1786" rIns="81639" bIns="4082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Noto Sans CJK SC Regular"/>
                <a:cs typeface="Noto Sans CJK SC Regular"/>
              </a:rPr>
              <a:t>Lomonosov</a:t>
            </a:r>
            <a:r>
              <a:rPr lang="ru-RU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Noto Sans CJK SC Regular"/>
                <a:cs typeface="Noto Sans CJK SC Regular"/>
              </a:rPr>
              <a:t>:</a:t>
            </a: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Noto Sans CJK SC Regular"/>
                <a:cs typeface="Noto Sans CJK SC Regular"/>
              </a:rPr>
              <a:t> object’s mapping</a:t>
            </a:r>
            <a:endParaRPr lang="en-US" altLang="ru-RU" sz="4400" dirty="0">
              <a:solidFill>
                <a:schemeClr val="accent5">
                  <a:lumMod val="20000"/>
                  <a:lumOff val="80000"/>
                </a:schemeClr>
              </a:solidFill>
              <a:ea typeface="Noto Sans CJK SC Regular"/>
              <a:cs typeface="Noto Sans CJK SC Regular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221AF70-29C1-9F4A-88C0-60978809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957264"/>
            <a:ext cx="2736850" cy="2820987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2016-05-14  10:01:27.608 UT</a:t>
            </a:r>
          </a:p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Ra=273.541622  Dec=-76.66425</a:t>
            </a: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Спутник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Iridium 15, </a:t>
            </a:r>
          </a:p>
          <a:p>
            <a:pPr>
              <a:defRPr/>
            </a:pP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расстояние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322 </a:t>
            </a: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км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блеск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4m</a:t>
            </a:r>
          </a:p>
        </p:txBody>
      </p:sp>
      <p:pic>
        <p:nvPicPr>
          <p:cNvPr id="672778" name="Picture 9">
            <a:extLst>
              <a:ext uri="{FF2B5EF4-FFF2-40B4-BE49-F238E27FC236}">
                <a16:creationId xmlns:a16="http://schemas.microsoft.com/office/drawing/2014/main" id="{F88D27BA-8207-2B4E-A7D3-604F5BD1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966788"/>
            <a:ext cx="2546350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Text Box 10">
            <a:extLst>
              <a:ext uri="{FF2B5EF4-FFF2-40B4-BE49-F238E27FC236}">
                <a16:creationId xmlns:a16="http://schemas.microsoft.com/office/drawing/2014/main" id="{55DCD441-8AE9-3F41-A96F-360219D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4" y="957264"/>
            <a:ext cx="2738437" cy="2820987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2016-05-14  10:56:59.206 UT</a:t>
            </a:r>
          </a:p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 301.070945  Dec=40.400331</a:t>
            </a: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>
                <a:solidFill>
                  <a:srgbClr val="FF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Некатологизированный объект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C576F951-B54C-3244-A7F3-C94B48E64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688" y="957264"/>
            <a:ext cx="2736850" cy="2820987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2016-05-14  19:27:17.633 UT</a:t>
            </a:r>
          </a:p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Ra=277.679859  Dec=-59.34641</a:t>
            </a: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 dirty="0" err="1">
                <a:solidFill>
                  <a:srgbClr val="FF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Некатологизированный</a:t>
            </a:r>
            <a:r>
              <a:rPr lang="en-US" altLang="ru-RU" sz="15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ru-RU" sz="1500" b="1" dirty="0" err="1">
                <a:solidFill>
                  <a:srgbClr val="FF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объект</a:t>
            </a:r>
            <a:endParaRPr lang="en-US" altLang="ru-RU" sz="1500" b="1" dirty="0">
              <a:solidFill>
                <a:srgbClr val="FF33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10D03067-2B0D-7A47-9378-C7AC35D1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3863975"/>
            <a:ext cx="2736850" cy="28194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2016-05-14 19:33:34.201  UT</a:t>
            </a:r>
          </a:p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Ra=325.298015   Dec=-71.05177</a:t>
            </a:r>
          </a:p>
          <a:p>
            <a:pPr>
              <a:defRPr/>
            </a:pPr>
            <a:endParaRPr lang="en-US" altLang="ru-RU" sz="15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Спутник SL-3 R/B, </a:t>
            </a:r>
          </a:p>
          <a:p>
            <a:pPr>
              <a:defRPr/>
            </a:pPr>
            <a:r>
              <a:rPr lang="en-US" altLang="ru-RU" sz="15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расстояние 481 км, блеск ~5m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393F023F-B556-8A4C-BB6A-D0FF2BC5D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4" y="3863975"/>
            <a:ext cx="2738437" cy="28194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2016-05-15 00:15:49.736  UT</a:t>
            </a:r>
          </a:p>
          <a:p>
            <a:pPr>
              <a:defRPr/>
            </a:pPr>
            <a:r>
              <a:rPr lang="en-US" altLang="ru-RU" sz="15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Ra=304.056670   Dec=-76.88071</a:t>
            </a:r>
          </a:p>
          <a:p>
            <a:pPr>
              <a:defRPr/>
            </a:pPr>
            <a:endParaRPr lang="en-US" altLang="ru-RU" sz="1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Спутник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SL-8 R/B, </a:t>
            </a:r>
          </a:p>
          <a:p>
            <a:pPr>
              <a:defRPr/>
            </a:pP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расстояние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336 </a:t>
            </a: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км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ru-RU" sz="15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блеск</a:t>
            </a:r>
            <a:r>
              <a:rPr lang="en-US" altLang="ru-RU" sz="1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3m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A49F3667-1A89-9949-B264-CB7AE1014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150" y="3860800"/>
            <a:ext cx="2736850" cy="28194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37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2016-05-15 00:15:49.736  UT</a:t>
            </a:r>
          </a:p>
          <a:p>
            <a:pPr>
              <a:defRPr/>
            </a:pPr>
            <a:r>
              <a:rPr lang="en-US" altLang="ru-RU" sz="15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Ra= 3.861084   Dec=-70.164646</a:t>
            </a:r>
          </a:p>
          <a:p>
            <a:pPr>
              <a:defRPr/>
            </a:pPr>
            <a:endParaRPr lang="en-US" altLang="ru-RU" sz="15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en-US" altLang="ru-RU" sz="1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en-US" altLang="ru-RU" sz="15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Спутник GeoSat, </a:t>
            </a:r>
          </a:p>
          <a:p>
            <a:pPr>
              <a:defRPr/>
            </a:pPr>
            <a:r>
              <a:rPr lang="en-US" altLang="ru-RU" sz="15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расстояние 300 км, блеск  4.7m</a:t>
            </a:r>
          </a:p>
        </p:txBody>
      </p:sp>
      <p:sp>
        <p:nvSpPr>
          <p:cNvPr id="672784" name="Text Box 16">
            <a:extLst>
              <a:ext uri="{FF2B5EF4-FFF2-40B4-BE49-F238E27FC236}">
                <a16:creationId xmlns:a16="http://schemas.microsoft.com/office/drawing/2014/main" id="{62EF602B-1539-9048-BCCB-88DEB562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2624138"/>
            <a:ext cx="495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440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72785" name="Text Box 17">
            <a:extLst>
              <a:ext uri="{FF2B5EF4-FFF2-40B4-BE49-F238E27FC236}">
                <a16:creationId xmlns:a16="http://schemas.microsoft.com/office/drawing/2014/main" id="{CDF9336F-8510-CA41-AC1D-46ECEBB73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963" y="2460625"/>
            <a:ext cx="495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440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672787" name="그림 18">
            <a:extLst>
              <a:ext uri="{FF2B5EF4-FFF2-40B4-BE49-F238E27FC236}">
                <a16:creationId xmlns:a16="http://schemas.microsoft.com/office/drawing/2014/main" id="{8E22F8F9-4F7C-D743-8310-95E7527DB4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306" y="150312"/>
            <a:ext cx="1223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71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2">
            <a:extLst>
              <a:ext uri="{FF2B5EF4-FFF2-40B4-BE49-F238E27FC236}">
                <a16:creationId xmlns:a16="http://schemas.microsoft.com/office/drawing/2014/main" id="{0BB63478-841C-A04D-9BBC-3A78F97516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defTabSz="912813"/>
            <a:endParaRPr lang="ru-RU" altLang="ru-RU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426B799-F50D-1B4A-8041-F953D9CF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982788"/>
            <a:ext cx="91503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adbeltsanim-SwRIAnn.mpg">
            <a:hlinkClick r:id="" action="ppaction://media"/>
            <a:extLst>
              <a:ext uri="{FF2B5EF4-FFF2-40B4-BE49-F238E27FC236}">
                <a16:creationId xmlns:a16="http://schemas.microsoft.com/office/drawing/2014/main" id="{84433D38-11BD-874F-BA31-590EDC93D03A}"/>
              </a:ext>
            </a:extLst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t="8943" r="4004" b="33121"/>
          <a:stretch>
            <a:fillRect/>
          </a:stretch>
        </p:blipFill>
        <p:spPr bwMode="auto">
          <a:xfrm>
            <a:off x="7202489" y="1000126"/>
            <a:ext cx="24542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7BD64CDE-8EA9-564B-8654-DC2763C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803526"/>
            <a:ext cx="72231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3">
            <a:extLst>
              <a:ext uri="{FF2B5EF4-FFF2-40B4-BE49-F238E27FC236}">
                <a16:creationId xmlns:a16="http://schemas.microsoft.com/office/drawing/2014/main" id="{16E2FA02-860F-6444-99BE-FFF92EF0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39689"/>
            <a:ext cx="9104313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Calibri" panose="020F0502020204030204" pitchFamily="34" charset="0"/>
              </a:rPr>
              <a:t>UNIVERSAT – SOCRATES 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pitchFamily="34" charset="0"/>
              </a:rPr>
              <a:t>for </a:t>
            </a:r>
            <a:r>
              <a:rPr lang="en-US" altLang="ru-RU" sz="2800" b="1">
                <a:solidFill>
                  <a:srgbClr val="FFFFFF"/>
                </a:solidFill>
              </a:rPr>
              <a:t>space threats monitoring</a:t>
            </a:r>
            <a:endParaRPr lang="ru-RU" altLang="ru-RU" sz="2800" b="1">
              <a:solidFill>
                <a:srgbClr val="FFFFFF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AD0486F-47D2-454F-A275-3FFCD76C5DD9}"/>
              </a:ext>
            </a:extLst>
          </p:cNvPr>
          <p:cNvSpPr/>
          <p:nvPr/>
        </p:nvSpPr>
        <p:spPr>
          <a:xfrm>
            <a:off x="4956176" y="755650"/>
            <a:ext cx="2246313" cy="4618038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anchor="ctr"/>
          <a:lstStyle/>
          <a:p>
            <a:pPr algn="ctr" defTabSz="914133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8440" name="Picture 5">
            <a:extLst>
              <a:ext uri="{FF2B5EF4-FFF2-40B4-BE49-F238E27FC236}">
                <a16:creationId xmlns:a16="http://schemas.microsoft.com/office/drawing/2014/main" id="{2A62A73B-8B00-E945-A626-06961767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320926"/>
            <a:ext cx="13271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7">
            <a:extLst>
              <a:ext uri="{FF2B5EF4-FFF2-40B4-BE49-F238E27FC236}">
                <a16:creationId xmlns:a16="http://schemas.microsoft.com/office/drawing/2014/main" id="{C0296F3B-4D6B-6D49-B0DB-AE937A63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2500314"/>
            <a:ext cx="1385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FFFFFF"/>
                </a:solidFill>
                <a:latin typeface="Calibri" panose="020F0502020204030204" pitchFamily="34" charset="0"/>
              </a:rPr>
              <a:t>RADIATION</a:t>
            </a:r>
            <a:endParaRPr lang="ru-RU" altLang="ru-RU" sz="18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42" name="TextBox 8">
            <a:extLst>
              <a:ext uri="{FF2B5EF4-FFF2-40B4-BE49-F238E27FC236}">
                <a16:creationId xmlns:a16="http://schemas.microsoft.com/office/drawing/2014/main" id="{4E55D1EA-11A2-C049-BACD-4BE1C5BD5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1" y="4378326"/>
            <a:ext cx="2112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FF"/>
                </a:solidFill>
                <a:latin typeface="Calibri" panose="020F0502020204030204" pitchFamily="34" charset="0"/>
              </a:rPr>
              <a:t>ELECTROMAGNETIC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FF"/>
                </a:solidFill>
                <a:latin typeface="Calibri" panose="020F0502020204030204" pitchFamily="34" charset="0"/>
              </a:rPr>
              <a:t>TRANSIENTS</a:t>
            </a: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43" name="TextBox 10">
            <a:extLst>
              <a:ext uri="{FF2B5EF4-FFF2-40B4-BE49-F238E27FC236}">
                <a16:creationId xmlns:a16="http://schemas.microsoft.com/office/drawing/2014/main" id="{07F597A6-5241-004C-B65D-667EC67D1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3616326"/>
            <a:ext cx="147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FF"/>
                </a:solidFill>
                <a:latin typeface="Calibri" panose="020F0502020204030204" pitchFamily="34" charset="0"/>
              </a:rPr>
              <a:t>ASTEROIDS,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FF"/>
                </a:solidFill>
                <a:latin typeface="Calibri" panose="020F0502020204030204" pitchFamily="34" charset="0"/>
              </a:rPr>
              <a:t>SPACE DEBRIS</a:t>
            </a:r>
            <a:endParaRPr lang="ru-RU" altLang="ru-RU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8444" name="Picture 8">
            <a:extLst>
              <a:ext uri="{FF2B5EF4-FFF2-40B4-BE49-F238E27FC236}">
                <a16:creationId xmlns:a16="http://schemas.microsoft.com/office/drawing/2014/main" id="{664E4C51-0A81-5346-B4D8-490DD030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4083051"/>
            <a:ext cx="11493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4">
            <a:extLst>
              <a:ext uri="{FF2B5EF4-FFF2-40B4-BE49-F238E27FC236}">
                <a16:creationId xmlns:a16="http://schemas.microsoft.com/office/drawing/2014/main" id="{7A24EB2F-3DE9-7B4A-8AA6-F9A313AD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09138" y="3475038"/>
            <a:ext cx="2984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>
            <a:extLst>
              <a:ext uri="{FF2B5EF4-FFF2-40B4-BE49-F238E27FC236}">
                <a16:creationId xmlns:a16="http://schemas.microsoft.com/office/drawing/2014/main" id="{21733662-A006-1643-8C91-B53D0C8D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9" y="682626"/>
            <a:ext cx="17557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3" descr="C:\Users\Panasyuk\Documents\Archive\lectures ppt\the sun\archive\sun expl.jpg">
            <a:extLst>
              <a:ext uri="{FF2B5EF4-FFF2-40B4-BE49-F238E27FC236}">
                <a16:creationId xmlns:a16="http://schemas.microsoft.com/office/drawing/2014/main" id="{C453A9F6-671F-E743-9774-B24BB1DC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76263"/>
            <a:ext cx="10636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Box 16">
            <a:extLst>
              <a:ext uri="{FF2B5EF4-FFF2-40B4-BE49-F238E27FC236}">
                <a16:creationId xmlns:a16="http://schemas.microsoft.com/office/drawing/2014/main" id="{34BA08AF-A65C-A146-9FD3-1BDD36CFB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488" y="1290639"/>
            <a:ext cx="1466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panose="020F0502020204030204" pitchFamily="34" charset="0"/>
              </a:rPr>
              <a:t>GAMMA-RAY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panose="020F0502020204030204" pitchFamily="34" charset="0"/>
              </a:rPr>
              <a:t>BURSTS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449" name="Picture 2">
            <a:extLst>
              <a:ext uri="{FF2B5EF4-FFF2-40B4-BE49-F238E27FC236}">
                <a16:creationId xmlns:a16="http://schemas.microsoft.com/office/drawing/2014/main" id="{7015F080-50EA-DA49-B389-355A0A93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851151"/>
            <a:ext cx="19177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6DC3E7C-BD7F-E842-85B2-B7EEEE5DDA7E}"/>
              </a:ext>
            </a:extLst>
          </p:cNvPr>
          <p:cNvSpPr/>
          <p:nvPr/>
        </p:nvSpPr>
        <p:spPr>
          <a:xfrm>
            <a:off x="1517651" y="2003425"/>
            <a:ext cx="9115425" cy="1062038"/>
          </a:xfrm>
          <a:custGeom>
            <a:avLst/>
            <a:gdLst>
              <a:gd name="connsiteX0" fmla="*/ 0 w 9331065"/>
              <a:gd name="connsiteY0" fmla="*/ 961495 h 1276394"/>
              <a:gd name="connsiteX1" fmla="*/ 3386138 w 9331065"/>
              <a:gd name="connsiteY1" fmla="*/ 61383 h 1276394"/>
              <a:gd name="connsiteX2" fmla="*/ 6500813 w 9331065"/>
              <a:gd name="connsiteY2" fmla="*/ 204258 h 1276394"/>
              <a:gd name="connsiteX3" fmla="*/ 9144000 w 9331065"/>
              <a:gd name="connsiteY3" fmla="*/ 1204383 h 1276394"/>
              <a:gd name="connsiteX4" fmla="*/ 9129713 w 9331065"/>
              <a:gd name="connsiteY4" fmla="*/ 1204383 h 1276394"/>
              <a:gd name="connsiteX5" fmla="*/ 9258300 w 9331065"/>
              <a:gd name="connsiteY5" fmla="*/ 1261533 h 127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1065" h="1276394">
                <a:moveTo>
                  <a:pt x="0" y="961495"/>
                </a:moveTo>
                <a:cubicBezTo>
                  <a:pt x="1151334" y="574542"/>
                  <a:pt x="2302669" y="187589"/>
                  <a:pt x="3386138" y="61383"/>
                </a:cubicBezTo>
                <a:cubicBezTo>
                  <a:pt x="4469607" y="-64823"/>
                  <a:pt x="5541169" y="13758"/>
                  <a:pt x="6500813" y="204258"/>
                </a:cubicBezTo>
                <a:cubicBezTo>
                  <a:pt x="7460457" y="394758"/>
                  <a:pt x="8705850" y="1037696"/>
                  <a:pt x="9144000" y="1204383"/>
                </a:cubicBezTo>
                <a:cubicBezTo>
                  <a:pt x="9582150" y="1371070"/>
                  <a:pt x="9110663" y="1194858"/>
                  <a:pt x="9129713" y="1204383"/>
                </a:cubicBezTo>
                <a:cubicBezTo>
                  <a:pt x="9148763" y="1213908"/>
                  <a:pt x="9203531" y="1237720"/>
                  <a:pt x="9258300" y="1261533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33">
              <a:defRPr/>
            </a:pPr>
            <a:endParaRPr lang="ru-RU"/>
          </a:p>
        </p:txBody>
      </p: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B98701A9-C0F5-9847-8A43-27A356EEAD79}"/>
              </a:ext>
            </a:extLst>
          </p:cNvPr>
          <p:cNvSpPr/>
          <p:nvPr/>
        </p:nvSpPr>
        <p:spPr>
          <a:xfrm>
            <a:off x="1563688" y="4138614"/>
            <a:ext cx="9104312" cy="611187"/>
          </a:xfrm>
          <a:custGeom>
            <a:avLst/>
            <a:gdLst>
              <a:gd name="connsiteX0" fmla="*/ 0 w 9331065"/>
              <a:gd name="connsiteY0" fmla="*/ 961495 h 1276394"/>
              <a:gd name="connsiteX1" fmla="*/ 3386138 w 9331065"/>
              <a:gd name="connsiteY1" fmla="*/ 61383 h 1276394"/>
              <a:gd name="connsiteX2" fmla="*/ 6500813 w 9331065"/>
              <a:gd name="connsiteY2" fmla="*/ 204258 h 1276394"/>
              <a:gd name="connsiteX3" fmla="*/ 9144000 w 9331065"/>
              <a:gd name="connsiteY3" fmla="*/ 1204383 h 1276394"/>
              <a:gd name="connsiteX4" fmla="*/ 9129713 w 9331065"/>
              <a:gd name="connsiteY4" fmla="*/ 1204383 h 1276394"/>
              <a:gd name="connsiteX5" fmla="*/ 9258300 w 9331065"/>
              <a:gd name="connsiteY5" fmla="*/ 1261533 h 127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1065" h="1276394">
                <a:moveTo>
                  <a:pt x="0" y="961495"/>
                </a:moveTo>
                <a:cubicBezTo>
                  <a:pt x="1151334" y="574542"/>
                  <a:pt x="2302669" y="187589"/>
                  <a:pt x="3386138" y="61383"/>
                </a:cubicBezTo>
                <a:cubicBezTo>
                  <a:pt x="4469607" y="-64823"/>
                  <a:pt x="5541169" y="13758"/>
                  <a:pt x="6500813" y="204258"/>
                </a:cubicBezTo>
                <a:cubicBezTo>
                  <a:pt x="7460457" y="394758"/>
                  <a:pt x="8705850" y="1037696"/>
                  <a:pt x="9144000" y="1204383"/>
                </a:cubicBezTo>
                <a:cubicBezTo>
                  <a:pt x="9582150" y="1371070"/>
                  <a:pt x="9110663" y="1194858"/>
                  <a:pt x="9129713" y="1204383"/>
                </a:cubicBezTo>
                <a:cubicBezTo>
                  <a:pt x="9148763" y="1213908"/>
                  <a:pt x="9203531" y="1237720"/>
                  <a:pt x="9258300" y="1261533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33">
              <a:defRPr/>
            </a:pPr>
            <a:endParaRPr lang="ru-RU"/>
          </a:p>
        </p:txBody>
      </p:sp>
      <p:pic>
        <p:nvPicPr>
          <p:cNvPr id="18452" name="Picture 9">
            <a:extLst>
              <a:ext uri="{FF2B5EF4-FFF2-40B4-BE49-F238E27FC236}">
                <a16:creationId xmlns:a16="http://schemas.microsoft.com/office/drawing/2014/main" id="{CE9F58D1-E2A4-AE47-ADB3-6D291C17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6" y="5589588"/>
            <a:ext cx="15208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6">
            <a:extLst>
              <a:ext uri="{FF2B5EF4-FFF2-40B4-BE49-F238E27FC236}">
                <a16:creationId xmlns:a16="http://schemas.microsoft.com/office/drawing/2014/main" id="{9A560989-EDDF-BE44-816B-3CF9725E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444750"/>
            <a:ext cx="4968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Прямоугольник 1">
            <a:extLst>
              <a:ext uri="{FF2B5EF4-FFF2-40B4-BE49-F238E27FC236}">
                <a16:creationId xmlns:a16="http://schemas.microsoft.com/office/drawing/2014/main" id="{F5EBD3FC-B21D-8542-80C8-04E472F1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663" y="1465264"/>
            <a:ext cx="1835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panose="020F0502020204030204" pitchFamily="34" charset="0"/>
              </a:rPr>
              <a:t>SOLAR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panose="020F0502020204030204" pitchFamily="34" charset="0"/>
              </a:rPr>
              <a:t>HIGH-ENERGY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Calibri" panose="020F0502020204030204" pitchFamily="34" charset="0"/>
              </a:rPr>
              <a:t>PARTICLES</a:t>
            </a:r>
          </a:p>
        </p:txBody>
      </p:sp>
      <p:pic>
        <p:nvPicPr>
          <p:cNvPr id="18455" name="Рисунок 24">
            <a:extLst>
              <a:ext uri="{FF2B5EF4-FFF2-40B4-BE49-F238E27FC236}">
                <a16:creationId xmlns:a16="http://schemas.microsoft.com/office/drawing/2014/main" id="{4198C282-F7CD-9A45-936E-C2BC67FE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3289300"/>
            <a:ext cx="1346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TextBox 1">
            <a:extLst>
              <a:ext uri="{FF2B5EF4-FFF2-40B4-BE49-F238E27FC236}">
                <a16:creationId xmlns:a16="http://schemas.microsoft.com/office/drawing/2014/main" id="{FCCFCEEC-BE99-6E46-986A-EBDBECA65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675" y="3898901"/>
            <a:ext cx="1838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>
                <a:solidFill>
                  <a:schemeClr val="bg1"/>
                </a:solidFill>
              </a:rPr>
              <a:t>RADIONUCLID </a:t>
            </a:r>
          </a:p>
          <a:p>
            <a:pPr algn="ctr" eaLnBrk="1" hangingPunct="1"/>
            <a:r>
              <a:rPr lang="en-US" altLang="ru-RU">
                <a:solidFill>
                  <a:schemeClr val="bg1"/>
                </a:solidFill>
              </a:rPr>
              <a:t>ENGINES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8457" name="TextBox 3">
            <a:extLst>
              <a:ext uri="{FF2B5EF4-FFF2-40B4-BE49-F238E27FC236}">
                <a16:creationId xmlns:a16="http://schemas.microsoft.com/office/drawing/2014/main" id="{2BE2A99C-D2AA-7B46-ABBD-4D3683A69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076" y="3746500"/>
            <a:ext cx="6559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1"/>
                </a:solidFill>
              </a:rPr>
              <a:t>TLE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8458" name="TextBox 4">
            <a:extLst>
              <a:ext uri="{FF2B5EF4-FFF2-40B4-BE49-F238E27FC236}">
                <a16:creationId xmlns:a16="http://schemas.microsoft.com/office/drawing/2014/main" id="{9C239E66-1AC8-854B-AE1B-FAA66C7978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804400" y="3841750"/>
            <a:ext cx="70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1"/>
                </a:solidFill>
              </a:rPr>
              <a:t>TGF</a:t>
            </a:r>
            <a:endParaRPr lang="ru-RU" altLang="ru-RU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0F53245-6BF4-3F45-A64D-C90BF168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57338"/>
            <a:ext cx="83820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Oval 3">
            <a:extLst>
              <a:ext uri="{FF2B5EF4-FFF2-40B4-BE49-F238E27FC236}">
                <a16:creationId xmlns:a16="http://schemas.microsoft.com/office/drawing/2014/main" id="{D85C642C-315A-964A-8119-9AB5901AD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2852738"/>
            <a:ext cx="1727200" cy="1584325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3447D78C-101B-AF40-B720-A907D7CAE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420938"/>
            <a:ext cx="685800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6">
            <a:extLst>
              <a:ext uri="{FF2B5EF4-FFF2-40B4-BE49-F238E27FC236}">
                <a16:creationId xmlns:a16="http://schemas.microsoft.com/office/drawing/2014/main" id="{0000A669-B4ED-4E45-A517-89918689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84538"/>
            <a:ext cx="685800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Rectangle 7">
            <a:extLst>
              <a:ext uri="{FF2B5EF4-FFF2-40B4-BE49-F238E27FC236}">
                <a16:creationId xmlns:a16="http://schemas.microsoft.com/office/drawing/2014/main" id="{B08255FA-D7CB-8E4B-9F9A-DEEC3995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04800"/>
            <a:ext cx="7315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4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93BAE121-B2CA-2A40-9E62-77858660C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88913"/>
            <a:ext cx="554355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UN</a:t>
            </a:r>
            <a:r>
              <a:rPr lang="ru-RU" alt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</a:t>
            </a:r>
            <a:r>
              <a:rPr lang="en-US" altLang="ru-RU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VERSAT –SOCRATES CONCEPT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2776" name="Picture 13">
            <a:extLst>
              <a:ext uri="{FF2B5EF4-FFF2-40B4-BE49-F238E27FC236}">
                <a16:creationId xmlns:a16="http://schemas.microsoft.com/office/drawing/2014/main" id="{23A04057-DD5D-054F-A6F9-7D80E7F0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4400"/>
            <a:ext cx="6858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7" name="Oval 15">
            <a:extLst>
              <a:ext uri="{FF2B5EF4-FFF2-40B4-BE49-F238E27FC236}">
                <a16:creationId xmlns:a16="http://schemas.microsoft.com/office/drawing/2014/main" id="{32598204-827E-4C49-8D52-5439AF72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2997200"/>
            <a:ext cx="144145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8" name="Oval 12">
            <a:extLst>
              <a:ext uri="{FF2B5EF4-FFF2-40B4-BE49-F238E27FC236}">
                <a16:creationId xmlns:a16="http://schemas.microsoft.com/office/drawing/2014/main" id="{F03887E3-EB2E-E149-8517-2C7DEEBC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565400"/>
            <a:ext cx="2160588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9" name="Line 24">
            <a:extLst>
              <a:ext uri="{FF2B5EF4-FFF2-40B4-BE49-F238E27FC236}">
                <a16:creationId xmlns:a16="http://schemas.microsoft.com/office/drawing/2014/main" id="{DDCC45E8-F91F-3747-B3BC-7B172DC5CC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6500" y="2781300"/>
            <a:ext cx="71438" cy="10080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0" name="Line 25">
            <a:extLst>
              <a:ext uri="{FF2B5EF4-FFF2-40B4-BE49-F238E27FC236}">
                <a16:creationId xmlns:a16="http://schemas.microsoft.com/office/drawing/2014/main" id="{F1F7C8A6-4527-2C41-A568-D2AB999D63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2781300"/>
            <a:ext cx="863600" cy="503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1" name="Line 26">
            <a:extLst>
              <a:ext uri="{FF2B5EF4-FFF2-40B4-BE49-F238E27FC236}">
                <a16:creationId xmlns:a16="http://schemas.microsoft.com/office/drawing/2014/main" id="{158B32BF-3631-AD40-B5F3-6C2CF125C4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27800" y="3500438"/>
            <a:ext cx="792163" cy="5762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2" name="Line 27">
            <a:extLst>
              <a:ext uri="{FF2B5EF4-FFF2-40B4-BE49-F238E27FC236}">
                <a16:creationId xmlns:a16="http://schemas.microsoft.com/office/drawing/2014/main" id="{2C42C3E3-AF3B-884C-817F-2490AF4952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3284538"/>
            <a:ext cx="129540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3" name="Line 28">
            <a:extLst>
              <a:ext uri="{FF2B5EF4-FFF2-40B4-BE49-F238E27FC236}">
                <a16:creationId xmlns:a16="http://schemas.microsoft.com/office/drawing/2014/main" id="{22BB3824-85D3-1F46-AA04-CF0A14AB8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4365625"/>
            <a:ext cx="360362" cy="503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4" name="Line 29">
            <a:extLst>
              <a:ext uri="{FF2B5EF4-FFF2-40B4-BE49-F238E27FC236}">
                <a16:creationId xmlns:a16="http://schemas.microsoft.com/office/drawing/2014/main" id="{9D7D70AB-BC40-9149-B309-C8E12EFC4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0100" y="3284538"/>
            <a:ext cx="144463" cy="15843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5" name="Oval 31">
            <a:extLst>
              <a:ext uri="{FF2B5EF4-FFF2-40B4-BE49-F238E27FC236}">
                <a16:creationId xmlns:a16="http://schemas.microsoft.com/office/drawing/2014/main" id="{15B62F1E-2585-CA41-B46F-80F6F6F76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2708275"/>
            <a:ext cx="1511300" cy="18002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2786" name="Text Box 32">
            <a:extLst>
              <a:ext uri="{FF2B5EF4-FFF2-40B4-BE49-F238E27FC236}">
                <a16:creationId xmlns:a16="http://schemas.microsoft.com/office/drawing/2014/main" id="{F972239D-3A55-C241-8FDE-AE2C6AE76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5997575"/>
            <a:ext cx="41830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dirty="0">
                <a:solidFill>
                  <a:srgbClr val="FFFF00"/>
                </a:solidFill>
              </a:rPr>
              <a:t>LEO – satellites UNIVERSAT</a:t>
            </a:r>
            <a:endParaRPr lang="ru-RU" altLang="ru-RU" dirty="0">
              <a:solidFill>
                <a:srgbClr val="FFFF00"/>
              </a:solidFill>
            </a:endParaRPr>
          </a:p>
        </p:txBody>
      </p:sp>
      <p:sp>
        <p:nvSpPr>
          <p:cNvPr id="32787" name="Text Box 33">
            <a:extLst>
              <a:ext uri="{FF2B5EF4-FFF2-40B4-BE49-F238E27FC236}">
                <a16:creationId xmlns:a16="http://schemas.microsoft.com/office/drawing/2014/main" id="{C8E7327C-E700-A14B-B7B0-E0EC903F5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1844675"/>
            <a:ext cx="16621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BBE0E3"/>
                </a:solidFill>
              </a:rPr>
              <a:t>Global Star </a:t>
            </a:r>
            <a:endParaRPr lang="ru-RU" altLang="ru-RU" sz="2400" b="1">
              <a:solidFill>
                <a:srgbClr val="BBE0E3"/>
              </a:solidFill>
            </a:endParaRPr>
          </a:p>
        </p:txBody>
      </p:sp>
      <p:sp>
        <p:nvSpPr>
          <p:cNvPr id="32788" name="Line 34">
            <a:extLst>
              <a:ext uri="{FF2B5EF4-FFF2-40B4-BE49-F238E27FC236}">
                <a16:creationId xmlns:a16="http://schemas.microsoft.com/office/drawing/2014/main" id="{B27A25B8-989F-2648-918A-034626EDEC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4200" y="2276475"/>
            <a:ext cx="360363" cy="215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89" name="Line 35">
            <a:extLst>
              <a:ext uri="{FF2B5EF4-FFF2-40B4-BE49-F238E27FC236}">
                <a16:creationId xmlns:a16="http://schemas.microsoft.com/office/drawing/2014/main" id="{B77D0B45-5F69-3342-8E4D-FBF0022A82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11900" y="4437063"/>
            <a:ext cx="504825" cy="1079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0" name="Freeform 36">
            <a:extLst>
              <a:ext uri="{FF2B5EF4-FFF2-40B4-BE49-F238E27FC236}">
                <a16:creationId xmlns:a16="http://schemas.microsoft.com/office/drawing/2014/main" id="{00D35DCB-63C7-0749-A40B-C781BAF1CFFA}"/>
              </a:ext>
            </a:extLst>
          </p:cNvPr>
          <p:cNvSpPr>
            <a:spLocks/>
          </p:cNvSpPr>
          <p:nvPr/>
        </p:nvSpPr>
        <p:spPr bwMode="auto">
          <a:xfrm>
            <a:off x="6311900" y="2349500"/>
            <a:ext cx="2089150" cy="431800"/>
          </a:xfrm>
          <a:custGeom>
            <a:avLst/>
            <a:gdLst>
              <a:gd name="T0" fmla="*/ 0 w 1361"/>
              <a:gd name="T1" fmla="*/ 2147483646 h 362"/>
              <a:gd name="T2" fmla="*/ 2147483646 w 1361"/>
              <a:gd name="T3" fmla="*/ 2147483646 h 362"/>
              <a:gd name="T4" fmla="*/ 2147483646 w 1361"/>
              <a:gd name="T5" fmla="*/ 2147483646 h 362"/>
              <a:gd name="T6" fmla="*/ 2147483646 w 1361"/>
              <a:gd name="T7" fmla="*/ 2147483646 h 362"/>
              <a:gd name="T8" fmla="*/ 2147483646 w 1361"/>
              <a:gd name="T9" fmla="*/ 2147483646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1" h="362">
                <a:moveTo>
                  <a:pt x="0" y="317"/>
                </a:moveTo>
                <a:cubicBezTo>
                  <a:pt x="155" y="203"/>
                  <a:pt x="310" y="90"/>
                  <a:pt x="454" y="45"/>
                </a:cubicBezTo>
                <a:cubicBezTo>
                  <a:pt x="598" y="0"/>
                  <a:pt x="741" y="22"/>
                  <a:pt x="862" y="45"/>
                </a:cubicBezTo>
                <a:cubicBezTo>
                  <a:pt x="983" y="68"/>
                  <a:pt x="1096" y="128"/>
                  <a:pt x="1179" y="181"/>
                </a:cubicBezTo>
                <a:cubicBezTo>
                  <a:pt x="1262" y="234"/>
                  <a:pt x="1311" y="298"/>
                  <a:pt x="1361" y="362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2791" name="Picture 8">
            <a:extLst>
              <a:ext uri="{FF2B5EF4-FFF2-40B4-BE49-F238E27FC236}">
                <a16:creationId xmlns:a16="http://schemas.microsoft.com/office/drawing/2014/main" id="{D2C5921A-41E5-014F-BC76-CBAA9274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0" y="130523"/>
            <a:ext cx="158432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92" name="Line 43">
            <a:extLst>
              <a:ext uri="{FF2B5EF4-FFF2-40B4-BE49-F238E27FC236}">
                <a16:creationId xmlns:a16="http://schemas.microsoft.com/office/drawing/2014/main" id="{23B3F9A7-6D99-884B-A9DA-6EC723388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2781300"/>
            <a:ext cx="215900" cy="287338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93" name="Text Box 44">
            <a:extLst>
              <a:ext uri="{FF2B5EF4-FFF2-40B4-BE49-F238E27FC236}">
                <a16:creationId xmlns:a16="http://schemas.microsoft.com/office/drawing/2014/main" id="{F152076C-BE9C-E147-80C1-7F4D5C039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538" y="1404938"/>
            <a:ext cx="22955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Extrapolation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of LEO radiation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measurements</a:t>
            </a:r>
            <a:endParaRPr lang="ru-RU" altLang="ru-RU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F2F519-4D93-3D46-AF6D-A8F16B00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938" y="6519863"/>
            <a:ext cx="865187" cy="365125"/>
          </a:xfrm>
        </p:spPr>
        <p:txBody>
          <a:bodyPr/>
          <a:lstStyle/>
          <a:p>
            <a:pPr>
              <a:defRPr/>
            </a:pPr>
            <a:fld id="{EF429A0E-B64D-A84E-B857-422E6A5DA5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962" name="TextBox 9">
            <a:extLst>
              <a:ext uri="{FF2B5EF4-FFF2-40B4-BE49-F238E27FC236}">
                <a16:creationId xmlns:a16="http://schemas.microsoft.com/office/drawing/2014/main" id="{CF81DDFE-3092-0548-A1A4-49AD19306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190500"/>
            <a:ext cx="99806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Open Sans Light"/>
                <a:ea typeface="Open Sans Light"/>
                <a:cs typeface="Open Sans Light"/>
              </a:rPr>
              <a:t>«</a:t>
            </a:r>
            <a:r>
              <a:rPr lang="en-US" altLang="ru-RU" sz="3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Open Sans Light"/>
                <a:ea typeface="Open Sans Light"/>
                <a:cs typeface="Open Sans Light"/>
              </a:rPr>
              <a:t>UNIVERSAT - SOCRAT</a:t>
            </a:r>
            <a:r>
              <a:rPr lang="ru-RU" altLang="ru-RU" sz="3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Open Sans Light"/>
                <a:ea typeface="Open Sans Light"/>
                <a:cs typeface="Open Sans Light"/>
              </a:rPr>
              <a:t>»</a:t>
            </a:r>
            <a:r>
              <a:rPr lang="en-US" altLang="ru-RU" sz="3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Open Sans Light"/>
                <a:ea typeface="Open Sans Light"/>
                <a:cs typeface="Open Sans Light"/>
              </a:rPr>
              <a:t> program: the first stage</a:t>
            </a:r>
            <a:endParaRPr lang="en-US" altLang="ru-RU" b="1" dirty="0">
              <a:solidFill>
                <a:schemeClr val="accent5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A1D445B-BF84-F146-8025-D09D3182211A}"/>
              </a:ext>
            </a:extLst>
          </p:cNvPr>
          <p:cNvSpPr/>
          <p:nvPr/>
        </p:nvSpPr>
        <p:spPr>
          <a:xfrm>
            <a:off x="0" y="1052513"/>
            <a:ext cx="12192000" cy="288925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3A5EE1-0965-6B4B-B016-DFC6343BCF90}"/>
              </a:ext>
            </a:extLst>
          </p:cNvPr>
          <p:cNvSpPr/>
          <p:nvPr/>
        </p:nvSpPr>
        <p:spPr>
          <a:xfrm>
            <a:off x="5918717" y="5425189"/>
            <a:ext cx="23241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SC SOCRAT (SINP MSU)</a:t>
            </a:r>
            <a:endParaRPr lang="en-US" altLang="ru-RU" sz="2699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969" name="Прямоугольник 2">
            <a:extLst>
              <a:ext uri="{FF2B5EF4-FFF2-40B4-BE49-F238E27FC236}">
                <a16:creationId xmlns:a16="http://schemas.microsoft.com/office/drawing/2014/main" id="{D04631E5-028D-B840-8473-D7C948751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8" y="51816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SC AMURSAT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SINP MSU +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AMUR U</a:t>
            </a:r>
            <a:endParaRPr lang="ru-RU" altLang="ru-RU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970" name="Прямоугольник 3">
            <a:extLst>
              <a:ext uri="{FF2B5EF4-FFF2-40B4-BE49-F238E27FC236}">
                <a16:creationId xmlns:a16="http://schemas.microsoft.com/office/drawing/2014/main" id="{AF76CAB8-095F-564B-80EC-C891025C0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167" y="5362687"/>
            <a:ext cx="20838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SC VDNH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(SINP MSU + VDNH)</a:t>
            </a:r>
          </a:p>
        </p:txBody>
      </p:sp>
      <p:sp>
        <p:nvSpPr>
          <p:cNvPr id="35848" name="Прямоугольник 2">
            <a:extLst>
              <a:ext uri="{FF2B5EF4-FFF2-40B4-BE49-F238E27FC236}">
                <a16:creationId xmlns:a16="http://schemas.microsoft.com/office/drawing/2014/main" id="{D7E5E6EA-4C2A-FC4C-B8DF-3DE95175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906588"/>
            <a:ext cx="5654675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 err="1"/>
              <a:t>Cubesats</a:t>
            </a:r>
            <a:r>
              <a:rPr lang="en-US" altLang="ru-RU" sz="2400" dirty="0"/>
              <a:t> </a:t>
            </a:r>
            <a:r>
              <a:rPr lang="ru-RU" altLang="ru-RU" sz="2400" dirty="0"/>
              <a:t>"</a:t>
            </a:r>
            <a:r>
              <a:rPr lang="ru-RU" altLang="ru-RU" sz="2400" dirty="0" err="1"/>
              <a:t>Socrates</a:t>
            </a:r>
            <a:r>
              <a:rPr lang="ru-RU" altLang="ru-RU" sz="2400" dirty="0"/>
              <a:t>", "</a:t>
            </a:r>
            <a:r>
              <a:rPr lang="ru-RU" altLang="ru-RU" sz="2400" dirty="0" err="1"/>
              <a:t>Amur</a:t>
            </a:r>
            <a:r>
              <a:rPr lang="en-US" altLang="ru-RU" sz="2400" dirty="0"/>
              <a:t>s</a:t>
            </a:r>
            <a:r>
              <a:rPr lang="ru-RU" altLang="ru-RU" sz="2400" dirty="0" err="1"/>
              <a:t>at</a:t>
            </a:r>
            <a:r>
              <a:rPr lang="ru-RU" altLang="ru-RU" sz="2400" dirty="0"/>
              <a:t>", ”</a:t>
            </a:r>
            <a:r>
              <a:rPr lang="en-US" altLang="ru-RU" sz="2400" dirty="0"/>
              <a:t>VDNH</a:t>
            </a:r>
            <a:r>
              <a:rPr lang="ru-RU" altLang="ru-RU" sz="2400" dirty="0"/>
              <a:t>-80" </a:t>
            </a:r>
            <a:r>
              <a:rPr lang="en-US" altLang="ru-RU" sz="2400" dirty="0"/>
              <a:t>have been launched in </a:t>
            </a:r>
            <a:r>
              <a:rPr lang="ru-RU" altLang="ru-RU" sz="2400" dirty="0" err="1"/>
              <a:t>piggyback</a:t>
            </a:r>
            <a:r>
              <a:rPr lang="ru-RU" altLang="ru-RU" sz="2400" dirty="0"/>
              <a:t> </a:t>
            </a:r>
            <a:r>
              <a:rPr lang="ru-RU" altLang="ru-RU" sz="2400" dirty="0" err="1"/>
              <a:t>payload</a:t>
            </a:r>
            <a:r>
              <a:rPr lang="ru-RU" altLang="ru-RU" sz="2400" dirty="0"/>
              <a:t>  </a:t>
            </a:r>
            <a:r>
              <a:rPr lang="ru-RU" altLang="ru-RU" sz="2400" dirty="0" err="1"/>
              <a:t>configuration</a:t>
            </a:r>
            <a:r>
              <a:rPr lang="ru-RU" altLang="ru-RU" sz="2400" dirty="0"/>
              <a:t> </a:t>
            </a:r>
            <a:r>
              <a:rPr lang="ru-RU" altLang="ru-RU" sz="2400" dirty="0" err="1"/>
              <a:t>with</a:t>
            </a:r>
            <a:r>
              <a:rPr lang="ru-RU" altLang="ru-RU" sz="2400" dirty="0"/>
              <a:t> </a:t>
            </a:r>
            <a:r>
              <a:rPr lang="en-US" altLang="ru-RU" sz="2400" dirty="0"/>
              <a:t>spacecraft</a:t>
            </a:r>
            <a:r>
              <a:rPr lang="ru-RU" altLang="ru-RU" sz="2400" dirty="0"/>
              <a:t> ”</a:t>
            </a:r>
            <a:r>
              <a:rPr lang="en-US" altLang="ru-RU" sz="2400" dirty="0"/>
              <a:t>M</a:t>
            </a:r>
            <a:r>
              <a:rPr lang="ru-RU" altLang="ru-RU" sz="2400" dirty="0" err="1"/>
              <a:t>eteor-M</a:t>
            </a:r>
            <a:r>
              <a:rPr lang="ru-RU" altLang="ru-RU" sz="2400" dirty="0"/>
              <a:t>" №2-2 </a:t>
            </a:r>
            <a:r>
              <a:rPr lang="ru-RU" altLang="ru-RU" sz="2400" dirty="0" err="1"/>
              <a:t>on</a:t>
            </a:r>
            <a:r>
              <a:rPr lang="en-US" altLang="ru-RU" sz="2400" dirty="0"/>
              <a:t> board</a:t>
            </a:r>
            <a:r>
              <a:rPr lang="ru-RU" altLang="ru-RU" sz="2400" dirty="0"/>
              <a:t> </a:t>
            </a:r>
            <a:r>
              <a:rPr lang="ru-RU" altLang="ru-RU" sz="2400" dirty="0" err="1"/>
              <a:t>the</a:t>
            </a:r>
            <a:r>
              <a:rPr lang="ru-RU" altLang="ru-RU" sz="2400" dirty="0"/>
              <a:t> "Soyuz-2.1 </a:t>
            </a:r>
            <a:r>
              <a:rPr lang="ru-RU" altLang="ru-RU" sz="2400" dirty="0" err="1"/>
              <a:t>a</a:t>
            </a:r>
            <a:r>
              <a:rPr lang="ru-RU" altLang="ru-RU" sz="2400" dirty="0"/>
              <a:t>"/RB "</a:t>
            </a:r>
            <a:r>
              <a:rPr lang="ru-RU" altLang="ru-RU" sz="2400" dirty="0" err="1"/>
              <a:t>Fregat</a:t>
            </a:r>
            <a:r>
              <a:rPr lang="ru-RU" altLang="ru-RU" sz="2400" dirty="0"/>
              <a:t>" </a:t>
            </a:r>
            <a:r>
              <a:rPr lang="ru-RU" altLang="ru-RU" sz="2400" dirty="0" err="1"/>
              <a:t>from</a:t>
            </a:r>
            <a:r>
              <a:rPr lang="ru-RU" altLang="ru-RU" sz="2400" dirty="0"/>
              <a:t> </a:t>
            </a:r>
            <a:r>
              <a:rPr lang="ru-RU" altLang="ru-RU" sz="2400" dirty="0" err="1"/>
              <a:t>the</a:t>
            </a:r>
            <a:r>
              <a:rPr lang="ru-RU" altLang="ru-RU" sz="2400" dirty="0"/>
              <a:t> </a:t>
            </a:r>
            <a:r>
              <a:rPr lang="ru-RU" altLang="ru-RU" sz="2400" dirty="0" err="1"/>
              <a:t>cosmodrome</a:t>
            </a:r>
            <a:r>
              <a:rPr lang="ru-RU" altLang="ru-RU" sz="2400" dirty="0"/>
              <a:t> ”</a:t>
            </a:r>
            <a:r>
              <a:rPr lang="en-US" altLang="ru-RU" sz="2400" dirty="0" err="1"/>
              <a:t>Vostochny</a:t>
            </a:r>
            <a:r>
              <a:rPr lang="ru-RU" altLang="ru-RU" sz="2400" dirty="0"/>
              <a:t>" </a:t>
            </a:r>
            <a:r>
              <a:rPr lang="ru-RU" altLang="ru-RU" sz="2400" dirty="0" err="1"/>
              <a:t>on</a:t>
            </a:r>
            <a:r>
              <a:rPr lang="ru-RU" altLang="ru-RU" sz="2400" dirty="0"/>
              <a:t> 5 </a:t>
            </a:r>
            <a:r>
              <a:rPr lang="ru-RU" altLang="ru-RU" sz="2400" dirty="0" err="1"/>
              <a:t>July</a:t>
            </a:r>
            <a:r>
              <a:rPr lang="ru-RU" altLang="ru-RU" sz="2400" dirty="0"/>
              <a:t> 2019. </a:t>
            </a:r>
            <a:r>
              <a:rPr lang="ru-RU" altLang="ru-RU" sz="2400" dirty="0" err="1"/>
              <a:t>All</a:t>
            </a:r>
            <a:r>
              <a:rPr lang="ru-RU" altLang="ru-RU" sz="2400" dirty="0"/>
              <a:t> </a:t>
            </a:r>
            <a:r>
              <a:rPr lang="en-US" altLang="ru-RU" sz="2400" dirty="0"/>
              <a:t>SC</a:t>
            </a:r>
            <a:r>
              <a:rPr lang="ru-RU" altLang="ru-RU" sz="2400" dirty="0"/>
              <a:t> </a:t>
            </a:r>
            <a:r>
              <a:rPr lang="en-US" altLang="ru-RU" sz="2400" dirty="0"/>
              <a:t>were</a:t>
            </a:r>
            <a:r>
              <a:rPr lang="ru-RU" altLang="ru-RU" sz="2400" dirty="0"/>
              <a:t> </a:t>
            </a:r>
            <a:r>
              <a:rPr lang="ru-RU" altLang="ru-RU" sz="2400" dirty="0" err="1"/>
              <a:t>equipped</a:t>
            </a:r>
            <a:r>
              <a:rPr lang="ru-RU" altLang="ru-RU" sz="2400" dirty="0"/>
              <a:t> </a:t>
            </a:r>
            <a:r>
              <a:rPr lang="ru-RU" altLang="ru-RU" sz="2400" dirty="0" err="1"/>
              <a:t>with</a:t>
            </a:r>
            <a:r>
              <a:rPr lang="ru-RU" altLang="ru-RU" sz="2400" dirty="0"/>
              <a:t> </a:t>
            </a:r>
            <a:r>
              <a:rPr lang="ru-RU" altLang="ru-RU" sz="2400" dirty="0" err="1"/>
              <a:t>a</a:t>
            </a:r>
            <a:r>
              <a:rPr lang="ru-RU" altLang="ru-RU" sz="2400" dirty="0"/>
              <a:t> </a:t>
            </a:r>
            <a:r>
              <a:rPr lang="en-US" altLang="ru-RU" sz="2400" dirty="0"/>
              <a:t>radiation </a:t>
            </a:r>
            <a:r>
              <a:rPr lang="ru-RU" altLang="ru-RU" sz="2400" dirty="0"/>
              <a:t> </a:t>
            </a:r>
            <a:r>
              <a:rPr lang="ru-RU" altLang="ru-RU" sz="2400" dirty="0" err="1"/>
              <a:t>module</a:t>
            </a:r>
            <a:r>
              <a:rPr lang="en-US" altLang="ru-RU" sz="2400" dirty="0"/>
              <a:t>s. </a:t>
            </a:r>
            <a:endParaRPr lang="ru-RU" altLang="ru-RU" sz="2400" dirty="0"/>
          </a:p>
        </p:txBody>
      </p:sp>
      <p:pic>
        <p:nvPicPr>
          <p:cNvPr id="35849" name="Рисунок 17">
            <a:extLst>
              <a:ext uri="{FF2B5EF4-FFF2-40B4-BE49-F238E27FC236}">
                <a16:creationId xmlns:a16="http://schemas.microsoft.com/office/drawing/2014/main" id="{264C754E-5FFA-1744-982A-63479B0F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441" r="17447" b="8134"/>
          <a:stretch>
            <a:fillRect/>
          </a:stretch>
        </p:blipFill>
        <p:spPr bwMode="auto">
          <a:xfrm>
            <a:off x="6194425" y="1420813"/>
            <a:ext cx="5703888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AB00D5BC-CB25-A440-83B5-6055CB38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89043"/>
            <a:ext cx="1139825" cy="110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Box 1">
            <a:extLst>
              <a:ext uri="{FF2B5EF4-FFF2-40B4-BE49-F238E27FC236}">
                <a16:creationId xmlns:a16="http://schemas.microsoft.com/office/drawing/2014/main" id="{291785C7-5BB0-914A-A266-3C69D2F0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106363"/>
            <a:ext cx="7951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NUCLEON PROJECT (launched in 2016)</a:t>
            </a:r>
            <a:endParaRPr lang="ru-RU" altLang="ru-RU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44" name="TextBox 2">
            <a:extLst>
              <a:ext uri="{FF2B5EF4-FFF2-40B4-BE49-F238E27FC236}">
                <a16:creationId xmlns:a16="http://schemas.microsoft.com/office/drawing/2014/main" id="{78FA3A5D-FA5B-844E-95AF-27EE6619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5097463"/>
            <a:ext cx="6972300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ru-RU" sz="2800" dirty="0"/>
              <a:t>The main goal: to study chemical </a:t>
            </a:r>
          </a:p>
          <a:p>
            <a:pPr algn="ctr">
              <a:buNone/>
            </a:pPr>
            <a:r>
              <a:rPr lang="en-US" altLang="ru-RU" sz="2800" dirty="0"/>
              <a:t>composition of cosmic rays below 10</a:t>
            </a:r>
            <a:r>
              <a:rPr lang="en-US" altLang="ru-RU" sz="2800" baseline="30000" dirty="0"/>
              <a:t>15</a:t>
            </a:r>
            <a:r>
              <a:rPr lang="en-US" altLang="ru-RU" sz="2800" dirty="0"/>
              <a:t> eV</a:t>
            </a:r>
            <a:endParaRPr lang="ru-RU" altLang="ru-RU" sz="2800" dirty="0"/>
          </a:p>
        </p:txBody>
      </p:sp>
      <p:pic>
        <p:nvPicPr>
          <p:cNvPr id="10245" name="Picture 8">
            <a:extLst>
              <a:ext uri="{FF2B5EF4-FFF2-40B4-BE49-F238E27FC236}">
                <a16:creationId xmlns:a16="http://schemas.microsoft.com/office/drawing/2014/main" id="{2FCED353-F570-6B4D-8BDC-43C6E4B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023938"/>
            <a:ext cx="2578319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1">
            <a:extLst>
              <a:ext uri="{FF2B5EF4-FFF2-40B4-BE49-F238E27FC236}">
                <a16:creationId xmlns:a16="http://schemas.microsoft.com/office/drawing/2014/main" id="{133AF49E-D338-EA4D-8F47-BF0C03BFF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484" y="3049588"/>
            <a:ext cx="26933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chemeClr val="bg1"/>
                </a:solidFill>
              </a:rPr>
              <a:t>Particles acceleration </a:t>
            </a:r>
          </a:p>
          <a:p>
            <a:pPr algn="ctr" eaLnBrk="1" hangingPunct="1"/>
            <a:r>
              <a:rPr lang="en-US" altLang="ru-RU" sz="2000" dirty="0">
                <a:solidFill>
                  <a:schemeClr val="bg1"/>
                </a:solidFill>
              </a:rPr>
              <a:t>in supernovae </a:t>
            </a:r>
          </a:p>
          <a:p>
            <a:pPr algn="ctr" eaLnBrk="1" hangingPunct="1"/>
            <a:r>
              <a:rPr lang="en-US" altLang="ru-RU" sz="2000" dirty="0">
                <a:solidFill>
                  <a:schemeClr val="bg1"/>
                </a:solidFill>
              </a:rPr>
              <a:t>remnants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48788E6-1BED-6740-88B9-B39AFDEF9A02}"/>
              </a:ext>
            </a:extLst>
          </p:cNvPr>
          <p:cNvGrpSpPr>
            <a:grpSpLocks/>
          </p:cNvGrpSpPr>
          <p:nvPr/>
        </p:nvGrpSpPr>
        <p:grpSpPr bwMode="auto">
          <a:xfrm>
            <a:off x="8423275" y="1098551"/>
            <a:ext cx="3309938" cy="3808413"/>
            <a:chOff x="2208" y="669"/>
            <a:chExt cx="2897" cy="3507"/>
          </a:xfrm>
        </p:grpSpPr>
        <p:pic>
          <p:nvPicPr>
            <p:cNvPr id="8" name="Picture 3" descr="revol">
              <a:extLst>
                <a:ext uri="{FF2B5EF4-FFF2-40B4-BE49-F238E27FC236}">
                  <a16:creationId xmlns:a16="http://schemas.microsoft.com/office/drawing/2014/main" id="{B667A130-F8B7-8C4A-AE6B-9F9B69A43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669"/>
              <a:ext cx="2897" cy="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DB3E0D87-6F64-3145-BFF8-CA8A2E9E9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3600"/>
              <a:ext cx="94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600">
                <a:solidFill>
                  <a:srgbClr val="000000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677CBE4A-B7AA-5E4E-812B-2CE1A0C56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600"/>
              <a:ext cx="49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600">
                <a:solidFill>
                  <a:srgbClr val="000000"/>
                </a:solidFill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4A4488D-9E15-F34C-8F40-89072F2DE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9" y="1153"/>
              <a:ext cx="864" cy="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600">
                <a:solidFill>
                  <a:srgbClr val="000000"/>
                </a:solidFill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8BD77DB3-D0A1-3049-85BD-04F58F655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015"/>
              <a:ext cx="622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600">
                <a:solidFill>
                  <a:srgbClr val="000000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1EA43F0-735C-0448-9C37-E146F0BD6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2835"/>
              <a:ext cx="603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ru-RU" altLang="ru-RU" sz="160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Picture 10" descr="sputnikresurs">
            <a:extLst>
              <a:ext uri="{FF2B5EF4-FFF2-40B4-BE49-F238E27FC236}">
                <a16:creationId xmlns:a16="http://schemas.microsoft.com/office/drawing/2014/main" id="{6390A667-C257-574D-B106-1008CB1E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9" y="1212850"/>
            <a:ext cx="292747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NUCLEONrastyanut2">
            <a:extLst>
              <a:ext uri="{FF2B5EF4-FFF2-40B4-BE49-F238E27FC236}">
                <a16:creationId xmlns:a16="http://schemas.microsoft.com/office/drawing/2014/main" id="{1C771DFF-D430-EA40-B40E-DECD66DF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888" y="3262314"/>
            <a:ext cx="1338262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12">
            <a:extLst>
              <a:ext uri="{FF2B5EF4-FFF2-40B4-BE49-F238E27FC236}">
                <a16:creationId xmlns:a16="http://schemas.microsoft.com/office/drawing/2014/main" id="{D00EF256-2CDD-2441-AE2E-282431491343}"/>
              </a:ext>
            </a:extLst>
          </p:cNvPr>
          <p:cNvSpPr>
            <a:spLocks noChangeArrowheads="1"/>
          </p:cNvSpPr>
          <p:nvPr/>
        </p:nvSpPr>
        <p:spPr bwMode="auto">
          <a:xfrm rot="20289413">
            <a:off x="10200433" y="2065558"/>
            <a:ext cx="792163" cy="459369"/>
          </a:xfrm>
          <a:prstGeom prst="lef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6303FB-FC50-1742-AFB0-216C420FA7CB}"/>
              </a:ext>
            </a:extLst>
          </p:cNvPr>
          <p:cNvSpPr/>
          <p:nvPr/>
        </p:nvSpPr>
        <p:spPr>
          <a:xfrm>
            <a:off x="101600" y="5048935"/>
            <a:ext cx="18288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ru-RU" dirty="0"/>
              <a:t>NUCLEON instrument </a:t>
            </a:r>
          </a:p>
          <a:p>
            <a:pPr algn="ctr"/>
            <a:r>
              <a:rPr lang="en-US" altLang="ru-RU" dirty="0"/>
              <a:t>– sophisticated calorimeter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044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5B650-47D9-7A47-A614-88465FFA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1" y="243455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GO TO THE FUTURE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5066E44-C94B-5F47-969B-76D35D62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r="11960"/>
          <a:stretch>
            <a:fillRect/>
          </a:stretch>
        </p:blipFill>
        <p:spPr bwMode="auto">
          <a:xfrm>
            <a:off x="667433" y="2045918"/>
            <a:ext cx="360045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1AA81C3A-1C7A-4044-A727-49378B6B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1285876"/>
            <a:ext cx="85045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000" b="1" i="1" dirty="0">
                <a:solidFill>
                  <a:schemeClr val="bg1"/>
                </a:solidFill>
              </a:rPr>
              <a:t>The only way to check standard model of generation galactic cosmic rays –</a:t>
            </a:r>
          </a:p>
          <a:p>
            <a:r>
              <a:rPr lang="en-US" altLang="ru-RU" sz="2000" b="1" i="1" dirty="0">
                <a:solidFill>
                  <a:schemeClr val="bg1"/>
                </a:solidFill>
              </a:rPr>
              <a:t>to provide information about chemical composition of particles up to 10*16 eV</a:t>
            </a:r>
            <a:endParaRPr lang="ru-RU" altLang="ru-RU" sz="2000" b="1" i="1" dirty="0">
              <a:solidFill>
                <a:schemeClr val="bg1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718D6560-D7C9-2E48-BFE5-C59C4CFB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85" y="188913"/>
            <a:ext cx="117191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Project OLVE (Orbital Laboratory of High Energy) is directed to study</a:t>
            </a:r>
          </a:p>
          <a:p>
            <a:pPr algn="ctr"/>
            <a:r>
              <a:rPr lang="en-US" altLang="ru-RU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chemical composition of cosmic rays in this energy range</a:t>
            </a:r>
            <a:endParaRPr lang="ru-RU" altLang="ru-RU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B132A19-C245-3040-876B-E0D9BBEDA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898" y="5462491"/>
            <a:ext cx="83029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2400" b="1" i="1" dirty="0">
                <a:solidFill>
                  <a:schemeClr val="bg1"/>
                </a:solidFill>
              </a:rPr>
              <a:t>Full-size calorimeter to measure energy and charge of particles/</a:t>
            </a:r>
          </a:p>
          <a:p>
            <a:pPr algn="ctr"/>
            <a:r>
              <a:rPr lang="en-US" altLang="ru-RU" sz="2400" b="1" i="1" dirty="0">
                <a:solidFill>
                  <a:schemeClr val="bg1"/>
                </a:solidFill>
              </a:rPr>
              <a:t>Total mass – 12 </a:t>
            </a:r>
            <a:r>
              <a:rPr lang="en-US" altLang="ru-RU" sz="2400" b="1" i="1" dirty="0" err="1">
                <a:solidFill>
                  <a:schemeClr val="bg1"/>
                </a:solidFill>
              </a:rPr>
              <a:t>tonn</a:t>
            </a:r>
            <a:r>
              <a:rPr lang="en-US" altLang="ru-RU" sz="2400" b="1" i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altLang="ru-RU" sz="2400" b="1" i="1" dirty="0">
                <a:solidFill>
                  <a:schemeClr val="bg1"/>
                </a:solidFill>
              </a:rPr>
              <a:t>Life-time – more than 5 years</a:t>
            </a:r>
            <a:endParaRPr lang="ru-RU" alt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1" descr="fig5.eps">
            <a:extLst>
              <a:ext uri="{FF2B5EF4-FFF2-40B4-BE49-F238E27FC236}">
                <a16:creationId xmlns:a16="http://schemas.microsoft.com/office/drawing/2014/main" id="{450B8DA4-4F5D-CF46-B4F4-92E07D02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86" y="2026237"/>
            <a:ext cx="4867620" cy="3499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97153E20-9937-D447-A8A4-A471FA90E076}"/>
              </a:ext>
            </a:extLst>
          </p:cNvPr>
          <p:cNvSpPr/>
          <p:nvPr/>
        </p:nvSpPr>
        <p:spPr>
          <a:xfrm rot="19003584" flipV="1">
            <a:off x="6320779" y="3767965"/>
            <a:ext cx="570185" cy="153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C3EBD-3531-9E4A-B6E8-8B143D135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58" r="39574" b="15982"/>
          <a:stretch/>
        </p:blipFill>
        <p:spPr>
          <a:xfrm>
            <a:off x="10659650" y="1841326"/>
            <a:ext cx="1355262" cy="394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44946-AC31-D141-A947-B8DA5E4864AB}"/>
              </a:ext>
            </a:extLst>
          </p:cNvPr>
          <p:cNvSpPr txBox="1"/>
          <p:nvPr/>
        </p:nvSpPr>
        <p:spPr>
          <a:xfrm>
            <a:off x="10672175" y="5874707"/>
            <a:ext cx="1358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Super Heavy</a:t>
            </a:r>
          </a:p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Launcher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265AAC-23E1-364F-89E5-0CEA13B7795D}"/>
              </a:ext>
            </a:extLst>
          </p:cNvPr>
          <p:cNvSpPr/>
          <p:nvPr/>
        </p:nvSpPr>
        <p:spPr>
          <a:xfrm>
            <a:off x="6759736" y="1045373"/>
            <a:ext cx="4153702" cy="320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 EXPERIMENTS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SPACE</a:t>
            </a:r>
          </a:p>
          <a:p>
            <a:pPr algn="ctr"/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MIKHAIL PANASYUK</a:t>
            </a: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MOSCOW STATE UNIVERSITY</a:t>
            </a:r>
            <a:endParaRPr lang="ru-RU" i="1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A99B94-0D04-1C43-BCE3-0A4B0F42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2" y="395118"/>
            <a:ext cx="5289555" cy="35423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6C1BF-31CF-D84C-93D3-0B95DA4B1C07}"/>
              </a:ext>
            </a:extLst>
          </p:cNvPr>
          <p:cNvSpPr txBox="1"/>
          <p:nvPr/>
        </p:nvSpPr>
        <p:spPr>
          <a:xfrm>
            <a:off x="765110" y="5783684"/>
            <a:ext cx="410125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RAISE A HEAD! = TO PERK!</a:t>
            </a:r>
            <a:endParaRPr lang="ru-RU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7DC71-C50A-134D-B78B-745D075ECF4E}"/>
              </a:ext>
            </a:extLst>
          </p:cNvPr>
          <p:cNvSpPr txBox="1"/>
          <p:nvPr/>
        </p:nvSpPr>
        <p:spPr>
          <a:xfrm>
            <a:off x="317242" y="447870"/>
            <a:ext cx="3645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Spaceport “</a:t>
            </a:r>
            <a:r>
              <a:rPr lang="en-US" sz="2800" b="1" dirty="0" err="1"/>
              <a:t>Vostochny</a:t>
            </a:r>
            <a:r>
              <a:rPr lang="en-US" sz="2800" b="1" dirty="0"/>
              <a:t>”</a:t>
            </a:r>
          </a:p>
          <a:p>
            <a:r>
              <a:rPr lang="en-US" sz="2800" b="1" dirty="0"/>
              <a:t>Service farm</a:t>
            </a:r>
            <a:endParaRPr lang="ru-RU" sz="2800" b="1" dirty="0"/>
          </a:p>
        </p:txBody>
      </p:sp>
      <p:pic>
        <p:nvPicPr>
          <p:cNvPr id="10" name="Picture 8" descr="Ломоносов подними голову">
            <a:extLst>
              <a:ext uri="{FF2B5EF4-FFF2-40B4-BE49-F238E27FC236}">
                <a16:creationId xmlns:a16="http://schemas.microsoft.com/office/drawing/2014/main" id="{540CA2CF-3977-764D-8A21-44BAFE468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6"/>
          <a:stretch/>
        </p:blipFill>
        <p:spPr bwMode="auto">
          <a:xfrm>
            <a:off x="756868" y="3690126"/>
            <a:ext cx="4182221" cy="19713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B0A77-406C-EA4F-AA46-F13205191640}"/>
              </a:ext>
            </a:extLst>
          </p:cNvPr>
          <p:cNvSpPr txBox="1"/>
          <p:nvPr/>
        </p:nvSpPr>
        <p:spPr>
          <a:xfrm>
            <a:off x="5919537" y="6096000"/>
            <a:ext cx="5914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Space Forum ‘Galaxy” SINP MSU,  24.12.2019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54C691A7-5AD8-E547-89C1-7C419F6AF8F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52475"/>
            <a:ext cx="9144000" cy="6092825"/>
          </a:xfr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3251" name="AutoShape 21">
            <a:extLst>
              <a:ext uri="{FF2B5EF4-FFF2-40B4-BE49-F238E27FC236}">
                <a16:creationId xmlns:a16="http://schemas.microsoft.com/office/drawing/2014/main" id="{436A2D90-586B-8045-B43A-715921D1720C}"/>
              </a:ext>
            </a:extLst>
          </p:cNvPr>
          <p:cNvSpPr>
            <a:spLocks noChangeArrowheads="1"/>
          </p:cNvSpPr>
          <p:nvPr/>
        </p:nvSpPr>
        <p:spPr bwMode="auto">
          <a:xfrm rot="-1826524">
            <a:off x="4295775" y="3860800"/>
            <a:ext cx="1366838" cy="288925"/>
          </a:xfrm>
          <a:prstGeom prst="cube">
            <a:avLst>
              <a:gd name="adj" fmla="val 59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AutoShape 23">
            <a:extLst>
              <a:ext uri="{FF2B5EF4-FFF2-40B4-BE49-F238E27FC236}">
                <a16:creationId xmlns:a16="http://schemas.microsoft.com/office/drawing/2014/main" id="{8067A1A5-191D-0447-A510-209AF2A35DD6}"/>
              </a:ext>
            </a:extLst>
          </p:cNvPr>
          <p:cNvSpPr>
            <a:spLocks noChangeArrowheads="1"/>
          </p:cNvSpPr>
          <p:nvPr/>
        </p:nvSpPr>
        <p:spPr bwMode="auto">
          <a:xfrm rot="-1826524">
            <a:off x="4295775" y="3860800"/>
            <a:ext cx="1366838" cy="288925"/>
          </a:xfrm>
          <a:prstGeom prst="cube">
            <a:avLst>
              <a:gd name="adj" fmla="val 59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AutoShape 24">
            <a:extLst>
              <a:ext uri="{FF2B5EF4-FFF2-40B4-BE49-F238E27FC236}">
                <a16:creationId xmlns:a16="http://schemas.microsoft.com/office/drawing/2014/main" id="{3274C1D4-69FD-A443-A289-C02AAFBD9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797425"/>
            <a:ext cx="1368425" cy="430213"/>
          </a:xfrm>
          <a:prstGeom prst="cube">
            <a:avLst>
              <a:gd name="adj" fmla="val 55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4" name="AutoShape 25">
            <a:extLst>
              <a:ext uri="{FF2B5EF4-FFF2-40B4-BE49-F238E27FC236}">
                <a16:creationId xmlns:a16="http://schemas.microsoft.com/office/drawing/2014/main" id="{3F42E9AC-6548-E14F-9CF8-1A55DB798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797425"/>
            <a:ext cx="1368425" cy="430213"/>
          </a:xfrm>
          <a:prstGeom prst="cube">
            <a:avLst>
              <a:gd name="adj" fmla="val 55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5" name="AutoShape 26">
            <a:extLst>
              <a:ext uri="{FF2B5EF4-FFF2-40B4-BE49-F238E27FC236}">
                <a16:creationId xmlns:a16="http://schemas.microsoft.com/office/drawing/2014/main" id="{7BB7CB75-05B5-8344-83BD-C366AA379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7974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6" name="AutoShape 27">
            <a:extLst>
              <a:ext uri="{FF2B5EF4-FFF2-40B4-BE49-F238E27FC236}">
                <a16:creationId xmlns:a16="http://schemas.microsoft.com/office/drawing/2014/main" id="{B4B8805B-9A50-2340-9821-061444ED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797425"/>
            <a:ext cx="1368425" cy="430213"/>
          </a:xfrm>
          <a:prstGeom prst="cube">
            <a:avLst>
              <a:gd name="adj" fmla="val 55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AutoShape 28">
            <a:extLst>
              <a:ext uri="{FF2B5EF4-FFF2-40B4-BE49-F238E27FC236}">
                <a16:creationId xmlns:a16="http://schemas.microsoft.com/office/drawing/2014/main" id="{50BEAC70-3896-5E40-92B8-D1D49934A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7974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AutoShape 29">
            <a:extLst>
              <a:ext uri="{FF2B5EF4-FFF2-40B4-BE49-F238E27FC236}">
                <a16:creationId xmlns:a16="http://schemas.microsoft.com/office/drawing/2014/main" id="{E59F7C4C-68F7-6E45-BFA4-14693A650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734050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9" name="AutoShape 30">
            <a:extLst>
              <a:ext uri="{FF2B5EF4-FFF2-40B4-BE49-F238E27FC236}">
                <a16:creationId xmlns:a16="http://schemas.microsoft.com/office/drawing/2014/main" id="{131BC66B-2516-8E44-A8EB-CDD842E66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47974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0" name="AutoShape 31">
            <a:extLst>
              <a:ext uri="{FF2B5EF4-FFF2-40B4-BE49-F238E27FC236}">
                <a16:creationId xmlns:a16="http://schemas.microsoft.com/office/drawing/2014/main" id="{AECF4307-753D-0D47-83AE-B58CA6953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50133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1" name="AutoShape 32">
            <a:extLst>
              <a:ext uri="{FF2B5EF4-FFF2-40B4-BE49-F238E27FC236}">
                <a16:creationId xmlns:a16="http://schemas.microsoft.com/office/drawing/2014/main" id="{62D030EB-043C-A245-9291-7FCA48033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50133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2" name="AutoShape 33">
            <a:extLst>
              <a:ext uri="{FF2B5EF4-FFF2-40B4-BE49-F238E27FC236}">
                <a16:creationId xmlns:a16="http://schemas.microsoft.com/office/drawing/2014/main" id="{0B4BAABD-4A0A-614A-B8DC-D2F78FA6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5300663"/>
            <a:ext cx="1368425" cy="430212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3" name="AutoShape 34">
            <a:extLst>
              <a:ext uri="{FF2B5EF4-FFF2-40B4-BE49-F238E27FC236}">
                <a16:creationId xmlns:a16="http://schemas.microsoft.com/office/drawing/2014/main" id="{05D5E4EA-147D-5641-A487-9F2D8D2DC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50133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4" name="AutoShape 35">
            <a:extLst>
              <a:ext uri="{FF2B5EF4-FFF2-40B4-BE49-F238E27FC236}">
                <a16:creationId xmlns:a16="http://schemas.microsoft.com/office/drawing/2014/main" id="{F9EFF04E-3370-F84B-9C83-3B7401B02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5300663"/>
            <a:ext cx="1368425" cy="430212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5" name="AutoShape 36">
            <a:extLst>
              <a:ext uri="{FF2B5EF4-FFF2-40B4-BE49-F238E27FC236}">
                <a16:creationId xmlns:a16="http://schemas.microsoft.com/office/drawing/2014/main" id="{5EAF7B28-BC4B-1E4D-9FC0-5C6FB2C31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4451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6" name="AutoShape 37">
            <a:extLst>
              <a:ext uri="{FF2B5EF4-FFF2-40B4-BE49-F238E27FC236}">
                <a16:creationId xmlns:a16="http://schemas.microsoft.com/office/drawing/2014/main" id="{0C3F5142-520D-B74B-9F4D-205FB60D4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589588"/>
            <a:ext cx="1368425" cy="430212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7" name="AutoShape 38">
            <a:extLst>
              <a:ext uri="{FF2B5EF4-FFF2-40B4-BE49-F238E27FC236}">
                <a16:creationId xmlns:a16="http://schemas.microsoft.com/office/drawing/2014/main" id="{039C6054-2E9A-4142-AA23-5E254EF0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229225"/>
            <a:ext cx="1368425" cy="430213"/>
          </a:xfrm>
          <a:prstGeom prst="cube">
            <a:avLst>
              <a:gd name="adj" fmla="val 61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8" name="Line 39">
            <a:extLst>
              <a:ext uri="{FF2B5EF4-FFF2-40B4-BE49-F238E27FC236}">
                <a16:creationId xmlns:a16="http://schemas.microsoft.com/office/drawing/2014/main" id="{39617E2A-CF8C-2C42-A89A-ED09BDF83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1412875"/>
            <a:ext cx="3313113" cy="3744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69" name="Line 40">
            <a:extLst>
              <a:ext uri="{FF2B5EF4-FFF2-40B4-BE49-F238E27FC236}">
                <a16:creationId xmlns:a16="http://schemas.microsoft.com/office/drawing/2014/main" id="{C3E156F9-F928-434C-89F6-180EA43EC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2150" y="1300163"/>
            <a:ext cx="1836738" cy="3857625"/>
          </a:xfrm>
          <a:prstGeom prst="line">
            <a:avLst/>
          </a:prstGeom>
          <a:noFill/>
          <a:ln w="57150">
            <a:solidFill>
              <a:srgbClr val="FEFEA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0" name="Line 46">
            <a:extLst>
              <a:ext uri="{FF2B5EF4-FFF2-40B4-BE49-F238E27FC236}">
                <a16:creationId xmlns:a16="http://schemas.microsoft.com/office/drawing/2014/main" id="{7FBBF5BA-5EFF-0246-9099-6F35AA0650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2275" y="5300663"/>
            <a:ext cx="17463" cy="9382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1" name="Line 47">
            <a:extLst>
              <a:ext uri="{FF2B5EF4-FFF2-40B4-BE49-F238E27FC236}">
                <a16:creationId xmlns:a16="http://schemas.microsoft.com/office/drawing/2014/main" id="{68D42A7D-B980-1641-A63A-EE47DF2AB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445125"/>
            <a:ext cx="649288" cy="7921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2" name="Line 48">
            <a:extLst>
              <a:ext uri="{FF2B5EF4-FFF2-40B4-BE49-F238E27FC236}">
                <a16:creationId xmlns:a16="http://schemas.microsoft.com/office/drawing/2014/main" id="{AAB88915-E210-3C48-865E-E2639D8E9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5373688"/>
            <a:ext cx="360363" cy="863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73" name="AutoShape 52">
            <a:extLst>
              <a:ext uri="{FF2B5EF4-FFF2-40B4-BE49-F238E27FC236}">
                <a16:creationId xmlns:a16="http://schemas.microsoft.com/office/drawing/2014/main" id="{BE444368-E0B2-7645-A665-1AF6721CF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860800"/>
            <a:ext cx="1079500" cy="576263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74" name="AutoShape 54">
            <a:extLst>
              <a:ext uri="{FF2B5EF4-FFF2-40B4-BE49-F238E27FC236}">
                <a16:creationId xmlns:a16="http://schemas.microsoft.com/office/drawing/2014/main" id="{7199745C-D0D9-EE49-B49D-D1926EA49782}"/>
              </a:ext>
            </a:extLst>
          </p:cNvPr>
          <p:cNvSpPr>
            <a:spLocks noChangeArrowheads="1"/>
          </p:cNvSpPr>
          <p:nvPr/>
        </p:nvSpPr>
        <p:spPr bwMode="auto">
          <a:xfrm rot="-2660584">
            <a:off x="7504113" y="3457575"/>
            <a:ext cx="360362" cy="501650"/>
          </a:xfrm>
          <a:prstGeom prst="moon">
            <a:avLst>
              <a:gd name="adj" fmla="val 4603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9" name="Rectangle 57">
            <a:extLst>
              <a:ext uri="{FF2B5EF4-FFF2-40B4-BE49-F238E27FC236}">
                <a16:creationId xmlns:a16="http://schemas.microsoft.com/office/drawing/2014/main" id="{BE539171-9449-424D-B8A6-6B26979EB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62" y="28575"/>
            <a:ext cx="118520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alt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Mounting of the installation: phased and robotic</a:t>
            </a:r>
            <a:endParaRPr lang="ru-RU" altLang="ru-RU" sz="36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53276" name="AutoShape 52">
            <a:extLst>
              <a:ext uri="{FF2B5EF4-FFF2-40B4-BE49-F238E27FC236}">
                <a16:creationId xmlns:a16="http://schemas.microsoft.com/office/drawing/2014/main" id="{8667FAF5-5599-534F-A57D-80A504190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4506913"/>
            <a:ext cx="347663" cy="327025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661C155-86D5-3449-8090-336424C4305F}"/>
              </a:ext>
            </a:extLst>
          </p:cNvPr>
          <p:cNvCxnSpPr>
            <a:cxnSpLocks/>
          </p:cNvCxnSpPr>
          <p:nvPr/>
        </p:nvCxnSpPr>
        <p:spPr>
          <a:xfrm flipV="1">
            <a:off x="5953125" y="4105275"/>
            <a:ext cx="1566863" cy="274638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3B6942E-32AB-E948-A4AE-80924811596D}"/>
              </a:ext>
            </a:extLst>
          </p:cNvPr>
          <p:cNvCxnSpPr>
            <a:cxnSpLocks/>
            <a:stCxn id="53274" idx="3"/>
          </p:cNvCxnSpPr>
          <p:nvPr/>
        </p:nvCxnSpPr>
        <p:spPr>
          <a:xfrm flipV="1">
            <a:off x="7673975" y="1627188"/>
            <a:ext cx="1265238" cy="2092325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9" name="Line 46">
            <a:extLst>
              <a:ext uri="{FF2B5EF4-FFF2-40B4-BE49-F238E27FC236}">
                <a16:creationId xmlns:a16="http://schemas.microsoft.com/office/drawing/2014/main" id="{2A28E5DE-0506-3B40-9E01-F32BC5634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1675" y="5516563"/>
            <a:ext cx="936625" cy="6873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280" name="AutoShape 54">
            <a:extLst>
              <a:ext uri="{FF2B5EF4-FFF2-40B4-BE49-F238E27FC236}">
                <a16:creationId xmlns:a16="http://schemas.microsoft.com/office/drawing/2014/main" id="{19355E6B-F6CF-BA4B-801D-ED1F7399072C}"/>
              </a:ext>
            </a:extLst>
          </p:cNvPr>
          <p:cNvSpPr>
            <a:spLocks noChangeArrowheads="1"/>
          </p:cNvSpPr>
          <p:nvPr/>
        </p:nvSpPr>
        <p:spPr bwMode="auto">
          <a:xfrm rot="8893924" flipH="1">
            <a:off x="5783263" y="4178300"/>
            <a:ext cx="341312" cy="354013"/>
          </a:xfrm>
          <a:prstGeom prst="moon">
            <a:avLst>
              <a:gd name="adj" fmla="val 3184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57" name="TextBox 6">
            <a:extLst>
              <a:ext uri="{FF2B5EF4-FFF2-40B4-BE49-F238E27FC236}">
                <a16:creationId xmlns:a16="http://schemas.microsoft.com/office/drawing/2014/main" id="{DA8BCFD6-3B78-D643-A905-73CA33107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73" y="1152525"/>
            <a:ext cx="5003315" cy="120032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" altLang="ru-RU" sz="2400" b="1" dirty="0">
                <a:solidFill>
                  <a:schemeClr val="bg1"/>
                </a:solidFill>
              </a:rPr>
              <a:t>With a total weight of 10 tons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" altLang="ru-RU" sz="2400" b="1" dirty="0">
                <a:solidFill>
                  <a:schemeClr val="bg1"/>
                </a:solidFill>
              </a:rPr>
              <a:t> it is possible to achieve a record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" altLang="ru-RU" sz="2400" b="1" dirty="0">
                <a:solidFill>
                  <a:schemeClr val="bg1"/>
                </a:solidFill>
              </a:rPr>
              <a:t>  geometric factor up to 300 m</a:t>
            </a:r>
            <a:r>
              <a:rPr lang="en" altLang="ru-RU" sz="2400" b="1" baseline="30000" dirty="0">
                <a:solidFill>
                  <a:schemeClr val="bg1"/>
                </a:solidFill>
              </a:rPr>
              <a:t>2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53282" name="TextBox 8">
            <a:extLst>
              <a:ext uri="{FF2B5EF4-FFF2-40B4-BE49-F238E27FC236}">
                <a16:creationId xmlns:a16="http://schemas.microsoft.com/office/drawing/2014/main" id="{E14D0479-7F1B-5449-81DB-FD34AB171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1709738"/>
            <a:ext cx="1665288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Galactic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rays</a:t>
            </a:r>
            <a:endParaRPr lang="ru-RU" altLang="ru-RU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ая прямоугольная выноска 1">
            <a:extLst>
              <a:ext uri="{FF2B5EF4-FFF2-40B4-BE49-F238E27FC236}">
                <a16:creationId xmlns:a16="http://schemas.microsoft.com/office/drawing/2014/main" id="{9D37AE05-D193-2E44-8CDD-D72F7CB67C8A}"/>
              </a:ext>
            </a:extLst>
          </p:cNvPr>
          <p:cNvSpPr/>
          <p:nvPr/>
        </p:nvSpPr>
        <p:spPr>
          <a:xfrm>
            <a:off x="8840788" y="2630488"/>
            <a:ext cx="1774825" cy="773112"/>
          </a:xfrm>
          <a:prstGeom prst="wedgeRoundRectCallout">
            <a:avLst>
              <a:gd name="adj1" fmla="val -100521"/>
              <a:gd name="adj2" fmla="val 12080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Information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modules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Скругленная прямоугольная выноска 38">
            <a:extLst>
              <a:ext uri="{FF2B5EF4-FFF2-40B4-BE49-F238E27FC236}">
                <a16:creationId xmlns:a16="http://schemas.microsoft.com/office/drawing/2014/main" id="{1005EEA5-8BFE-1547-9342-8D74BB7FEFFB}"/>
              </a:ext>
            </a:extLst>
          </p:cNvPr>
          <p:cNvSpPr/>
          <p:nvPr/>
        </p:nvSpPr>
        <p:spPr>
          <a:xfrm>
            <a:off x="8809038" y="3886200"/>
            <a:ext cx="1784350" cy="709613"/>
          </a:xfrm>
          <a:prstGeom prst="wedgeRoundRectCallout">
            <a:avLst>
              <a:gd name="adj1" fmla="val -95998"/>
              <a:gd name="adj2" fmla="val 13118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Neutronium’s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modules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ая прямоугольная выноска 39">
            <a:extLst>
              <a:ext uri="{FF2B5EF4-FFF2-40B4-BE49-F238E27FC236}">
                <a16:creationId xmlns:a16="http://schemas.microsoft.com/office/drawing/2014/main" id="{6A18FF6E-51D8-1E47-883C-3C280C22E48E}"/>
              </a:ext>
            </a:extLst>
          </p:cNvPr>
          <p:cNvSpPr/>
          <p:nvPr/>
        </p:nvSpPr>
        <p:spPr>
          <a:xfrm>
            <a:off x="8809038" y="5588000"/>
            <a:ext cx="1806575" cy="1058863"/>
          </a:xfrm>
          <a:prstGeom prst="wedgeRoundRectCallout">
            <a:avLst>
              <a:gd name="adj1" fmla="val -101510"/>
              <a:gd name="adj2" fmla="val 1352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Albedo of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Neutrons,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Gamma,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tx1"/>
                </a:solidFill>
              </a:rPr>
              <a:t>Radio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DC77118F-D4D9-A04E-AA63-0B7F212A91E0}"/>
              </a:ext>
            </a:extLst>
          </p:cNvPr>
          <p:cNvSpPr/>
          <p:nvPr/>
        </p:nvSpPr>
        <p:spPr>
          <a:xfrm rot="17586495">
            <a:off x="6862763" y="5822950"/>
            <a:ext cx="914400" cy="914400"/>
          </a:xfrm>
          <a:prstGeom prst="arc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F7A99371-B564-F54A-9594-7995FF037C52}"/>
              </a:ext>
            </a:extLst>
          </p:cNvPr>
          <p:cNvSpPr/>
          <p:nvPr/>
        </p:nvSpPr>
        <p:spPr>
          <a:xfrm rot="17797482">
            <a:off x="6650038" y="5738813"/>
            <a:ext cx="914400" cy="914400"/>
          </a:xfrm>
          <a:prstGeom prst="arc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FFE8341B-8E2E-674D-AAAB-1ACE49272DD1}"/>
              </a:ext>
            </a:extLst>
          </p:cNvPr>
          <p:cNvSpPr/>
          <p:nvPr/>
        </p:nvSpPr>
        <p:spPr>
          <a:xfrm rot="16509173">
            <a:off x="7035800" y="5908675"/>
            <a:ext cx="914400" cy="914400"/>
          </a:xfrm>
          <a:prstGeom prst="arc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tmosphere">
            <a:extLst>
              <a:ext uri="{FF2B5EF4-FFF2-40B4-BE49-F238E27FC236}">
                <a16:creationId xmlns:a16="http://schemas.microsoft.com/office/drawing/2014/main" id="{20511738-EDD2-554D-9888-78C030A9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8">
            <a:extLst>
              <a:ext uri="{FF2B5EF4-FFF2-40B4-BE49-F238E27FC236}">
                <a16:creationId xmlns:a16="http://schemas.microsoft.com/office/drawing/2014/main" id="{EC189434-27E7-B94F-9754-0BAF110DD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108" y="1286195"/>
            <a:ext cx="30353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Thank you</a:t>
            </a:r>
            <a:endParaRPr lang="ru-RU" altLang="ru-RU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2" name="Object 4">
            <a:extLst>
              <a:ext uri="{FF2B5EF4-FFF2-40B4-BE49-F238E27FC236}">
                <a16:creationId xmlns:a16="http://schemas.microsoft.com/office/drawing/2014/main" id="{4A4C6921-B74D-9B40-9A80-40C36B0F6A51}"/>
              </a:ext>
            </a:extLst>
          </p:cNvPr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1455614" y="2133600"/>
          <a:ext cx="9144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Слайд" r:id="rId3" imgW="3759200" imgH="2819400" progId="PowerPoint.Slide.8">
                  <p:embed/>
                </p:oleObj>
              </mc:Choice>
              <mc:Fallback>
                <p:oleObj name="Слайд" r:id="rId3" imgW="3759200" imgH="2819400" progId="PowerPoint.Slide.8">
                  <p:embed/>
                  <p:pic>
                    <p:nvPicPr>
                      <p:cNvPr id="99332" name="Object 4">
                        <a:extLst>
                          <a:ext uri="{FF2B5EF4-FFF2-40B4-BE49-F238E27FC236}">
                            <a16:creationId xmlns:a16="http://schemas.microsoft.com/office/drawing/2014/main" id="{4A4C6921-B74D-9B40-9A80-40C36B0F6A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305" b="12199"/>
                      <a:stretch>
                        <a:fillRect/>
                      </a:stretch>
                    </p:blipFill>
                    <p:spPr bwMode="auto">
                      <a:xfrm>
                        <a:off x="1455614" y="2133600"/>
                        <a:ext cx="9144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6" descr="o-oblozhka-new (1)">
            <a:extLst>
              <a:ext uri="{FF2B5EF4-FFF2-40B4-BE49-F238E27FC236}">
                <a16:creationId xmlns:a16="http://schemas.microsoft.com/office/drawing/2014/main" id="{FDFBF7A1-BAAB-E54C-ADC8-94C34AE7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9"/>
            <a:ext cx="9604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Rectangle 7">
            <a:extLst>
              <a:ext uri="{FF2B5EF4-FFF2-40B4-BE49-F238E27FC236}">
                <a16:creationId xmlns:a16="http://schemas.microsoft.com/office/drawing/2014/main" id="{5C09D089-99CF-B84E-AB97-EFE963854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997200"/>
            <a:ext cx="1062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Tatiana</a:t>
            </a:r>
            <a:endParaRPr lang="ru-RU" altLang="ru-RU" sz="18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00"/>
                </a:solidFill>
              </a:rPr>
              <a:t>  2005</a:t>
            </a:r>
          </a:p>
        </p:txBody>
      </p:sp>
      <p:pic>
        <p:nvPicPr>
          <p:cNvPr id="50181" name="Picture 8" descr="IMG_0422">
            <a:extLst>
              <a:ext uri="{FF2B5EF4-FFF2-40B4-BE49-F238E27FC236}">
                <a16:creationId xmlns:a16="http://schemas.microsoft.com/office/drawing/2014/main" id="{91387705-C8D4-8E49-94F7-ED982247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2782" r="-1804"/>
          <a:stretch>
            <a:fillRect/>
          </a:stretch>
        </p:blipFill>
        <p:spPr bwMode="auto">
          <a:xfrm>
            <a:off x="2782889" y="1196975"/>
            <a:ext cx="1368425" cy="1041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Rectangle 9">
            <a:extLst>
              <a:ext uri="{FF2B5EF4-FFF2-40B4-BE49-F238E27FC236}">
                <a16:creationId xmlns:a16="http://schemas.microsoft.com/office/drawing/2014/main" id="{D958FF4E-0934-AE4C-A4D2-36C7157A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420938"/>
            <a:ext cx="1493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Tatiana-</a:t>
            </a:r>
            <a:r>
              <a:rPr lang="ru-RU" altLang="ru-RU" sz="1800">
                <a:solidFill>
                  <a:srgbClr val="FFFF00"/>
                </a:solidFill>
              </a:rPr>
              <a:t>2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00"/>
                </a:solidFill>
              </a:rPr>
              <a:t>2009</a:t>
            </a:r>
          </a:p>
        </p:txBody>
      </p:sp>
      <p:pic>
        <p:nvPicPr>
          <p:cNvPr id="50183" name="Picture 10" descr="i?id=14848963-23-72&amp;n=21">
            <a:extLst>
              <a:ext uri="{FF2B5EF4-FFF2-40B4-BE49-F238E27FC236}">
                <a16:creationId xmlns:a16="http://schemas.microsoft.com/office/drawing/2014/main" id="{8A2DACC1-32F3-6B42-A115-23CAF115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20558"/>
          <a:stretch>
            <a:fillRect/>
          </a:stretch>
        </p:blipFill>
        <p:spPr bwMode="auto">
          <a:xfrm>
            <a:off x="4367214" y="981076"/>
            <a:ext cx="136842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Rectangle 11">
            <a:extLst>
              <a:ext uri="{FF2B5EF4-FFF2-40B4-BE49-F238E27FC236}">
                <a16:creationId xmlns:a16="http://schemas.microsoft.com/office/drawing/2014/main" id="{6E7F8C65-9FF9-B04F-8613-F458AD28A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2205038"/>
            <a:ext cx="1206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Youthsat</a:t>
            </a:r>
            <a:endParaRPr lang="ru-RU" altLang="ru-RU" sz="180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00"/>
                </a:solidFill>
              </a:rPr>
              <a:t>2011</a:t>
            </a:r>
          </a:p>
        </p:txBody>
      </p:sp>
      <p:pic>
        <p:nvPicPr>
          <p:cNvPr id="50185" name="Picture 5" descr="Космическая платформа «Карат» для микроспутников научного назначения.">
            <a:extLst>
              <a:ext uri="{FF2B5EF4-FFF2-40B4-BE49-F238E27FC236}">
                <a16:creationId xmlns:a16="http://schemas.microsoft.com/office/drawing/2014/main" id="{DB700283-9A6C-5041-A963-56712084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908051"/>
            <a:ext cx="1368425" cy="10271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6" name="Rectangle 13">
            <a:extLst>
              <a:ext uri="{FF2B5EF4-FFF2-40B4-BE49-F238E27FC236}">
                <a16:creationId xmlns:a16="http://schemas.microsoft.com/office/drawing/2014/main" id="{38D931C6-01D4-6A45-88C7-95CFB1B1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989138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Vernov</a:t>
            </a:r>
            <a:endParaRPr lang="ru-RU" altLang="ru-RU" sz="180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00"/>
                </a:solidFill>
              </a:rPr>
              <a:t>2014</a:t>
            </a:r>
          </a:p>
        </p:txBody>
      </p:sp>
      <p:pic>
        <p:nvPicPr>
          <p:cNvPr id="50187" name="Picture 1">
            <a:extLst>
              <a:ext uri="{FF2B5EF4-FFF2-40B4-BE49-F238E27FC236}">
                <a16:creationId xmlns:a16="http://schemas.microsoft.com/office/drawing/2014/main" id="{1249BEEB-EA89-7048-A367-1B744712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692151"/>
            <a:ext cx="1208088" cy="12239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Rectangle 15">
            <a:extLst>
              <a:ext uri="{FF2B5EF4-FFF2-40B4-BE49-F238E27FC236}">
                <a16:creationId xmlns:a16="http://schemas.microsoft.com/office/drawing/2014/main" id="{4DBB05EF-6174-CE48-80B6-D207D521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600" y="1989138"/>
            <a:ext cx="142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Lomonosov</a:t>
            </a:r>
            <a:endParaRPr lang="ru-RU" altLang="ru-RU" sz="180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00"/>
                </a:solidFill>
              </a:rPr>
              <a:t>201</a:t>
            </a:r>
            <a:r>
              <a:rPr lang="en-US" altLang="ru-RU" sz="1800">
                <a:solidFill>
                  <a:srgbClr val="FFFF00"/>
                </a:solidFill>
              </a:rPr>
              <a:t>6</a:t>
            </a: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50189" name="Rectangle 16">
            <a:extLst>
              <a:ext uri="{FF2B5EF4-FFF2-40B4-BE49-F238E27FC236}">
                <a16:creationId xmlns:a16="http://schemas.microsoft.com/office/drawing/2014/main" id="{FB16CB67-6682-034D-AD2B-838CE2034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565" y="0"/>
            <a:ext cx="48910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MSU space program</a:t>
            </a:r>
            <a:endParaRPr lang="ru-RU" altLang="ru-RU" sz="4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0190" name="Picture 17">
            <a:extLst>
              <a:ext uri="{FF2B5EF4-FFF2-40B4-BE49-F238E27FC236}">
                <a16:creationId xmlns:a16="http://schemas.microsoft.com/office/drawing/2014/main" id="{7E40FA7F-0B45-9946-9F6C-1D8221FB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33" y="775808"/>
            <a:ext cx="1065213" cy="11509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91" name="Rectangle 18">
            <a:extLst>
              <a:ext uri="{FF2B5EF4-FFF2-40B4-BE49-F238E27FC236}">
                <a16:creationId xmlns:a16="http://schemas.microsoft.com/office/drawing/2014/main" id="{B6E88376-7A51-E14C-8BA8-4198AD3F6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1916113"/>
            <a:ext cx="1133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FF00"/>
                </a:solidFill>
              </a:rPr>
              <a:t>Nucleon</a:t>
            </a:r>
            <a:endParaRPr lang="ru-RU" altLang="ru-RU" sz="1800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FF00"/>
                </a:solidFill>
              </a:rPr>
              <a:t>  </a:t>
            </a:r>
            <a:r>
              <a:rPr lang="en-US" altLang="ru-RU" sz="1800" dirty="0">
                <a:solidFill>
                  <a:srgbClr val="FFFF00"/>
                </a:solidFill>
              </a:rPr>
              <a:t>2016</a:t>
            </a:r>
            <a:endParaRPr lang="ru-RU" altLang="ru-RU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Rspectrum">
            <a:extLst>
              <a:ext uri="{FF2B5EF4-FFF2-40B4-BE49-F238E27FC236}">
                <a16:creationId xmlns:a16="http://schemas.microsoft.com/office/drawing/2014/main" id="{EFCD0249-71D2-1A48-A81F-822AB889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5" y="909936"/>
            <a:ext cx="4742061" cy="579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Oval 5">
            <a:extLst>
              <a:ext uri="{FF2B5EF4-FFF2-40B4-BE49-F238E27FC236}">
                <a16:creationId xmlns:a16="http://schemas.microsoft.com/office/drawing/2014/main" id="{796E2924-FD2C-574A-9222-26CB84E9F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906" y="5380618"/>
            <a:ext cx="914400" cy="914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C1C87E29-0408-D847-86D5-0112119D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556738"/>
            <a:ext cx="152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2533" name="Прямоугольник 1">
            <a:extLst>
              <a:ext uri="{FF2B5EF4-FFF2-40B4-BE49-F238E27FC236}">
                <a16:creationId xmlns:a16="http://schemas.microsoft.com/office/drawing/2014/main" id="{697BB632-866A-5E4B-A0DE-ED7E4ABE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105" y="3048000"/>
            <a:ext cx="6952574" cy="414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bg1"/>
                </a:solidFill>
              </a:rPr>
              <a:t>Extragalactic Ultra High Energy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bg1"/>
                </a:solidFill>
              </a:rPr>
              <a:t>Cosmic Rays  (UHECR)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bg1"/>
                </a:solidFill>
              </a:rPr>
              <a:t>E &gt; </a:t>
            </a:r>
            <a:r>
              <a:rPr lang="ru-RU" altLang="ru-RU" sz="2800" dirty="0">
                <a:solidFill>
                  <a:schemeClr val="bg1"/>
                </a:solidFill>
              </a:rPr>
              <a:t>10</a:t>
            </a:r>
            <a:r>
              <a:rPr lang="en-US" altLang="ru-RU" sz="2800" baseline="30000" dirty="0">
                <a:solidFill>
                  <a:schemeClr val="bg1"/>
                </a:solidFill>
              </a:rPr>
              <a:t>19</a:t>
            </a:r>
            <a:r>
              <a:rPr lang="en-US" altLang="ru-RU" sz="2800" dirty="0">
                <a:solidFill>
                  <a:schemeClr val="bg1"/>
                </a:solidFill>
              </a:rPr>
              <a:t>eV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800" dirty="0">
              <a:solidFill>
                <a:schemeClr val="bg1"/>
              </a:solidFill>
            </a:endParaRPr>
          </a:p>
          <a:p>
            <a:pPr algn="ctr">
              <a:buFontTx/>
              <a:buAutoNum type="arabicPeriod"/>
            </a:pPr>
            <a:r>
              <a:rPr lang="en-US" altLang="ru-RU" sz="2800" b="1" dirty="0">
                <a:solidFill>
                  <a:schemeClr val="bg1"/>
                </a:solidFill>
              </a:rPr>
              <a:t>Sources ?</a:t>
            </a:r>
          </a:p>
          <a:p>
            <a:pPr algn="ctr">
              <a:buFontTx/>
              <a:buAutoNum type="arabicPeriod"/>
            </a:pPr>
            <a:r>
              <a:rPr lang="en-US" altLang="ru-RU" sz="2800" b="1" dirty="0">
                <a:solidFill>
                  <a:schemeClr val="bg1"/>
                </a:solidFill>
              </a:rPr>
              <a:t>Acceleration?</a:t>
            </a:r>
            <a:endParaRPr lang="ru-RU" altLang="ru-RU" sz="2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BE8D7-B5CF-734C-82F9-F2C0A3F5841D}"/>
              </a:ext>
            </a:extLst>
          </p:cNvPr>
          <p:cNvSpPr txBox="1"/>
          <p:nvPr/>
        </p:nvSpPr>
        <p:spPr>
          <a:xfrm>
            <a:off x="3519377" y="0"/>
            <a:ext cx="5209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COSMIC RAY SPECTRUM</a:t>
            </a:r>
            <a:endParaRPr lang="ru-RU" sz="4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8" descr="Ломоносов подними голову">
            <a:extLst>
              <a:ext uri="{FF2B5EF4-FFF2-40B4-BE49-F238E27FC236}">
                <a16:creationId xmlns:a16="http://schemas.microsoft.com/office/drawing/2014/main" id="{F280E913-4E6B-CB4D-BA79-D7975F090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6"/>
          <a:stretch/>
        </p:blipFill>
        <p:spPr bwMode="auto">
          <a:xfrm>
            <a:off x="7399447" y="819582"/>
            <a:ext cx="2899585" cy="24530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2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D53C3E4-9592-9D41-8D83-A8D9F5AC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48" y="260350"/>
            <a:ext cx="4672012" cy="659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33DB9682-5529-7543-8BD4-531F66C6A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58" y="5044965"/>
            <a:ext cx="26166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dirty="0" err="1">
                <a:solidFill>
                  <a:schemeClr val="bg1"/>
                </a:solidFill>
              </a:rPr>
              <a:t>S</a:t>
            </a:r>
            <a:r>
              <a:rPr lang="en-US" altLang="ru-RU" sz="4000" baseline="-25000" dirty="0" err="1">
                <a:solidFill>
                  <a:schemeClr val="bg1"/>
                </a:solidFill>
              </a:rPr>
              <a:t>eff</a:t>
            </a:r>
            <a:r>
              <a:rPr lang="en-US" altLang="ru-RU" sz="4000" dirty="0">
                <a:solidFill>
                  <a:schemeClr val="bg1"/>
                </a:solidFill>
              </a:rPr>
              <a:t> ~ kkm</a:t>
            </a:r>
            <a:r>
              <a:rPr lang="en-US" altLang="ru-RU" sz="4000" baseline="30000" dirty="0">
                <a:solidFill>
                  <a:schemeClr val="bg1"/>
                </a:solidFill>
              </a:rPr>
              <a:t>2</a:t>
            </a:r>
            <a:endParaRPr lang="ru-RU" altLang="ru-RU" sz="4000" baseline="30000" dirty="0">
              <a:solidFill>
                <a:schemeClr val="bg1"/>
              </a:solidFill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CB842061-235B-D345-85A0-A78A8E1A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3849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10E6FC"/>
                </a:solidFill>
              </a:rPr>
              <a:t>          </a:t>
            </a:r>
            <a:r>
              <a:rPr lang="ru-RU" altLang="ru-RU" sz="3600" b="1" dirty="0">
                <a:solidFill>
                  <a:schemeClr val="bg1"/>
                </a:solidFill>
              </a:rPr>
              <a:t>   </a:t>
            </a:r>
            <a:r>
              <a:rPr lang="en-US" alt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Looking for EAS/UHECR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</a:t>
            </a:r>
            <a:r>
              <a:rPr lang="en-US" alt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Top-down measurements as advantages of satellite’s measurements</a:t>
            </a:r>
            <a:endParaRPr lang="ru-RU" altLang="ru-RU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701" name="Line 5">
            <a:extLst>
              <a:ext uri="{FF2B5EF4-FFF2-40B4-BE49-F238E27FC236}">
                <a16:creationId xmlns:a16="http://schemas.microsoft.com/office/drawing/2014/main" id="{6DE42CFC-EB83-0941-85F3-326993CCAD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4724400"/>
            <a:ext cx="2235199" cy="4063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Oval 6">
            <a:extLst>
              <a:ext uri="{FF2B5EF4-FFF2-40B4-BE49-F238E27FC236}">
                <a16:creationId xmlns:a16="http://schemas.microsoft.com/office/drawing/2014/main" id="{3FEED0C1-3C97-D248-94AE-A9F7490D3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638" y="4459533"/>
            <a:ext cx="914400" cy="287337"/>
          </a:xfrm>
          <a:prstGeom prst="ellipse">
            <a:avLst/>
          </a:prstGeom>
          <a:solidFill>
            <a:schemeClr val="accent5">
              <a:lumMod val="20000"/>
              <a:lumOff val="80000"/>
              <a:alpha val="93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" name="Изображение 2" descr="msu-logo.jpg">
            <a:extLst>
              <a:ext uri="{FF2B5EF4-FFF2-40B4-BE49-F238E27FC236}">
                <a16:creationId xmlns:a16="http://schemas.microsoft.com/office/drawing/2014/main" id="{FA00226C-89EE-CD4E-B265-204F1D99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0" y="74429"/>
            <a:ext cx="1373035" cy="126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vniiem.ru/images/main4.jpg">
            <a:extLst>
              <a:ext uri="{FF2B5EF4-FFF2-40B4-BE49-F238E27FC236}">
                <a16:creationId xmlns:a16="http://schemas.microsoft.com/office/drawing/2014/main" id="{ED467659-613C-C44F-9A0D-83D98C5E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29680" r="40381" b="41911"/>
          <a:stretch>
            <a:fillRect/>
          </a:stretch>
        </p:blipFill>
        <p:spPr bwMode="auto">
          <a:xfrm>
            <a:off x="10586289" y="154990"/>
            <a:ext cx="1295400" cy="1263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9B66A59-41AE-FD4B-82EE-0CD56749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24" y="2385625"/>
            <a:ext cx="3199614" cy="22925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CE9A9AE-BB7C-2B43-93EB-26031594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553" y="2104373"/>
            <a:ext cx="1917107" cy="2872494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6179E-8B2E-CF4F-97F2-3526C6F65FF5}"/>
              </a:ext>
            </a:extLst>
          </p:cNvPr>
          <p:cNvSpPr txBox="1"/>
          <p:nvPr/>
        </p:nvSpPr>
        <p:spPr>
          <a:xfrm>
            <a:off x="8794916" y="4787153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TUS orbital telescope</a:t>
            </a:r>
            <a:endParaRPr lang="ru-RU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ъект 2">
            <a:extLst>
              <a:ext uri="{FF2B5EF4-FFF2-40B4-BE49-F238E27FC236}">
                <a16:creationId xmlns:a16="http://schemas.microsoft.com/office/drawing/2014/main" id="{540C9904-15F4-AC49-93D1-6B0B82598A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0876" y="176212"/>
            <a:ext cx="9196754" cy="75577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ru-RU" sz="4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Top –down measurements  for EAS/UHECR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b="1" dirty="0">
                <a:solidFill>
                  <a:schemeClr val="bg1"/>
                </a:solidFill>
              </a:rPr>
              <a:t>                                           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23555" name="Номер слайда 3">
            <a:extLst>
              <a:ext uri="{FF2B5EF4-FFF2-40B4-BE49-F238E27FC236}">
                <a16:creationId xmlns:a16="http://schemas.microsoft.com/office/drawing/2014/main" id="{268A60F2-D90E-114B-8999-BD716928D310}"/>
              </a:ext>
            </a:extLst>
          </p:cNvPr>
          <p:cNvSpPr txBox="1">
            <a:spLocks noGrp="1"/>
          </p:cNvSpPr>
          <p:nvPr/>
        </p:nvSpPr>
        <p:spPr bwMode="auto">
          <a:xfrm>
            <a:off x="8112125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ED34797-7604-DE48-922E-E700F965080A}" type="slidenum">
              <a:rPr lang="ru-RU" altLang="ru-RU" sz="1200">
                <a:solidFill>
                  <a:srgbClr val="898989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D346413C-5FB7-A946-95B7-1117083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13" y="1214560"/>
            <a:ext cx="3824288" cy="540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6FF84866-5153-354D-BD68-B6298D71C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6" y="3353334"/>
            <a:ext cx="22940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3200" dirty="0">
                <a:solidFill>
                  <a:schemeClr val="bg1"/>
                </a:solidFill>
              </a:rPr>
              <a:t>Background </a:t>
            </a:r>
          </a:p>
          <a:p>
            <a:pPr algn="ctr"/>
            <a:r>
              <a:rPr lang="en-US" altLang="ru-RU" sz="3200" dirty="0">
                <a:solidFill>
                  <a:schemeClr val="bg1"/>
                </a:solidFill>
              </a:rPr>
              <a:t>problem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3558" name="Oval 6">
            <a:extLst>
              <a:ext uri="{FF2B5EF4-FFF2-40B4-BE49-F238E27FC236}">
                <a16:creationId xmlns:a16="http://schemas.microsoft.com/office/drawing/2014/main" id="{B36E1828-F7E2-8141-8070-87E441D7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716338"/>
            <a:ext cx="1295400" cy="144145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Line 7">
            <a:extLst>
              <a:ext uri="{FF2B5EF4-FFF2-40B4-BE49-F238E27FC236}">
                <a16:creationId xmlns:a16="http://schemas.microsoft.com/office/drawing/2014/main" id="{A32AD85E-D463-6840-BD9C-9374E7D89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4113" y="4437063"/>
            <a:ext cx="1943100" cy="215900"/>
          </a:xfrm>
          <a:prstGeom prst="line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37ADEC16-9D5D-734B-B74D-2F1296D9A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4" y="4652963"/>
            <a:ext cx="2376487" cy="1223962"/>
          </a:xfrm>
          <a:prstGeom prst="line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358B08-D8DD-DE40-A655-243573822DD6}"/>
              </a:ext>
            </a:extLst>
          </p:cNvPr>
          <p:cNvSpPr/>
          <p:nvPr/>
        </p:nvSpPr>
        <p:spPr>
          <a:xfrm>
            <a:off x="8481646" y="2176027"/>
            <a:ext cx="32121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TUS detector is the first space mission aimed for UHECR EAS measurements. TUS gave an important information on the UV background for EAS measurements</a:t>
            </a:r>
            <a:r>
              <a:rPr lang="en-US" altLang="ru-RU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2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번호 개체 틀 26">
            <a:extLst>
              <a:ext uri="{FF2B5EF4-FFF2-40B4-BE49-F238E27FC236}">
                <a16:creationId xmlns:a16="http://schemas.microsoft.com/office/drawing/2014/main" id="{54CA9D81-57FD-4848-B59B-CEC9611D0B4A}"/>
              </a:ext>
            </a:extLst>
          </p:cNvPr>
          <p:cNvSpPr txBox="1">
            <a:spLocks noGrp="1"/>
          </p:cNvSpPr>
          <p:nvPr/>
        </p:nvSpPr>
        <p:spPr bwMode="auto">
          <a:xfrm>
            <a:off x="9809811" y="6654800"/>
            <a:ext cx="21336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 anchor="ctr"/>
          <a:lstStyle>
            <a:lvl1pPr defTabSz="582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55688" indent="-404813" defTabSz="5826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24013" indent="-323850" defTabSz="582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74888" indent="-323850" defTabSz="5826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25763" indent="-323850" defTabSz="5826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82963" indent="-323850" defTabSz="582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40163" indent="-323850" defTabSz="582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297363" indent="-323850" defTabSz="582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54563" indent="-323850" defTabSz="582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ko-KR" sz="1100" i="1" dirty="0">
                <a:solidFill>
                  <a:schemeClr val="accent5">
                    <a:lumMod val="20000"/>
                    <a:lumOff val="80000"/>
                  </a:schemeClr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COMPILED AFTER ILPARK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DA57540-203A-C949-964E-FA339805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19" y="949017"/>
            <a:ext cx="4406981" cy="95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/>
          <a:lstStyle>
            <a:lvl1pPr marL="541338" indent="-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55688" indent="-404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24013" indent="-323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73300" indent="-323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24175" indent="-323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813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385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2957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529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Extreme Lighting (TLE) from space </a:t>
            </a: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Wingdings" pitchFamily="2" charset="2"/>
              </a:rPr>
              <a:t> </a:t>
            </a: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small aperture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01D0E-7D0D-4546-8185-52D25CF6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031" y="5393073"/>
            <a:ext cx="1614027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160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320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481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1" hangingPunct="1"/>
            <a:r>
              <a:rPr kumimoji="1" lang="en-US" altLang="ko-KR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rebuchet MS" panose="020B0703020202090204" pitchFamily="34" charset="0"/>
                <a:ea typeface="HY궁서"/>
                <a:cs typeface="HY궁서"/>
                <a:sym typeface="Helvetica Light" panose="020B0403020202020204" pitchFamily="34" charset="0"/>
              </a:rPr>
              <a:t>Mega Watt</a:t>
            </a:r>
            <a:endParaRPr kumimoji="1" lang="ko-KR" alt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Trebuchet MS" panose="020B0703020202090204" pitchFamily="34" charset="0"/>
              <a:ea typeface="HY궁서"/>
              <a:cs typeface="HY궁서"/>
              <a:sym typeface="Helvetica Light" panose="020B0403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F5E72F5-7E8A-DA4A-BE80-2CE478A05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676" y="2447926"/>
            <a:ext cx="49339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7" rIns="91392" bIns="45697"/>
          <a:lstStyle>
            <a:lvl1pPr marL="541338" indent="-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55688" indent="-404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24013" indent="-323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73300" indent="-323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24175" indent="-323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813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385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2957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52975" indent="-323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Extreme Energy (UHECR) from space </a:t>
            </a: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Wingdings" pitchFamily="2" charset="2"/>
              </a:rPr>
              <a:t> </a:t>
            </a:r>
            <a:r>
              <a:rPr lang="en-US" altLang="ko-KR" sz="2800" i="1" dirty="0">
                <a:solidFill>
                  <a:schemeClr val="bg1"/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large aperture</a:t>
            </a:r>
          </a:p>
          <a:p>
            <a:pPr eaLnBrk="1" hangingPunct="1">
              <a:buFontTx/>
              <a:buNone/>
            </a:pPr>
            <a:endParaRPr lang="en-US" altLang="ko-KR" sz="2200" dirty="0">
              <a:solidFill>
                <a:srgbClr val="81DEFF"/>
              </a:solidFill>
              <a:ea typeface="Gulim" panose="020B0600000101010101" pitchFamily="34" charset="-127"/>
              <a:sym typeface="Helvetica Light" panose="020B0403020202020204" pitchFamily="34" charset="0"/>
            </a:endParaRPr>
          </a:p>
        </p:txBody>
      </p:sp>
      <p:pic>
        <p:nvPicPr>
          <p:cNvPr id="15" name="Picture 2" descr="C:\Documents and Settings\JinA\바탕 화면\미러 동작\MTEL_12.jpg">
            <a:extLst>
              <a:ext uri="{FF2B5EF4-FFF2-40B4-BE49-F238E27FC236}">
                <a16:creationId xmlns:a16="http://schemas.microsoft.com/office/drawing/2014/main" id="{6310908D-6647-9240-A795-74606B40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7422" t="18750" r="14063" b="29305"/>
          <a:stretch>
            <a:fillRect/>
          </a:stretch>
        </p:blipFill>
        <p:spPr bwMode="auto">
          <a:xfrm rot="10800000">
            <a:off x="4441521" y="2276277"/>
            <a:ext cx="1437664" cy="96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463D7D9-F0F7-2145-83A2-A4DB6FFA5A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4062" y="0"/>
            <a:ext cx="10963051" cy="1143000"/>
          </a:xfrm>
        </p:spPr>
        <p:txBody>
          <a:bodyPr vert="horz" lIns="91392" tIns="45697" rIns="91392" bIns="45697" rtlCol="0" anchor="ctr">
            <a:normAutofit/>
          </a:bodyPr>
          <a:lstStyle/>
          <a:p>
            <a:pPr eaLnBrk="1" hangingPunct="1">
              <a:defRPr/>
            </a:pPr>
            <a:r>
              <a:rPr lang="en-US" altLang="ko-KR" sz="48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Gulim" panose="020B0600000101010101" pitchFamily="34" charset="-127"/>
              </a:rPr>
              <a:t>     UHECR signal vs TLE’s energy release</a:t>
            </a:r>
          </a:p>
        </p:txBody>
      </p:sp>
      <p:pic>
        <p:nvPicPr>
          <p:cNvPr id="10252" name="Picture 12">
            <a:extLst>
              <a:ext uri="{FF2B5EF4-FFF2-40B4-BE49-F238E27FC236}">
                <a16:creationId xmlns:a16="http://schemas.microsoft.com/office/drawing/2014/main" id="{811D2746-C652-7A48-B884-780D5B0D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09" y="4237892"/>
            <a:ext cx="5827320" cy="24121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Rectangle 13">
            <a:extLst>
              <a:ext uri="{FF2B5EF4-FFF2-40B4-BE49-F238E27FC236}">
                <a16:creationId xmlns:a16="http://schemas.microsoft.com/office/drawing/2014/main" id="{9E524620-F999-9A46-A176-EF497A34E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6021388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kumimoji="1" lang="en-US" altLang="ko-KR" sz="2400" b="1">
                <a:solidFill>
                  <a:schemeClr val="bg1"/>
                </a:solidFill>
                <a:ea typeface="Gulim" panose="020B0600000101010101" pitchFamily="34" charset="-127"/>
                <a:sym typeface="Helvetica Light" panose="020B0403020202020204" pitchFamily="34" charset="0"/>
              </a:rPr>
              <a:t>1 Watt</a:t>
            </a:r>
            <a:endParaRPr kumimoji="1" lang="ko-KR" altLang="en-US" sz="2400" b="1">
              <a:solidFill>
                <a:schemeClr val="bg1"/>
              </a:solidFill>
              <a:ea typeface="Gulim" panose="020B0600000101010101" pitchFamily="34" charset="-127"/>
              <a:sym typeface="Helvetica Light" panose="020B0403020202020204" pitchFamily="34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DE25FF6-955B-D44A-97A4-44F4022E1430}"/>
              </a:ext>
            </a:extLst>
          </p:cNvPr>
          <p:cNvGrpSpPr>
            <a:grpSpLocks/>
          </p:cNvGrpSpPr>
          <p:nvPr/>
        </p:nvGrpSpPr>
        <p:grpSpPr bwMode="auto">
          <a:xfrm>
            <a:off x="8776249" y="3956164"/>
            <a:ext cx="1845873" cy="1049019"/>
            <a:chOff x="6285384" y="4016746"/>
            <a:chExt cx="2758100" cy="1927310"/>
          </a:xfrm>
        </p:grpSpPr>
        <p:sp>
          <p:nvSpPr>
            <p:cNvPr id="33806" name="AutoShape 708">
              <a:extLst>
                <a:ext uri="{FF2B5EF4-FFF2-40B4-BE49-F238E27FC236}">
                  <a16:creationId xmlns:a16="http://schemas.microsoft.com/office/drawing/2014/main" id="{C0C9AA25-C98C-5C48-BFCB-FF8F4D3DF2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5001">
              <a:off x="6973130" y="5027542"/>
              <a:ext cx="583399" cy="916514"/>
            </a:xfrm>
            <a:prstGeom prst="cube">
              <a:avLst>
                <a:gd name="adj" fmla="val 32986"/>
              </a:avLst>
            </a:prstGeom>
            <a:solidFill>
              <a:schemeClr val="accent2">
                <a:alpha val="12941"/>
              </a:schemeClr>
            </a:solidFill>
            <a:ln w="38100">
              <a:solidFill>
                <a:srgbClr val="66FF33"/>
              </a:solidFill>
              <a:miter lim="800000"/>
              <a:headEnd/>
              <a:tailEnd/>
            </a:ln>
          </p:spPr>
          <p:txBody>
            <a:bodyPr lIns="64291" tIns="32146" rIns="64291" bIns="32146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16033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32067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4810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6413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indent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indent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indent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indent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1" hangingPunct="1"/>
              <a:endParaRPr kumimoji="1" lang="ko-KR" altLang="en-US" sz="2000" b="1">
                <a:solidFill>
                  <a:srgbClr val="FF3300"/>
                </a:solidFill>
                <a:latin typeface="맑은 고딕" panose="020B0503020000020004" pitchFamily="34" charset="-127"/>
                <a:ea typeface="HY궁서"/>
                <a:cs typeface="HY궁서"/>
                <a:sym typeface="Helvetica Light" panose="020B0403020202020204" pitchFamily="34" charset="0"/>
              </a:endParaRPr>
            </a:p>
          </p:txBody>
        </p:sp>
        <p:pic>
          <p:nvPicPr>
            <p:cNvPr id="24" name="Picture 710">
              <a:extLst>
                <a:ext uri="{FF2B5EF4-FFF2-40B4-BE49-F238E27FC236}">
                  <a16:creationId xmlns:a16="http://schemas.microsoft.com/office/drawing/2014/main" id="{889259FD-96D0-C84D-BDA4-6236545A6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105919">
              <a:off x="6285384" y="4016746"/>
              <a:ext cx="2758100" cy="1083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Line 711">
              <a:extLst>
                <a:ext uri="{FF2B5EF4-FFF2-40B4-BE49-F238E27FC236}">
                  <a16:creationId xmlns:a16="http://schemas.microsoft.com/office/drawing/2014/main" id="{19FC705E-31B9-704F-908E-26680DBB6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1283" y="4627013"/>
              <a:ext cx="260924" cy="702908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1300460" latinLnBrk="1">
                <a:defRPr/>
              </a:pPr>
              <a:endParaRPr kumimoji="1" lang="ko-KR" altLang="en-US" sz="2844" b="1">
                <a:solidFill>
                  <a:srgbClr val="FF3300"/>
                </a:solidFill>
                <a:ea typeface="HY궁서" pitchFamily="18" charset="-127"/>
                <a:sym typeface="Helvetica Light"/>
              </a:endParaRPr>
            </a:p>
          </p:txBody>
        </p:sp>
        <p:sp>
          <p:nvSpPr>
            <p:cNvPr id="26" name="Line 712">
              <a:extLst>
                <a:ext uri="{FF2B5EF4-FFF2-40B4-BE49-F238E27FC236}">
                  <a16:creationId xmlns:a16="http://schemas.microsoft.com/office/drawing/2014/main" id="{CC3FFB8E-9C16-A544-8880-2A0F3C4DF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45989" y="4603680"/>
              <a:ext cx="619101" cy="1335818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1300460" latinLnBrk="1">
                <a:defRPr/>
              </a:pPr>
              <a:endParaRPr kumimoji="1" lang="ko-KR" altLang="en-US" sz="2844" b="1">
                <a:solidFill>
                  <a:srgbClr val="FF3300"/>
                </a:solidFill>
                <a:ea typeface="HY궁서" pitchFamily="18" charset="-127"/>
                <a:sym typeface="Helvetica Light"/>
              </a:endParaRPr>
            </a:p>
          </p:txBody>
        </p:sp>
      </p:grpSp>
      <p:pic>
        <p:nvPicPr>
          <p:cNvPr id="10260" name="Picture 23">
            <a:extLst>
              <a:ext uri="{FF2B5EF4-FFF2-40B4-BE49-F238E27FC236}">
                <a16:creationId xmlns:a16="http://schemas.microsoft.com/office/drawing/2014/main" id="{22D25773-7A40-5F43-81F7-3ECEC172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0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25200" r="18184" b="3252"/>
          <a:stretch>
            <a:fillRect/>
          </a:stretch>
        </p:blipFill>
        <p:spPr bwMode="auto">
          <a:xfrm>
            <a:off x="509954" y="2337572"/>
            <a:ext cx="4003065" cy="29299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id="{C4E438BC-462A-C540-A910-3E952A6BC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839" y="5589588"/>
            <a:ext cx="1058303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chemeClr val="bg1"/>
                </a:solidFill>
              </a:rPr>
              <a:t>10</a:t>
            </a:r>
            <a:r>
              <a:rPr lang="en-US" altLang="ru-RU" sz="2000" b="1" baseline="30000">
                <a:solidFill>
                  <a:schemeClr val="bg1"/>
                </a:solidFill>
              </a:rPr>
              <a:t>51</a:t>
            </a:r>
            <a:r>
              <a:rPr lang="en-US" altLang="ru-RU" sz="2000" b="1">
                <a:solidFill>
                  <a:schemeClr val="bg1"/>
                </a:solidFill>
              </a:rPr>
              <a:t>erg</a:t>
            </a:r>
            <a:endParaRPr lang="ru-RU" altLang="ru-RU" sz="2000" b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1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2210A52C-1A86-134F-A612-255D361DCC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785" y="15411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Spaceport “</a:t>
            </a:r>
            <a:r>
              <a:rPr lang="en-US" altLang="ru-RU" sz="4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Vostochny</a:t>
            </a: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</a:t>
            </a:r>
            <a:r>
              <a:rPr lang="ru-RU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April,</a:t>
            </a:r>
            <a:r>
              <a:rPr lang="ru-RU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28,</a:t>
            </a:r>
            <a:r>
              <a:rPr lang="en-US" altLang="ru-RU" sz="4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2016</a:t>
            </a:r>
            <a:endParaRPr lang="ru-RU" altLang="ru-RU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FFF0840B-C639-AB41-9D06-837E36D9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880" y="1307311"/>
            <a:ext cx="1790305" cy="23853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98CF902F-C241-1F46-B7A8-802D73DC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8" y="1205802"/>
            <a:ext cx="3555363" cy="26689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>
            <a:extLst>
              <a:ext uri="{FF2B5EF4-FFF2-40B4-BE49-F238E27FC236}">
                <a16:creationId xmlns:a16="http://schemas.microsoft.com/office/drawing/2014/main" id="{E4B53AE0-F07E-C24C-9371-077F4BEB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" y="4025207"/>
            <a:ext cx="3583172" cy="270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7">
            <a:extLst>
              <a:ext uri="{FF2B5EF4-FFF2-40B4-BE49-F238E27FC236}">
                <a16:creationId xmlns:a16="http://schemas.microsoft.com/office/drawing/2014/main" id="{33B5FBB5-2349-3C44-9953-AB801965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03" y="3995199"/>
            <a:ext cx="3936786" cy="26272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그림 11">
            <a:extLst>
              <a:ext uri="{FF2B5EF4-FFF2-40B4-BE49-F238E27FC236}">
                <a16:creationId xmlns:a16="http://schemas.microsoft.com/office/drawing/2014/main" id="{2EEAC98C-8C2E-2740-AE7F-7E90D57CE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10426"/>
          <a:stretch>
            <a:fillRect/>
          </a:stretch>
        </p:blipFill>
        <p:spPr bwMode="auto">
          <a:xfrm>
            <a:off x="5087939" y="2349500"/>
            <a:ext cx="2160587" cy="34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41" name="Picture 6" descr="DSC07853">
            <a:extLst>
              <a:ext uri="{FF2B5EF4-FFF2-40B4-BE49-F238E27FC236}">
                <a16:creationId xmlns:a16="http://schemas.microsoft.com/office/drawing/2014/main" id="{83D8EAD4-6DAF-CD43-B77F-22D0997F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r="53641"/>
          <a:stretch>
            <a:fillRect/>
          </a:stretch>
        </p:blipFill>
        <p:spPr bwMode="auto">
          <a:xfrm>
            <a:off x="4991044" y="1239763"/>
            <a:ext cx="2484577" cy="5417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Заголовок 1">
            <a:extLst>
              <a:ext uri="{FF2B5EF4-FFF2-40B4-BE49-F238E27FC236}">
                <a16:creationId xmlns:a16="http://schemas.microsoft.com/office/drawing/2014/main" id="{0B0D97EB-CD07-8C4B-A184-FF82585684BE}"/>
              </a:ext>
            </a:extLst>
          </p:cNvPr>
          <p:cNvSpPr txBox="1">
            <a:spLocks/>
          </p:cNvSpPr>
          <p:nvPr/>
        </p:nvSpPr>
        <p:spPr bwMode="auto">
          <a:xfrm>
            <a:off x="5805650" y="628132"/>
            <a:ext cx="5530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short (0,8 </a:t>
            </a:r>
            <a:r>
              <a:rPr lang="ru-RU" altLang="ko-KR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µ</a:t>
            </a:r>
            <a:r>
              <a:rPr lang="en-US" alt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s) event (ELVE –type) above the thunderstorm (EAS regime)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6868" name="Объект 4">
            <a:extLst>
              <a:ext uri="{FF2B5EF4-FFF2-40B4-BE49-F238E27FC236}">
                <a16:creationId xmlns:a16="http://schemas.microsoft.com/office/drawing/2014/main" id="{276FB064-D90E-394C-B5FD-11ADD3C12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4" y="3105150"/>
            <a:ext cx="336708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5">
            <a:extLst>
              <a:ext uri="{FF2B5EF4-FFF2-40B4-BE49-F238E27FC236}">
                <a16:creationId xmlns:a16="http://schemas.microsoft.com/office/drawing/2014/main" id="{B8E93A2F-1EF1-6F4D-8CB8-0450CCB65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404813"/>
            <a:ext cx="3444875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6">
            <a:extLst>
              <a:ext uri="{FF2B5EF4-FFF2-40B4-BE49-F238E27FC236}">
                <a16:creationId xmlns:a16="http://schemas.microsoft.com/office/drawing/2014/main" id="{03C1DE0B-0B71-B54F-B105-D09D041D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910014"/>
            <a:ext cx="34909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C0F1023-1F64-FA4D-A1BC-77F3B8BCEF7E}"/>
              </a:ext>
            </a:extLst>
          </p:cNvPr>
          <p:cNvCxnSpPr/>
          <p:nvPr/>
        </p:nvCxnSpPr>
        <p:spPr>
          <a:xfrm flipV="1">
            <a:off x="2927350" y="4972051"/>
            <a:ext cx="5581650" cy="412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26" name="Picture 10">
            <a:extLst>
              <a:ext uri="{FF2B5EF4-FFF2-40B4-BE49-F238E27FC236}">
                <a16:creationId xmlns:a16="http://schemas.microsoft.com/office/drawing/2014/main" id="{0C326318-DD41-BA40-8016-E523B2B2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708275"/>
            <a:ext cx="484822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0F517E-881A-FD4D-8588-CC38434A21AC}"/>
              </a:ext>
            </a:extLst>
          </p:cNvPr>
          <p:cNvSpPr/>
          <p:nvPr/>
        </p:nvSpPr>
        <p:spPr>
          <a:xfrm>
            <a:off x="4511675" y="3429001"/>
            <a:ext cx="4679950" cy="2449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2800" b="1">
                <a:solidFill>
                  <a:schemeClr val="bg1"/>
                </a:solidFill>
                <a:latin typeface="Calibri" panose="020F0502020204030204" pitchFamily="34" charset="0"/>
              </a:rPr>
              <a:t>The short (0,8 </a:t>
            </a:r>
            <a:r>
              <a:rPr lang="ru-RU" altLang="ko-KR" sz="2000" b="1">
                <a:solidFill>
                  <a:schemeClr val="bg1"/>
                </a:solidFill>
              </a:rPr>
              <a:t>µ</a:t>
            </a:r>
            <a:r>
              <a:rPr lang="en-US" altLang="ru-RU"/>
              <a:t> 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pitchFamily="34" charset="0"/>
              </a:rPr>
              <a:t>sec )</a:t>
            </a:r>
          </a:p>
          <a:p>
            <a:pPr algn="ctr" eaLnBrk="1" hangingPunct="1">
              <a:defRPr/>
            </a:pPr>
            <a:r>
              <a:rPr lang="en-US" altLang="ru-RU" sz="2800" b="1">
                <a:solidFill>
                  <a:schemeClr val="bg1"/>
                </a:solidFill>
                <a:latin typeface="Calibri" panose="020F0502020204030204" pitchFamily="34" charset="0"/>
              </a:rPr>
              <a:t> event (ELVE –type) above the thunderstorm (EAS regime)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D33AD-E715-5E40-B3AF-94835D99BD65}"/>
              </a:ext>
            </a:extLst>
          </p:cNvPr>
          <p:cNvSpPr txBox="1"/>
          <p:nvPr/>
        </p:nvSpPr>
        <p:spPr>
          <a:xfrm>
            <a:off x="2089151" y="0"/>
            <a:ext cx="301249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Photodetector 256 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pxl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879</Words>
  <Application>Microsoft Macintosh PowerPoint</Application>
  <PresentationFormat>Широкоэкранный</PresentationFormat>
  <Paragraphs>229</Paragraphs>
  <Slides>21</Slides>
  <Notes>6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Gulim</vt:lpstr>
      <vt:lpstr>맑은 고딕</vt:lpstr>
      <vt:lpstr>Arial</vt:lpstr>
      <vt:lpstr>Calibri</vt:lpstr>
      <vt:lpstr>Calibri Light</vt:lpstr>
      <vt:lpstr>Cambria</vt:lpstr>
      <vt:lpstr>Comic Sans MS</vt:lpstr>
      <vt:lpstr>Helvetica Light</vt:lpstr>
      <vt:lpstr>HY궁서</vt:lpstr>
      <vt:lpstr>Noto Sans CJK SC Regular</vt:lpstr>
      <vt:lpstr>Open Sans Light</vt:lpstr>
      <vt:lpstr>Times New Roman</vt:lpstr>
      <vt:lpstr>Trebuchet MS</vt:lpstr>
      <vt:lpstr>Wingdings</vt:lpstr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UHECR signal vs TLE’s energy release</vt:lpstr>
      <vt:lpstr>Spaceport “Vostochny”, April, 28, 2016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GO TO THE FUTURE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</cp:revision>
  <dcterms:created xsi:type="dcterms:W3CDTF">2019-12-23T18:02:59Z</dcterms:created>
  <dcterms:modified xsi:type="dcterms:W3CDTF">2019-12-23T18:26:59Z</dcterms:modified>
</cp:coreProperties>
</file>